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477" r:id="rId2"/>
    <p:sldId id="519" r:id="rId3"/>
    <p:sldId id="512" r:id="rId4"/>
    <p:sldId id="419" r:id="rId5"/>
    <p:sldId id="515" r:id="rId6"/>
    <p:sldId id="526" r:id="rId7"/>
    <p:sldId id="524" r:id="rId8"/>
    <p:sldId id="523" r:id="rId9"/>
    <p:sldId id="525" r:id="rId10"/>
    <p:sldId id="415" r:id="rId11"/>
    <p:sldId id="416" r:id="rId12"/>
    <p:sldId id="417" r:id="rId13"/>
    <p:sldId id="446" r:id="rId14"/>
    <p:sldId id="520" r:id="rId15"/>
    <p:sldId id="510" r:id="rId16"/>
    <p:sldId id="298" r:id="rId17"/>
    <p:sldId id="262" r:id="rId18"/>
    <p:sldId id="257" r:id="rId19"/>
    <p:sldId id="439" r:id="rId20"/>
    <p:sldId id="514" r:id="rId21"/>
    <p:sldId id="264" r:id="rId22"/>
    <p:sldId id="528" r:id="rId23"/>
    <p:sldId id="267" r:id="rId24"/>
    <p:sldId id="534" r:id="rId25"/>
    <p:sldId id="517" r:id="rId26"/>
    <p:sldId id="518" r:id="rId27"/>
    <p:sldId id="278" r:id="rId28"/>
    <p:sldId id="443" r:id="rId29"/>
    <p:sldId id="339" r:id="rId30"/>
    <p:sldId id="449" r:id="rId31"/>
    <p:sldId id="529" r:id="rId32"/>
    <p:sldId id="256" r:id="rId33"/>
    <p:sldId id="440" r:id="rId34"/>
    <p:sldId id="319" r:id="rId35"/>
    <p:sldId id="305" r:id="rId36"/>
    <p:sldId id="441" r:id="rId37"/>
    <p:sldId id="442" r:id="rId38"/>
    <p:sldId id="420" r:id="rId39"/>
    <p:sldId id="328" r:id="rId40"/>
    <p:sldId id="308" r:id="rId41"/>
    <p:sldId id="329" r:id="rId42"/>
    <p:sldId id="530" r:id="rId43"/>
    <p:sldId id="400" r:id="rId44"/>
    <p:sldId id="399" r:id="rId45"/>
    <p:sldId id="336" r:id="rId46"/>
    <p:sldId id="447" r:id="rId47"/>
    <p:sldId id="451" r:id="rId48"/>
    <p:sldId id="450" r:id="rId49"/>
    <p:sldId id="452" r:id="rId50"/>
    <p:sldId id="343" r:id="rId51"/>
    <p:sldId id="533" r:id="rId52"/>
    <p:sldId id="508" r:id="rId53"/>
    <p:sldId id="280" r:id="rId54"/>
    <p:sldId id="342" r:id="rId55"/>
    <p:sldId id="532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4660"/>
  </p:normalViewPr>
  <p:slideViewPr>
    <p:cSldViewPr>
      <p:cViewPr>
        <p:scale>
          <a:sx n="63" d="100"/>
          <a:sy n="63" d="100"/>
        </p:scale>
        <p:origin x="9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8" d="100"/>
        <a:sy n="68" d="100"/>
      </p:scale>
      <p:origin x="0" y="-66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Frank\Desktop\loops%20embar%20expanded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0144628323631"/>
          <c:y val="0.1277985220153037"/>
          <c:w val="0.75885229515153863"/>
          <c:h val="0.78078367099860702"/>
        </c:manualLayout>
      </c:layout>
      <c:scatterChart>
        <c:scatterStyle val="lineMarker"/>
        <c:varyColors val="0"/>
        <c:ser>
          <c:idx val="0"/>
          <c:order val="0"/>
          <c:tx>
            <c:v>9007-1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'[loops embar expanded.xls]Values'!$C$89:$C$108</c:f>
              <c:numCache>
                <c:formatCode>0.0</c:formatCode>
                <c:ptCount val="20"/>
                <c:pt idx="0">
                  <c:v>14.3</c:v>
                </c:pt>
                <c:pt idx="1">
                  <c:v>16</c:v>
                </c:pt>
                <c:pt idx="2">
                  <c:v>17.8</c:v>
                </c:pt>
                <c:pt idx="3">
                  <c:v>19.600000000000001</c:v>
                </c:pt>
                <c:pt idx="4">
                  <c:v>21.7</c:v>
                </c:pt>
                <c:pt idx="5">
                  <c:v>23.8</c:v>
                </c:pt>
                <c:pt idx="6">
                  <c:v>25.6</c:v>
                </c:pt>
                <c:pt idx="7">
                  <c:v>28.8</c:v>
                </c:pt>
                <c:pt idx="8">
                  <c:v>29.9</c:v>
                </c:pt>
                <c:pt idx="9">
                  <c:v>30.9</c:v>
                </c:pt>
                <c:pt idx="10">
                  <c:v>31.4</c:v>
                </c:pt>
                <c:pt idx="11">
                  <c:v>30.3</c:v>
                </c:pt>
                <c:pt idx="12">
                  <c:v>29.7</c:v>
                </c:pt>
                <c:pt idx="13">
                  <c:v>27.1</c:v>
                </c:pt>
                <c:pt idx="14">
                  <c:v>25.3</c:v>
                </c:pt>
                <c:pt idx="15">
                  <c:v>23.7</c:v>
                </c:pt>
                <c:pt idx="16">
                  <c:v>21</c:v>
                </c:pt>
                <c:pt idx="17">
                  <c:v>19</c:v>
                </c:pt>
                <c:pt idx="18">
                  <c:v>17.7</c:v>
                </c:pt>
                <c:pt idx="19">
                  <c:v>15.6</c:v>
                </c:pt>
              </c:numCache>
            </c:numRef>
          </c:xVal>
          <c:yVal>
            <c:numRef>
              <c:f>'[loops embar expanded.xls]Values'!$D$89:$D$108</c:f>
              <c:numCache>
                <c:formatCode>0.000</c:formatCode>
                <c:ptCount val="20"/>
                <c:pt idx="0">
                  <c:v>0.50304393690981108</c:v>
                </c:pt>
                <c:pt idx="1">
                  <c:v>0.6066157760814328</c:v>
                </c:pt>
                <c:pt idx="2">
                  <c:v>0.68988349143694594</c:v>
                </c:pt>
                <c:pt idx="3">
                  <c:v>0.93793878124123542</c:v>
                </c:pt>
                <c:pt idx="4">
                  <c:v>1.0140132595838349</c:v>
                </c:pt>
                <c:pt idx="5">
                  <c:v>1.1729785056294919</c:v>
                </c:pt>
                <c:pt idx="6">
                  <c:v>1.4169188939619453</c:v>
                </c:pt>
                <c:pt idx="7">
                  <c:v>1.7287381163727256</c:v>
                </c:pt>
                <c:pt idx="8">
                  <c:v>1.8742109195846657</c:v>
                </c:pt>
                <c:pt idx="9">
                  <c:v>1.9477606167650929</c:v>
                </c:pt>
                <c:pt idx="10">
                  <c:v>1.8637124822877889</c:v>
                </c:pt>
                <c:pt idx="11">
                  <c:v>1.7955253469272257</c:v>
                </c:pt>
                <c:pt idx="12">
                  <c:v>1.7012629575327394</c:v>
                </c:pt>
                <c:pt idx="13">
                  <c:v>1.4221218961625377</c:v>
                </c:pt>
                <c:pt idx="14">
                  <c:v>1.3350419683475527</c:v>
                </c:pt>
                <c:pt idx="15">
                  <c:v>1.2079403069125849</c:v>
                </c:pt>
                <c:pt idx="16">
                  <c:v>1.28</c:v>
                </c:pt>
                <c:pt idx="17">
                  <c:v>0.78227954577317549</c:v>
                </c:pt>
                <c:pt idx="18">
                  <c:v>0.78227954577317549</c:v>
                </c:pt>
                <c:pt idx="19">
                  <c:v>0.56823095510619992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516-42A7-96A6-7F4F2AC009D3}"/>
            </c:ext>
          </c:extLst>
        </c:ser>
        <c:ser>
          <c:idx val="1"/>
          <c:order val="1"/>
          <c:tx>
            <c:v>9007-4</c:v>
          </c:tx>
          <c:spPr>
            <a:ln w="38100">
              <a:solidFill>
                <a:srgbClr val="FF00FF"/>
              </a:solidFill>
              <a:prstDash val="solid"/>
            </a:ln>
          </c:spPr>
          <c:marker>
            <c:symbol val="square"/>
            <c:size val="10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'[loops embar expanded.xls]Values'!$C$131:$C$150</c:f>
              <c:numCache>
                <c:formatCode>0.0</c:formatCode>
                <c:ptCount val="20"/>
                <c:pt idx="0">
                  <c:v>11.5</c:v>
                </c:pt>
                <c:pt idx="1">
                  <c:v>12.2</c:v>
                </c:pt>
                <c:pt idx="2">
                  <c:v>13.5</c:v>
                </c:pt>
                <c:pt idx="3">
                  <c:v>14.7</c:v>
                </c:pt>
                <c:pt idx="4">
                  <c:v>16</c:v>
                </c:pt>
                <c:pt idx="5">
                  <c:v>17.100000000000001</c:v>
                </c:pt>
                <c:pt idx="6">
                  <c:v>18.3</c:v>
                </c:pt>
                <c:pt idx="7">
                  <c:v>19.2</c:v>
                </c:pt>
                <c:pt idx="8">
                  <c:v>19.899999999999999</c:v>
                </c:pt>
                <c:pt idx="9">
                  <c:v>20.9</c:v>
                </c:pt>
                <c:pt idx="10">
                  <c:v>21.3</c:v>
                </c:pt>
                <c:pt idx="11">
                  <c:v>20.5</c:v>
                </c:pt>
                <c:pt idx="12">
                  <c:v>19.7</c:v>
                </c:pt>
                <c:pt idx="13">
                  <c:v>18.899999999999999</c:v>
                </c:pt>
                <c:pt idx="14">
                  <c:v>17.899999999999999</c:v>
                </c:pt>
                <c:pt idx="15">
                  <c:v>15.3</c:v>
                </c:pt>
                <c:pt idx="16">
                  <c:v>14</c:v>
                </c:pt>
                <c:pt idx="17">
                  <c:v>13</c:v>
                </c:pt>
                <c:pt idx="18">
                  <c:v>11.9</c:v>
                </c:pt>
                <c:pt idx="19">
                  <c:v>10.8</c:v>
                </c:pt>
              </c:numCache>
            </c:numRef>
          </c:xVal>
          <c:yVal>
            <c:numRef>
              <c:f>'[loops embar expanded.xls]Values'!$D$131:$D$150</c:f>
              <c:numCache>
                <c:formatCode>0.000</c:formatCode>
                <c:ptCount val="20"/>
                <c:pt idx="0">
                  <c:v>0.29526660240475666</c:v>
                </c:pt>
                <c:pt idx="1">
                  <c:v>0.34362865771642592</c:v>
                </c:pt>
                <c:pt idx="2">
                  <c:v>0.38948838390251572</c:v>
                </c:pt>
                <c:pt idx="3">
                  <c:v>0.48899506938444504</c:v>
                </c:pt>
                <c:pt idx="4">
                  <c:v>0.51326376266318507</c:v>
                </c:pt>
                <c:pt idx="5">
                  <c:v>0.53243153906787355</c:v>
                </c:pt>
                <c:pt idx="6">
                  <c:v>0.62069755309268115</c:v>
                </c:pt>
                <c:pt idx="7">
                  <c:v>0.81568647449546539</c:v>
                </c:pt>
                <c:pt idx="8">
                  <c:v>0.77200494450179991</c:v>
                </c:pt>
                <c:pt idx="9">
                  <c:v>1.240333896655919</c:v>
                </c:pt>
                <c:pt idx="10">
                  <c:v>1.3662175846996067</c:v>
                </c:pt>
                <c:pt idx="11">
                  <c:v>2.0411639460610451</c:v>
                </c:pt>
                <c:pt idx="12">
                  <c:v>2.2284849973498293</c:v>
                </c:pt>
                <c:pt idx="13">
                  <c:v>2.1835708839986205</c:v>
                </c:pt>
                <c:pt idx="14">
                  <c:v>2.0372138635835939</c:v>
                </c:pt>
                <c:pt idx="15">
                  <c:v>1.9149128120529544</c:v>
                </c:pt>
                <c:pt idx="16">
                  <c:v>1.7221950654763611</c:v>
                </c:pt>
                <c:pt idx="17">
                  <c:v>1.5536748558439542</c:v>
                </c:pt>
                <c:pt idx="18">
                  <c:v>1.3480294777315056</c:v>
                </c:pt>
                <c:pt idx="19">
                  <c:v>1.2234866425161082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516-42A7-96A6-7F4F2AC009D3}"/>
            </c:ext>
          </c:extLst>
        </c:ser>
        <c:ser>
          <c:idx val="2"/>
          <c:order val="2"/>
          <c:tx>
            <c:v>9009-1</c:v>
          </c:tx>
          <c:spPr>
            <a:ln w="38100">
              <a:solidFill>
                <a:srgbClr val="0000FF"/>
              </a:solidFill>
              <a:prstDash val="solid"/>
            </a:ln>
          </c:spPr>
          <c:marker>
            <c:symbol val="triangle"/>
            <c:size val="10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'[loops embar expanded.xls]Values'!$C$173:$C$192</c:f>
              <c:numCache>
                <c:formatCode>0.0</c:formatCode>
                <c:ptCount val="20"/>
                <c:pt idx="0">
                  <c:v>15.3</c:v>
                </c:pt>
                <c:pt idx="1">
                  <c:v>17.100000000000001</c:v>
                </c:pt>
                <c:pt idx="2">
                  <c:v>18.600000000000001</c:v>
                </c:pt>
                <c:pt idx="3">
                  <c:v>20.2</c:v>
                </c:pt>
                <c:pt idx="4">
                  <c:v>22.1</c:v>
                </c:pt>
                <c:pt idx="5">
                  <c:v>24.2</c:v>
                </c:pt>
                <c:pt idx="6">
                  <c:v>25.2</c:v>
                </c:pt>
                <c:pt idx="7">
                  <c:v>26</c:v>
                </c:pt>
                <c:pt idx="8">
                  <c:v>26.5</c:v>
                </c:pt>
                <c:pt idx="9">
                  <c:v>26.7</c:v>
                </c:pt>
                <c:pt idx="10">
                  <c:v>26.6</c:v>
                </c:pt>
                <c:pt idx="11">
                  <c:v>25.7</c:v>
                </c:pt>
                <c:pt idx="12">
                  <c:v>24.7</c:v>
                </c:pt>
                <c:pt idx="13">
                  <c:v>23</c:v>
                </c:pt>
                <c:pt idx="14">
                  <c:v>21.5</c:v>
                </c:pt>
                <c:pt idx="15">
                  <c:v>20.2</c:v>
                </c:pt>
                <c:pt idx="16">
                  <c:v>18.7</c:v>
                </c:pt>
                <c:pt idx="17">
                  <c:v>17</c:v>
                </c:pt>
                <c:pt idx="18">
                  <c:v>15.8</c:v>
                </c:pt>
                <c:pt idx="19">
                  <c:v>14.3</c:v>
                </c:pt>
              </c:numCache>
            </c:numRef>
          </c:xVal>
          <c:yVal>
            <c:numRef>
              <c:f>'[loops embar expanded.xls]Values'!$D$173:$D$192</c:f>
              <c:numCache>
                <c:formatCode>0.000</c:formatCode>
                <c:ptCount val="20"/>
                <c:pt idx="0">
                  <c:v>0.94051570079143842</c:v>
                </c:pt>
                <c:pt idx="1">
                  <c:v>0.9920817369093341</c:v>
                </c:pt>
                <c:pt idx="2">
                  <c:v>1.1600358193680542</c:v>
                </c:pt>
                <c:pt idx="3">
                  <c:v>1.2636701242156583</c:v>
                </c:pt>
                <c:pt idx="4">
                  <c:v>1.4976254652804588</c:v>
                </c:pt>
                <c:pt idx="5">
                  <c:v>1.8112527359340875</c:v>
                </c:pt>
                <c:pt idx="6">
                  <c:v>2.0740931973667358</c:v>
                </c:pt>
                <c:pt idx="7">
                  <c:v>2.1928146807960776</c:v>
                </c:pt>
                <c:pt idx="8">
                  <c:v>2.285344716078141</c:v>
                </c:pt>
                <c:pt idx="9">
                  <c:v>2.3118126536421375</c:v>
                </c:pt>
                <c:pt idx="10">
                  <c:v>2.2192347466391058</c:v>
                </c:pt>
                <c:pt idx="11">
                  <c:v>1.850592478104079</c:v>
                </c:pt>
                <c:pt idx="12">
                  <c:v>1.6803394625176906</c:v>
                </c:pt>
                <c:pt idx="13">
                  <c:v>1.2636701242156583</c:v>
                </c:pt>
                <c:pt idx="14">
                  <c:v>1.0437004855609671</c:v>
                </c:pt>
                <c:pt idx="15">
                  <c:v>0.92763241863434553</c:v>
                </c:pt>
                <c:pt idx="16">
                  <c:v>0.73477707006371074</c:v>
                </c:pt>
                <c:pt idx="17">
                  <c:v>0.58102264054948938</c:v>
                </c:pt>
                <c:pt idx="18">
                  <c:v>0.54265734265735177</c:v>
                </c:pt>
                <c:pt idx="19">
                  <c:v>0.51709673318928362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516-42A7-96A6-7F4F2AC009D3}"/>
            </c:ext>
          </c:extLst>
        </c:ser>
        <c:ser>
          <c:idx val="3"/>
          <c:order val="3"/>
          <c:tx>
            <c:v>9009-4</c:v>
          </c:tx>
          <c:spPr>
            <a:ln w="38100">
              <a:solidFill>
                <a:srgbClr val="0000FF"/>
              </a:solidFill>
              <a:prstDash val="solid"/>
            </a:ln>
          </c:spPr>
          <c:marker>
            <c:symbol val="x"/>
            <c:size val="10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'[loops embar expanded.xls]Values'!$C$194:$C$213</c:f>
              <c:numCache>
                <c:formatCode>0.0</c:formatCode>
                <c:ptCount val="20"/>
                <c:pt idx="0">
                  <c:v>10.1</c:v>
                </c:pt>
                <c:pt idx="1">
                  <c:v>11.3</c:v>
                </c:pt>
                <c:pt idx="2">
                  <c:v>12.5</c:v>
                </c:pt>
                <c:pt idx="3">
                  <c:v>13.4</c:v>
                </c:pt>
                <c:pt idx="4">
                  <c:v>14.7</c:v>
                </c:pt>
                <c:pt idx="5">
                  <c:v>15.8</c:v>
                </c:pt>
                <c:pt idx="6">
                  <c:v>16.5</c:v>
                </c:pt>
                <c:pt idx="7">
                  <c:v>17.3</c:v>
                </c:pt>
                <c:pt idx="8">
                  <c:v>18.2</c:v>
                </c:pt>
                <c:pt idx="9">
                  <c:v>18.5</c:v>
                </c:pt>
                <c:pt idx="10">
                  <c:v>18.5</c:v>
                </c:pt>
                <c:pt idx="11">
                  <c:v>17.7</c:v>
                </c:pt>
                <c:pt idx="12">
                  <c:v>17.2</c:v>
                </c:pt>
                <c:pt idx="13">
                  <c:v>16.3</c:v>
                </c:pt>
                <c:pt idx="14">
                  <c:v>15.4</c:v>
                </c:pt>
                <c:pt idx="15">
                  <c:v>13.5</c:v>
                </c:pt>
                <c:pt idx="16">
                  <c:v>12.6</c:v>
                </c:pt>
                <c:pt idx="17">
                  <c:v>11.6</c:v>
                </c:pt>
                <c:pt idx="18">
                  <c:v>10.6</c:v>
                </c:pt>
                <c:pt idx="19">
                  <c:v>9.9</c:v>
                </c:pt>
              </c:numCache>
            </c:numRef>
          </c:xVal>
          <c:yVal>
            <c:numRef>
              <c:f>'[loops embar expanded.xls]Values'!$D$194:$D$213</c:f>
              <c:numCache>
                <c:formatCode>0.000</c:formatCode>
                <c:ptCount val="20"/>
                <c:pt idx="0">
                  <c:v>0.47878017789073485</c:v>
                </c:pt>
                <c:pt idx="1">
                  <c:v>0.63222193942480653</c:v>
                </c:pt>
                <c:pt idx="2">
                  <c:v>0.67065563335455802</c:v>
                </c:pt>
                <c:pt idx="3">
                  <c:v>0.72194624888550463</c:v>
                </c:pt>
                <c:pt idx="4">
                  <c:v>0.85040173447265321</c:v>
                </c:pt>
                <c:pt idx="5">
                  <c:v>0.97918528923509807</c:v>
                </c:pt>
                <c:pt idx="6">
                  <c:v>1.1600358193680542</c:v>
                </c:pt>
                <c:pt idx="7">
                  <c:v>1.3025877530105161</c:v>
                </c:pt>
                <c:pt idx="8">
                  <c:v>1.7064951768488823</c:v>
                </c:pt>
                <c:pt idx="9">
                  <c:v>1.7981462409886866</c:v>
                </c:pt>
                <c:pt idx="10">
                  <c:v>1.9293632379479364</c:v>
                </c:pt>
                <c:pt idx="11">
                  <c:v>2.0345806451613027</c:v>
                </c:pt>
                <c:pt idx="12">
                  <c:v>2.1796097687039806</c:v>
                </c:pt>
                <c:pt idx="13">
                  <c:v>2.1532101795633807</c:v>
                </c:pt>
                <c:pt idx="14">
                  <c:v>2.1136363636363793</c:v>
                </c:pt>
                <c:pt idx="15">
                  <c:v>1.8243626062323064</c:v>
                </c:pt>
                <c:pt idx="16">
                  <c:v>1.6803394625176906</c:v>
                </c:pt>
                <c:pt idx="17">
                  <c:v>1.5758509955041846</c:v>
                </c:pt>
                <c:pt idx="18">
                  <c:v>1.4325295023088847</c:v>
                </c:pt>
                <c:pt idx="19">
                  <c:v>1.2377416463961206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516-42A7-96A6-7F4F2AC009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252736"/>
        <c:axId val="63326848"/>
      </c:scatterChart>
      <c:valAx>
        <c:axId val="632527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dirty="0"/>
                  <a:t>dpa</a:t>
                </a:r>
              </a:p>
            </c:rich>
          </c:tx>
          <c:layout>
            <c:manualLayout>
              <c:xMode val="edge"/>
              <c:yMode val="edge"/>
              <c:x val="0.55445619157155912"/>
              <c:y val="0.94247311827956992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3326848"/>
        <c:crosses val="autoZero"/>
        <c:crossBetween val="midCat"/>
      </c:valAx>
      <c:valAx>
        <c:axId val="63326848"/>
        <c:scaling>
          <c:orientation val="minMax"/>
        </c:scaling>
        <c:delete val="0"/>
        <c:axPos val="l"/>
        <c:majorGridlines>
          <c:spPr>
            <a:ln w="3175">
              <a:solidFill>
                <a:srgbClr val="FFFFFF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swelling, %</a:t>
                </a:r>
              </a:p>
            </c:rich>
          </c:tx>
          <c:layout>
            <c:manualLayout>
              <c:xMode val="edge"/>
              <c:yMode val="edge"/>
              <c:x val="1.0526315789473686E-2"/>
              <c:y val="0.44496268656716431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3252736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119623503999799"/>
          <c:y val="0.69029862988208579"/>
          <c:w val="0.14832548443406313"/>
          <c:h val="0.16417910447761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47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059927299114755"/>
          <c:y val="3.4751779066894382E-2"/>
          <c:w val="0.61273419445191701"/>
          <c:h val="0.84539021730077835"/>
        </c:manualLayout>
      </c:layout>
      <c:scatterChart>
        <c:scatterStyle val="lineMarker"/>
        <c:varyColors val="0"/>
        <c:ser>
          <c:idx val="6"/>
          <c:order val="0"/>
          <c:tx>
            <c:v> flat 1</c:v>
          </c:tx>
          <c:spPr>
            <a:ln w="38100">
              <a:solidFill>
                <a:srgbClr val="008080"/>
              </a:solidFill>
              <a:prstDash val="solid"/>
            </a:ln>
          </c:spPr>
          <c:marker>
            <c:symbol val="plus"/>
            <c:size val="9"/>
            <c:spPr>
              <a:noFill/>
              <a:ln>
                <a:solidFill>
                  <a:srgbClr val="008080"/>
                </a:solidFill>
                <a:prstDash val="solid"/>
              </a:ln>
            </c:spPr>
          </c:marker>
          <c:xVal>
            <c:numRef>
              <c:f>Sheet1!$F$160:$F$170</c:f>
              <c:numCache>
                <c:formatCode>General</c:formatCode>
                <c:ptCount val="11"/>
                <c:pt idx="0">
                  <c:v>9</c:v>
                </c:pt>
                <c:pt idx="1">
                  <c:v>8.6999999999999993</c:v>
                </c:pt>
                <c:pt idx="2">
                  <c:v>8</c:v>
                </c:pt>
                <c:pt idx="3">
                  <c:v>7.2</c:v>
                </c:pt>
                <c:pt idx="4">
                  <c:v>6.4</c:v>
                </c:pt>
                <c:pt idx="5">
                  <c:v>6</c:v>
                </c:pt>
                <c:pt idx="6">
                  <c:v>5.7</c:v>
                </c:pt>
                <c:pt idx="7">
                  <c:v>3.9</c:v>
                </c:pt>
                <c:pt idx="8">
                  <c:v>3.3</c:v>
                </c:pt>
                <c:pt idx="9">
                  <c:v>2.7</c:v>
                </c:pt>
                <c:pt idx="10">
                  <c:v>2.1</c:v>
                </c:pt>
              </c:numCache>
            </c:numRef>
          </c:xVal>
          <c:yVal>
            <c:numRef>
              <c:f>Sheet1!$I$160:$I$170</c:f>
              <c:numCache>
                <c:formatCode>General</c:formatCode>
                <c:ptCount val="11"/>
                <c:pt idx="0">
                  <c:v>8.166576527852893</c:v>
                </c:pt>
                <c:pt idx="1">
                  <c:v>7.6194575979337067</c:v>
                </c:pt>
                <c:pt idx="2">
                  <c:v>6.8832834544677217</c:v>
                </c:pt>
                <c:pt idx="3">
                  <c:v>5.3851828432922337</c:v>
                </c:pt>
                <c:pt idx="4">
                  <c:v>3.5196687370600412</c:v>
                </c:pt>
                <c:pt idx="5">
                  <c:v>2.4065540194572455</c:v>
                </c:pt>
                <c:pt idx="6">
                  <c:v>1.770812131080806</c:v>
                </c:pt>
                <c:pt idx="7">
                  <c:v>1.1633788568538188</c:v>
                </c:pt>
                <c:pt idx="8">
                  <c:v>0.84711577248890679</c:v>
                </c:pt>
                <c:pt idx="9">
                  <c:v>0.57326762546515131</c:v>
                </c:pt>
                <c:pt idx="10">
                  <c:v>0.30090270812437309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141-4D7B-B290-5A94C2B0ED1B}"/>
            </c:ext>
          </c:extLst>
        </c:ser>
        <c:ser>
          <c:idx val="0"/>
          <c:order val="1"/>
          <c:tx>
            <c:v> flat 2</c:v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Sheet1!$A$154:$A$164</c:f>
              <c:numCache>
                <c:formatCode>General</c:formatCode>
                <c:ptCount val="11"/>
                <c:pt idx="0">
                  <c:v>6.95</c:v>
                </c:pt>
                <c:pt idx="1">
                  <c:v>6.55</c:v>
                </c:pt>
                <c:pt idx="2">
                  <c:v>6.35</c:v>
                </c:pt>
                <c:pt idx="3">
                  <c:v>6.15</c:v>
                </c:pt>
                <c:pt idx="4">
                  <c:v>5.9</c:v>
                </c:pt>
                <c:pt idx="5">
                  <c:v>5.7</c:v>
                </c:pt>
                <c:pt idx="6">
                  <c:v>5.5</c:v>
                </c:pt>
                <c:pt idx="7">
                  <c:v>5.3</c:v>
                </c:pt>
                <c:pt idx="8">
                  <c:v>5.05</c:v>
                </c:pt>
                <c:pt idx="9">
                  <c:v>3.5</c:v>
                </c:pt>
                <c:pt idx="10">
                  <c:v>2.4</c:v>
                </c:pt>
              </c:numCache>
            </c:numRef>
          </c:xVal>
          <c:yVal>
            <c:numRef>
              <c:f>Sheet1!$D$154:$D$164</c:f>
              <c:numCache>
                <c:formatCode>General</c:formatCode>
                <c:ptCount val="11"/>
                <c:pt idx="0">
                  <c:v>7.7586206896551735</c:v>
                </c:pt>
                <c:pt idx="1">
                  <c:v>7.5268817204301079</c:v>
                </c:pt>
                <c:pt idx="2">
                  <c:v>7.296137339055794</c:v>
                </c:pt>
                <c:pt idx="3">
                  <c:v>7.0663811563169165</c:v>
                </c:pt>
                <c:pt idx="4">
                  <c:v>6.7235859124866586</c:v>
                </c:pt>
                <c:pt idx="5">
                  <c:v>6.4962726304579332</c:v>
                </c:pt>
                <c:pt idx="6">
                  <c:v>6.2699256110520727</c:v>
                </c:pt>
                <c:pt idx="7">
                  <c:v>5.2631578947368425</c:v>
                </c:pt>
                <c:pt idx="8">
                  <c:v>5.0420168067226889</c:v>
                </c:pt>
                <c:pt idx="9">
                  <c:v>2.459016393442623</c:v>
                </c:pt>
                <c:pt idx="10">
                  <c:v>1.1122345803842266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141-4D7B-B290-5A94C2B0ED1B}"/>
            </c:ext>
          </c:extLst>
        </c:ser>
        <c:ser>
          <c:idx val="2"/>
          <c:order val="2"/>
          <c:tx>
            <c:v>flat 4</c:v>
          </c:tx>
          <c:spPr>
            <a:ln w="38100">
              <a:solidFill>
                <a:srgbClr val="FF9900"/>
              </a:solidFill>
              <a:prstDash val="solid"/>
            </a:ln>
          </c:spPr>
          <c:marker>
            <c:symbol val="triangle"/>
            <c:size val="7"/>
            <c:spPr>
              <a:solidFill>
                <a:srgbClr val="FF9900"/>
              </a:solidFill>
              <a:ln>
                <a:solidFill>
                  <a:srgbClr val="FF9900"/>
                </a:solidFill>
                <a:prstDash val="solid"/>
              </a:ln>
            </c:spPr>
          </c:marker>
          <c:xVal>
            <c:numRef>
              <c:f>Sheet1!$A$7:$A$14</c:f>
              <c:numCache>
                <c:formatCode>General</c:formatCode>
                <c:ptCount val="8"/>
                <c:pt idx="0">
                  <c:v>6.6</c:v>
                </c:pt>
                <c:pt idx="1">
                  <c:v>5.3</c:v>
                </c:pt>
                <c:pt idx="2">
                  <c:v>4</c:v>
                </c:pt>
                <c:pt idx="3">
                  <c:v>3</c:v>
                </c:pt>
                <c:pt idx="4">
                  <c:v>2.2999999999999998</c:v>
                </c:pt>
                <c:pt idx="5">
                  <c:v>1.8</c:v>
                </c:pt>
                <c:pt idx="6">
                  <c:v>0.7</c:v>
                </c:pt>
                <c:pt idx="7">
                  <c:v>0.15</c:v>
                </c:pt>
              </c:numCache>
            </c:numRef>
          </c:xVal>
          <c:yVal>
            <c:numRef>
              <c:f>Sheet1!$D$7:$D$14</c:f>
              <c:numCache>
                <c:formatCode>General</c:formatCode>
                <c:ptCount val="8"/>
                <c:pt idx="0">
                  <c:v>7.4113856068743287</c:v>
                </c:pt>
                <c:pt idx="1">
                  <c:v>6.2699256110520727</c:v>
                </c:pt>
                <c:pt idx="2">
                  <c:v>4.166666666666667</c:v>
                </c:pt>
                <c:pt idx="3">
                  <c:v>2.1450459652706844</c:v>
                </c:pt>
                <c:pt idx="4">
                  <c:v>1.3171225937183384</c:v>
                </c:pt>
                <c:pt idx="5">
                  <c:v>0.70493454179254778</c:v>
                </c:pt>
                <c:pt idx="6">
                  <c:v>0.24057738572574175</c:v>
                </c:pt>
                <c:pt idx="7">
                  <c:v>0.36130068245684466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141-4D7B-B290-5A94C2B0ED1B}"/>
            </c:ext>
          </c:extLst>
        </c:ser>
        <c:ser>
          <c:idx val="1"/>
          <c:order val="3"/>
          <c:tx>
            <c:v>flat 6</c:v>
          </c:tx>
          <c:spPr>
            <a:ln w="25400">
              <a:solidFill>
                <a:srgbClr val="FF00FF"/>
              </a:solidFill>
              <a:prstDash val="solid"/>
            </a:ln>
          </c:spPr>
          <c:marker>
            <c:symbol val="square"/>
            <c:size val="7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Sheet1!$F$135:$F$145</c:f>
              <c:numCache>
                <c:formatCode>General</c:formatCode>
                <c:ptCount val="11"/>
                <c:pt idx="0">
                  <c:v>6.25</c:v>
                </c:pt>
                <c:pt idx="1">
                  <c:v>5.85</c:v>
                </c:pt>
                <c:pt idx="2">
                  <c:v>5.65</c:v>
                </c:pt>
                <c:pt idx="3">
                  <c:v>5.4</c:v>
                </c:pt>
                <c:pt idx="4">
                  <c:v>5.25</c:v>
                </c:pt>
                <c:pt idx="5">
                  <c:v>5.15</c:v>
                </c:pt>
                <c:pt idx="6">
                  <c:v>5.05</c:v>
                </c:pt>
                <c:pt idx="7">
                  <c:v>4.9000000000000004</c:v>
                </c:pt>
                <c:pt idx="8">
                  <c:v>4.7</c:v>
                </c:pt>
                <c:pt idx="9">
                  <c:v>3.2</c:v>
                </c:pt>
                <c:pt idx="10">
                  <c:v>2.1</c:v>
                </c:pt>
              </c:numCache>
            </c:numRef>
          </c:xVal>
          <c:yVal>
            <c:numRef>
              <c:f>Sheet1!$I$135:$I$145</c:f>
              <c:numCache>
                <c:formatCode>General</c:formatCode>
                <c:ptCount val="11"/>
                <c:pt idx="0">
                  <c:v>8.108108108108107</c:v>
                </c:pt>
                <c:pt idx="1">
                  <c:v>7.296137339055794</c:v>
                </c:pt>
                <c:pt idx="2">
                  <c:v>6.9518716577540101</c:v>
                </c:pt>
                <c:pt idx="3">
                  <c:v>6.4962726304579332</c:v>
                </c:pt>
                <c:pt idx="4">
                  <c:v>6.2699256110520727</c:v>
                </c:pt>
                <c:pt idx="5">
                  <c:v>5.9322033898305087</c:v>
                </c:pt>
                <c:pt idx="6">
                  <c:v>5.5966209081309399</c:v>
                </c:pt>
                <c:pt idx="7">
                  <c:v>4.931794333683106</c:v>
                </c:pt>
                <c:pt idx="8">
                  <c:v>4.6025104602510467</c:v>
                </c:pt>
                <c:pt idx="9">
                  <c:v>2.0408163265306123</c:v>
                </c:pt>
                <c:pt idx="10">
                  <c:v>0.96930533117932149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141-4D7B-B290-5A94C2B0ED1B}"/>
            </c:ext>
          </c:extLst>
        </c:ser>
        <c:ser>
          <c:idx val="3"/>
          <c:order val="4"/>
          <c:tx>
            <c:v>~1%/dpa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x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Sheet1!$A$124:$A$126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2</c:v>
                </c:pt>
              </c:numCache>
            </c:numRef>
          </c:xVal>
          <c:yVal>
            <c:numRef>
              <c:f>Sheet1!$B$124:$B$126</c:f>
              <c:numCache>
                <c:formatCode>General</c:formatCode>
                <c:ptCount val="3"/>
                <c:pt idx="0">
                  <c:v>0</c:v>
                </c:pt>
                <c:pt idx="1">
                  <c:v>5</c:v>
                </c:pt>
                <c:pt idx="2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141-4D7B-B290-5A94C2B0ED1B}"/>
            </c:ext>
          </c:extLst>
        </c:ser>
        <c:ser>
          <c:idx val="4"/>
          <c:order val="5"/>
          <c:tx>
            <c:v>~0.067%/dpa</c:v>
          </c:tx>
          <c:spPr>
            <a:ln w="38100">
              <a:solidFill>
                <a:srgbClr val="800000"/>
              </a:solidFill>
              <a:prstDash val="lgDash"/>
            </a:ln>
          </c:spPr>
          <c:marker>
            <c:symbol val="star"/>
            <c:size val="4"/>
            <c:spPr>
              <a:solidFill>
                <a:srgbClr val="993366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xVal>
            <c:numRef>
              <c:f>Sheet1!$G$85:$G$86</c:f>
              <c:numCache>
                <c:formatCode>General</c:formatCode>
                <c:ptCount val="2"/>
                <c:pt idx="0">
                  <c:v>0</c:v>
                </c:pt>
                <c:pt idx="1">
                  <c:v>10</c:v>
                </c:pt>
              </c:numCache>
            </c:numRef>
          </c:xVal>
          <c:yVal>
            <c:numRef>
              <c:f>Sheet1!$H$85:$H$86</c:f>
              <c:numCache>
                <c:formatCode>General</c:formatCode>
                <c:ptCount val="2"/>
                <c:pt idx="0">
                  <c:v>0</c:v>
                </c:pt>
                <c:pt idx="1">
                  <c:v>2.68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E141-4D7B-B290-5A94C2B0ED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1009176"/>
        <c:axId val="1"/>
      </c:scatterChart>
      <c:valAx>
        <c:axId val="451009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2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</c:val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FFFFFF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2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51009176"/>
        <c:crosses val="autoZero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22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059927299114759"/>
          <c:y val="3.4751779066894382E-2"/>
          <c:w val="0.61273419445191701"/>
          <c:h val="0.8453902173007789"/>
        </c:manualLayout>
      </c:layout>
      <c:scatterChart>
        <c:scatterStyle val="lineMarker"/>
        <c:varyColors val="0"/>
        <c:ser>
          <c:idx val="6"/>
          <c:order val="0"/>
          <c:tx>
            <c:v> flat 1</c:v>
          </c:tx>
          <c:spPr>
            <a:ln w="38100">
              <a:solidFill>
                <a:srgbClr val="008080"/>
              </a:solidFill>
              <a:prstDash val="solid"/>
            </a:ln>
          </c:spPr>
          <c:marker>
            <c:symbol val="plus"/>
            <c:size val="9"/>
            <c:spPr>
              <a:noFill/>
              <a:ln>
                <a:solidFill>
                  <a:srgbClr val="008080"/>
                </a:solidFill>
                <a:prstDash val="solid"/>
              </a:ln>
            </c:spPr>
          </c:marker>
          <c:xVal>
            <c:numRef>
              <c:f>Sheet1!$F$150:$F$160</c:f>
              <c:numCache>
                <c:formatCode>General</c:formatCode>
                <c:ptCount val="11"/>
                <c:pt idx="0">
                  <c:v>3.3</c:v>
                </c:pt>
                <c:pt idx="1">
                  <c:v>4</c:v>
                </c:pt>
                <c:pt idx="2">
                  <c:v>4.8</c:v>
                </c:pt>
                <c:pt idx="3">
                  <c:v>5.7</c:v>
                </c:pt>
                <c:pt idx="4">
                  <c:v>7.5</c:v>
                </c:pt>
                <c:pt idx="5">
                  <c:v>8.1</c:v>
                </c:pt>
                <c:pt idx="6">
                  <c:v>8.8000000000000007</c:v>
                </c:pt>
                <c:pt idx="7">
                  <c:v>9.1999999999999993</c:v>
                </c:pt>
                <c:pt idx="8">
                  <c:v>9.4</c:v>
                </c:pt>
                <c:pt idx="9">
                  <c:v>9.3000000000000007</c:v>
                </c:pt>
                <c:pt idx="10">
                  <c:v>9</c:v>
                </c:pt>
              </c:numCache>
            </c:numRef>
          </c:xVal>
          <c:yVal>
            <c:numRef>
              <c:f>Sheet1!$I$150:$I$160</c:f>
              <c:numCache>
                <c:formatCode>General</c:formatCode>
                <c:ptCount val="11"/>
                <c:pt idx="0">
                  <c:v>1.153145862836334</c:v>
                </c:pt>
                <c:pt idx="1">
                  <c:v>0.93873019077420006</c:v>
                </c:pt>
                <c:pt idx="2">
                  <c:v>1.3581998783701601</c:v>
                </c:pt>
                <c:pt idx="3">
                  <c:v>1.8952516812716527</c:v>
                </c:pt>
                <c:pt idx="4">
                  <c:v>3.0715316429602146</c:v>
                </c:pt>
                <c:pt idx="5">
                  <c:v>3.9825309348029534</c:v>
                </c:pt>
                <c:pt idx="6">
                  <c:v>4.4713748432929377</c:v>
                </c:pt>
                <c:pt idx="7">
                  <c:v>5.6189269117025775</c:v>
                </c:pt>
                <c:pt idx="8">
                  <c:v>6.1571125265392785</c:v>
                </c:pt>
                <c:pt idx="9">
                  <c:v>7.4344649763644179</c:v>
                </c:pt>
                <c:pt idx="10">
                  <c:v>8.166576527852893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304-4492-B08A-5D268041AC3B}"/>
            </c:ext>
          </c:extLst>
        </c:ser>
        <c:ser>
          <c:idx val="0"/>
          <c:order val="1"/>
          <c:tx>
            <c:v> flat 2</c:v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Sheet1!$A$136:$A$152</c:f>
              <c:numCache>
                <c:formatCode>General</c:formatCode>
                <c:ptCount val="17"/>
                <c:pt idx="0">
                  <c:v>3.1</c:v>
                </c:pt>
                <c:pt idx="1">
                  <c:v>5</c:v>
                </c:pt>
                <c:pt idx="2">
                  <c:v>7.1</c:v>
                </c:pt>
                <c:pt idx="3">
                  <c:v>8.6999999999999993</c:v>
                </c:pt>
                <c:pt idx="4">
                  <c:v>8.9</c:v>
                </c:pt>
                <c:pt idx="5">
                  <c:v>8.9</c:v>
                </c:pt>
                <c:pt idx="6">
                  <c:v>8.9</c:v>
                </c:pt>
                <c:pt idx="7">
                  <c:v>8.85</c:v>
                </c:pt>
                <c:pt idx="8">
                  <c:v>8.8000000000000007</c:v>
                </c:pt>
                <c:pt idx="9">
                  <c:v>8.6999999999999993</c:v>
                </c:pt>
                <c:pt idx="10">
                  <c:v>8.65</c:v>
                </c:pt>
                <c:pt idx="11">
                  <c:v>8.5</c:v>
                </c:pt>
                <c:pt idx="12">
                  <c:v>8</c:v>
                </c:pt>
                <c:pt idx="13">
                  <c:v>7.8</c:v>
                </c:pt>
                <c:pt idx="14">
                  <c:v>7.65</c:v>
                </c:pt>
                <c:pt idx="15">
                  <c:v>7.5</c:v>
                </c:pt>
                <c:pt idx="16">
                  <c:v>7.25</c:v>
                </c:pt>
              </c:numCache>
            </c:numRef>
          </c:xVal>
          <c:yVal>
            <c:numRef>
              <c:f>Sheet1!$D$136:$D$152</c:f>
              <c:numCache>
                <c:formatCode>General</c:formatCode>
                <c:ptCount val="17"/>
                <c:pt idx="0">
                  <c:v>0.78613182826043138</c:v>
                </c:pt>
                <c:pt idx="1">
                  <c:v>1.2658227848101264</c:v>
                </c:pt>
                <c:pt idx="2">
                  <c:v>2.459016393442623</c:v>
                </c:pt>
                <c:pt idx="3">
                  <c:v>3.9501039501039501</c:v>
                </c:pt>
                <c:pt idx="4">
                  <c:v>4.0582726326742975</c:v>
                </c:pt>
                <c:pt idx="5">
                  <c:v>5.2631578947368425</c:v>
                </c:pt>
                <c:pt idx="6">
                  <c:v>5.3740779768177029</c:v>
                </c:pt>
                <c:pt idx="7">
                  <c:v>5.7082452431289648</c:v>
                </c:pt>
                <c:pt idx="8">
                  <c:v>6.0445387062566285</c:v>
                </c:pt>
                <c:pt idx="9">
                  <c:v>6.9518716577540101</c:v>
                </c:pt>
                <c:pt idx="10">
                  <c:v>7.4113856068743287</c:v>
                </c:pt>
                <c:pt idx="11">
                  <c:v>7.296137339055794</c:v>
                </c:pt>
                <c:pt idx="12">
                  <c:v>7.8748651564185543</c:v>
                </c:pt>
                <c:pt idx="13">
                  <c:v>7.8748651564185543</c:v>
                </c:pt>
                <c:pt idx="14">
                  <c:v>7.9913606911447097</c:v>
                </c:pt>
                <c:pt idx="15">
                  <c:v>7.9913606911447097</c:v>
                </c:pt>
                <c:pt idx="16">
                  <c:v>7.8167115902964959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304-4492-B08A-5D268041AC3B}"/>
            </c:ext>
          </c:extLst>
        </c:ser>
        <c:ser>
          <c:idx val="2"/>
          <c:order val="2"/>
          <c:tx>
            <c:v>flat 4</c:v>
          </c:tx>
          <c:spPr>
            <a:ln w="38100">
              <a:solidFill>
                <a:srgbClr val="FF9900"/>
              </a:solidFill>
              <a:prstDash val="solid"/>
            </a:ln>
          </c:spPr>
          <c:marker>
            <c:symbol val="triangle"/>
            <c:size val="7"/>
            <c:spPr>
              <a:solidFill>
                <a:srgbClr val="FF9900"/>
              </a:solidFill>
              <a:ln>
                <a:solidFill>
                  <a:srgbClr val="FF9900"/>
                </a:solidFill>
                <a:prstDash val="solid"/>
              </a:ln>
            </c:spPr>
          </c:marker>
          <c:xVal>
            <c:numRef>
              <c:f>Sheet1!$A$1:$A$7</c:f>
              <c:numCache>
                <c:formatCode>General</c:formatCode>
                <c:ptCount val="7"/>
                <c:pt idx="0">
                  <c:v>4.0999999999999996</c:v>
                </c:pt>
                <c:pt idx="1">
                  <c:v>5.5</c:v>
                </c:pt>
                <c:pt idx="2">
                  <c:v>6.7</c:v>
                </c:pt>
                <c:pt idx="3">
                  <c:v>7.3</c:v>
                </c:pt>
                <c:pt idx="4">
                  <c:v>7.55</c:v>
                </c:pt>
                <c:pt idx="5">
                  <c:v>7.2</c:v>
                </c:pt>
                <c:pt idx="6">
                  <c:v>6.6</c:v>
                </c:pt>
              </c:numCache>
            </c:numRef>
          </c:xVal>
          <c:yVal>
            <c:numRef>
              <c:f>Sheet1!$D$1:$D$7</c:f>
              <c:numCache>
                <c:formatCode>General</c:formatCode>
                <c:ptCount val="7"/>
                <c:pt idx="0">
                  <c:v>1.0101010101010102</c:v>
                </c:pt>
                <c:pt idx="1">
                  <c:v>1.6260162601626018</c:v>
                </c:pt>
                <c:pt idx="2">
                  <c:v>2.7749229188078113</c:v>
                </c:pt>
                <c:pt idx="3">
                  <c:v>4.2752867570385815</c:v>
                </c:pt>
                <c:pt idx="4">
                  <c:v>5.8201058201058204</c:v>
                </c:pt>
                <c:pt idx="5">
                  <c:v>7.4113856068743287</c:v>
                </c:pt>
                <c:pt idx="6">
                  <c:v>7.4113856068743287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304-4492-B08A-5D268041AC3B}"/>
            </c:ext>
          </c:extLst>
        </c:ser>
        <c:ser>
          <c:idx val="1"/>
          <c:order val="3"/>
          <c:tx>
            <c:v>flat 6</c:v>
          </c:tx>
          <c:spPr>
            <a:ln w="25400">
              <a:solidFill>
                <a:srgbClr val="FF00FF"/>
              </a:solidFill>
              <a:prstDash val="solid"/>
            </a:ln>
          </c:spPr>
          <c:marker>
            <c:symbol val="square"/>
            <c:size val="7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Sheet1!$F$111:$F$132</c:f>
              <c:numCache>
                <c:formatCode>General</c:formatCode>
                <c:ptCount val="22"/>
                <c:pt idx="0">
                  <c:v>2.9</c:v>
                </c:pt>
                <c:pt idx="1">
                  <c:v>4.6500000000000004</c:v>
                </c:pt>
                <c:pt idx="2">
                  <c:v>6.55</c:v>
                </c:pt>
                <c:pt idx="3">
                  <c:v>7.85</c:v>
                </c:pt>
                <c:pt idx="4">
                  <c:v>7.95</c:v>
                </c:pt>
                <c:pt idx="5">
                  <c:v>8</c:v>
                </c:pt>
                <c:pt idx="6">
                  <c:v>8.1</c:v>
                </c:pt>
                <c:pt idx="7">
                  <c:v>8.15</c:v>
                </c:pt>
                <c:pt idx="8">
                  <c:v>8.17</c:v>
                </c:pt>
                <c:pt idx="9">
                  <c:v>8.1999999999999993</c:v>
                </c:pt>
                <c:pt idx="10">
                  <c:v>8.1999999999999993</c:v>
                </c:pt>
                <c:pt idx="11">
                  <c:v>8.1999999999999993</c:v>
                </c:pt>
                <c:pt idx="12">
                  <c:v>8.1999999999999993</c:v>
                </c:pt>
                <c:pt idx="13">
                  <c:v>8.15</c:v>
                </c:pt>
                <c:pt idx="14">
                  <c:v>8.1</c:v>
                </c:pt>
                <c:pt idx="15">
                  <c:v>7.95</c:v>
                </c:pt>
                <c:pt idx="16">
                  <c:v>7.9</c:v>
                </c:pt>
                <c:pt idx="17">
                  <c:v>7.75</c:v>
                </c:pt>
                <c:pt idx="18">
                  <c:v>7.25</c:v>
                </c:pt>
                <c:pt idx="19">
                  <c:v>7.1</c:v>
                </c:pt>
                <c:pt idx="20">
                  <c:v>6.9</c:v>
                </c:pt>
                <c:pt idx="21">
                  <c:v>6.75</c:v>
                </c:pt>
              </c:numCache>
            </c:numRef>
          </c:xVal>
          <c:yVal>
            <c:numRef>
              <c:f>Sheet1!$I$111:$I$132</c:f>
              <c:numCache>
                <c:formatCode>General</c:formatCode>
                <c:ptCount val="22"/>
                <c:pt idx="0">
                  <c:v>0.7</c:v>
                </c:pt>
                <c:pt idx="1">
                  <c:v>1.3171225937183384</c:v>
                </c:pt>
                <c:pt idx="2">
                  <c:v>2.459016393442623</c:v>
                </c:pt>
                <c:pt idx="3">
                  <c:v>3.8421599169262723</c:v>
                </c:pt>
                <c:pt idx="4">
                  <c:v>3.8421599169262723</c:v>
                </c:pt>
                <c:pt idx="5">
                  <c:v>4.2752867570385815</c:v>
                </c:pt>
                <c:pt idx="6">
                  <c:v>4.4932079414838038</c:v>
                </c:pt>
                <c:pt idx="7">
                  <c:v>4.931794333683106</c:v>
                </c:pt>
                <c:pt idx="8">
                  <c:v>5.0420168067226889</c:v>
                </c:pt>
                <c:pt idx="9">
                  <c:v>5.2631578947368425</c:v>
                </c:pt>
                <c:pt idx="10">
                  <c:v>5.485232067510549</c:v>
                </c:pt>
                <c:pt idx="11">
                  <c:v>5.8201058201058204</c:v>
                </c:pt>
                <c:pt idx="12">
                  <c:v>5.9322033898305087</c:v>
                </c:pt>
                <c:pt idx="13">
                  <c:v>6.1571125265392785</c:v>
                </c:pt>
                <c:pt idx="14">
                  <c:v>6.2699256110520727</c:v>
                </c:pt>
                <c:pt idx="15">
                  <c:v>6.9518716577540101</c:v>
                </c:pt>
                <c:pt idx="16">
                  <c:v>7.0663811563169165</c:v>
                </c:pt>
                <c:pt idx="17">
                  <c:v>7.296137339055794</c:v>
                </c:pt>
                <c:pt idx="18">
                  <c:v>7.8748651564185543</c:v>
                </c:pt>
                <c:pt idx="19">
                  <c:v>7.8748651564185543</c:v>
                </c:pt>
                <c:pt idx="20">
                  <c:v>7.9913606911447097</c:v>
                </c:pt>
                <c:pt idx="21">
                  <c:v>8.108108108108107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304-4492-B08A-5D268041AC3B}"/>
            </c:ext>
          </c:extLst>
        </c:ser>
        <c:ser>
          <c:idx val="3"/>
          <c:order val="4"/>
          <c:tx>
            <c:v>~1%/dpa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x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Sheet1!$A$124:$A$126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2</c:v>
                </c:pt>
              </c:numCache>
            </c:numRef>
          </c:xVal>
          <c:yVal>
            <c:numRef>
              <c:f>Sheet1!$B$124:$B$126</c:f>
              <c:numCache>
                <c:formatCode>General</c:formatCode>
                <c:ptCount val="3"/>
                <c:pt idx="0">
                  <c:v>0</c:v>
                </c:pt>
                <c:pt idx="1">
                  <c:v>5</c:v>
                </c:pt>
                <c:pt idx="2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304-4492-B08A-5D268041AC3B}"/>
            </c:ext>
          </c:extLst>
        </c:ser>
        <c:ser>
          <c:idx val="4"/>
          <c:order val="5"/>
          <c:tx>
            <c:v>~0.067%/dpa</c:v>
          </c:tx>
          <c:spPr>
            <a:ln w="38100">
              <a:solidFill>
                <a:srgbClr val="800000"/>
              </a:solidFill>
              <a:prstDash val="lgDash"/>
            </a:ln>
          </c:spPr>
          <c:marker>
            <c:symbol val="star"/>
            <c:size val="4"/>
            <c:spPr>
              <a:solidFill>
                <a:srgbClr val="993366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xVal>
            <c:numRef>
              <c:f>Sheet1!$G$85:$G$86</c:f>
              <c:numCache>
                <c:formatCode>General</c:formatCode>
                <c:ptCount val="2"/>
                <c:pt idx="0">
                  <c:v>0</c:v>
                </c:pt>
                <c:pt idx="1">
                  <c:v>10</c:v>
                </c:pt>
              </c:numCache>
            </c:numRef>
          </c:xVal>
          <c:yVal>
            <c:numRef>
              <c:f>Sheet1!$H$85:$H$86</c:f>
              <c:numCache>
                <c:formatCode>General</c:formatCode>
                <c:ptCount val="2"/>
                <c:pt idx="0">
                  <c:v>0</c:v>
                </c:pt>
                <c:pt idx="1">
                  <c:v>2.68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6304-4492-B08A-5D268041AC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1011472"/>
        <c:axId val="1"/>
      </c:scatterChart>
      <c:valAx>
        <c:axId val="451011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2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</c:val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FFFFFF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2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51011472"/>
        <c:crosses val="autoZero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22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</cdr:x>
      <cdr:y>0.02704</cdr:y>
    </cdr:from>
    <cdr:to>
      <cdr:x>0.81067</cdr:x>
      <cdr:y>0.09446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696A342A-3D8F-4B00-A781-72ED9091F718}"/>
            </a:ext>
          </a:extLst>
        </cdr:cNvPr>
        <cdr:cNvSpPr txBox="1"/>
      </cdr:nvSpPr>
      <cdr:spPr>
        <a:xfrm xmlns:a="http://schemas.openxmlformats.org/drawingml/2006/main">
          <a:off x="3390900" y="127762"/>
          <a:ext cx="2106929" cy="3185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 dirty="0">
              <a:solidFill>
                <a:schemeClr val="tx2"/>
              </a:solidFill>
            </a:rPr>
            <a:t>Decreasing dpa rate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690C9-BACE-4E6F-A631-66DE974C2BD6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414E6-8AE9-41F1-A498-7CC33DDF6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85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414E6-8AE9-41F1-A498-7CC33DDF6A1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687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B4F2D5-B875-4F26-9159-32DA31A087B4}" type="slidenum">
              <a:rPr lang="en-US" altLang="en-US">
                <a:latin typeface="Times New Roman" panose="02020603050405020304" pitchFamily="18" charset="0"/>
              </a:rPr>
              <a:pPr/>
              <a:t>7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182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B4F2D5-B875-4F26-9159-32DA31A087B4}" type="slidenum">
              <a:rPr lang="en-US" altLang="en-US">
                <a:latin typeface="Times New Roman" panose="02020603050405020304" pitchFamily="18" charset="0"/>
              </a:rPr>
              <a:pPr/>
              <a:t>8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875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BD49E-BC5A-4342-9E32-126D2AAC174C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128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BD49E-BC5A-4342-9E32-126D2AAC174C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136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4414E6-8AE9-41F1-A498-7CC33DDF6A1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85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83E07-5EAC-4C40-AF14-B0842A3E451D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B1D59-428D-4E96-856B-3767C7F29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73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83E07-5EAC-4C40-AF14-B0842A3E451D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B1D59-428D-4E96-856B-3767C7F29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19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83E07-5EAC-4C40-AF14-B0842A3E451D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B1D59-428D-4E96-856B-3767C7F29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66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1074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56167" y="1676400"/>
            <a:ext cx="5513917" cy="4495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3285" y="1676400"/>
            <a:ext cx="5513916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1328400" y="6489700"/>
            <a:ext cx="812800" cy="228600"/>
          </a:xfrm>
        </p:spPr>
        <p:txBody>
          <a:bodyPr/>
          <a:lstStyle>
            <a:lvl1pPr>
              <a:defRPr smtClean="0"/>
            </a:lvl1pPr>
          </a:lstStyle>
          <a:p>
            <a:fld id="{A162978C-D184-4FCA-A38C-8A1859B2EAAE}" type="slidenum">
              <a:rPr lang="en-US" altLang="en-US"/>
              <a:pPr/>
              <a:t>‹#›</a:t>
            </a:fld>
            <a:r>
              <a:rPr lang="en-US" altLang="en-US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>
          <a:xfrm>
            <a:off x="10363200" y="6692901"/>
            <a:ext cx="1117600" cy="130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3018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83E07-5EAC-4C40-AF14-B0842A3E451D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B1D59-428D-4E96-856B-3767C7F29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57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83E07-5EAC-4C40-AF14-B0842A3E451D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B1D59-428D-4E96-856B-3767C7F29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50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83E07-5EAC-4C40-AF14-B0842A3E451D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B1D59-428D-4E96-856B-3767C7F29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75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83E07-5EAC-4C40-AF14-B0842A3E451D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B1D59-428D-4E96-856B-3767C7F29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75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83E07-5EAC-4C40-AF14-B0842A3E451D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B1D59-428D-4E96-856B-3767C7F29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49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83E07-5EAC-4C40-AF14-B0842A3E451D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B1D59-428D-4E96-856B-3767C7F29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154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83E07-5EAC-4C40-AF14-B0842A3E451D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B1D59-428D-4E96-856B-3767C7F29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71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83E07-5EAC-4C40-AF14-B0842A3E451D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B1D59-428D-4E96-856B-3767C7F29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93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83E07-5EAC-4C40-AF14-B0842A3E451D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B1D59-428D-4E96-856B-3767C7F29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0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5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5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42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44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296104" y="1502977"/>
            <a:ext cx="9829096" cy="1600200"/>
          </a:xfrm>
        </p:spPr>
        <p:txBody>
          <a:bodyPr>
            <a:normAutofit fontScale="90000"/>
          </a:bodyPr>
          <a:lstStyle/>
          <a:p>
            <a:br>
              <a:rPr lang="en-US" sz="4000" b="1" dirty="0"/>
            </a:br>
            <a:br>
              <a:rPr lang="en-US" sz="4000" b="1" dirty="0"/>
            </a:br>
            <a:br>
              <a:rPr lang="en-US" sz="4000" b="1" dirty="0"/>
            </a:br>
            <a:br>
              <a:rPr lang="en-US" sz="4000" b="1" dirty="0"/>
            </a:br>
            <a:r>
              <a:rPr lang="en-US" sz="3600" b="1" dirty="0">
                <a:solidFill>
                  <a:srgbClr val="C00000"/>
                </a:solidFill>
              </a:rPr>
              <a:t> 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 </a:t>
            </a:r>
            <a:br>
              <a:rPr lang="en-US" sz="3200" dirty="0"/>
            </a:br>
            <a:br>
              <a:rPr lang="en-US" sz="3200" dirty="0"/>
            </a:br>
            <a:r>
              <a:rPr lang="en-US" sz="3600" b="1" dirty="0">
                <a:solidFill>
                  <a:srgbClr val="C00000"/>
                </a:solidFill>
              </a:rPr>
              <a:t>Development of a new swelling position for PWR austenitic internals, reflecting much lower swelling compared to higher-temperature fast reactor experience</a:t>
            </a:r>
            <a:br>
              <a:rPr lang="en-US" dirty="0"/>
            </a:br>
            <a:br>
              <a:rPr lang="en-US" sz="4000" b="1" dirty="0"/>
            </a:br>
            <a:r>
              <a:rPr lang="en-US" sz="3100" b="1" dirty="0"/>
              <a:t>F. A. Garner</a:t>
            </a:r>
            <a:br>
              <a:rPr lang="en-US" sz="3100" b="1" dirty="0"/>
            </a:br>
            <a:br>
              <a:rPr lang="en-US" sz="2700" b="1" dirty="0">
                <a:solidFill>
                  <a:schemeClr val="tx2"/>
                </a:solidFill>
              </a:rPr>
            </a:br>
            <a:r>
              <a:rPr lang="en-US" sz="2700" b="1" dirty="0">
                <a:solidFill>
                  <a:schemeClr val="tx2"/>
                </a:solidFill>
              </a:rPr>
              <a:t>Moscow Engineering Physics Institute</a:t>
            </a:r>
            <a:br>
              <a:rPr lang="en-US" sz="2700" b="1" dirty="0">
                <a:solidFill>
                  <a:schemeClr val="tx2"/>
                </a:solidFill>
              </a:rPr>
            </a:br>
            <a:r>
              <a:rPr lang="en-US" sz="2700" b="1" dirty="0">
                <a:solidFill>
                  <a:schemeClr val="tx2"/>
                </a:solidFill>
              </a:rPr>
              <a:t>Department of Material Science</a:t>
            </a:r>
            <a:br>
              <a:rPr lang="en-US" sz="3100" b="1" dirty="0">
                <a:solidFill>
                  <a:schemeClr val="tx2"/>
                </a:solidFill>
              </a:rPr>
            </a:br>
            <a:br>
              <a:rPr lang="en-US" dirty="0"/>
            </a:br>
            <a:endParaRPr lang="en-US" dirty="0"/>
          </a:p>
        </p:txBody>
      </p:sp>
      <p:pic>
        <p:nvPicPr>
          <p:cNvPr id="7" name="Picture 6" descr="C:\Users\Степа\Desktop\MEPhI_Logo2014_r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9" y="198120"/>
            <a:ext cx="1660551" cy="170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6599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54" y="235131"/>
            <a:ext cx="9495375" cy="1182507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C00000"/>
                </a:solidFill>
              </a:rPr>
              <a:t>Loop analysis of long through-core components: previous studies involving 304 stainless steel </a:t>
            </a:r>
            <a:br>
              <a:rPr lang="en-US" sz="2800" b="1" dirty="0">
                <a:solidFill>
                  <a:srgbClr val="C00000"/>
                </a:solidFill>
              </a:rPr>
            </a:br>
            <a:r>
              <a:rPr lang="en-US" sz="2800" b="1" dirty="0">
                <a:solidFill>
                  <a:srgbClr val="C00000"/>
                </a:solidFill>
              </a:rPr>
              <a:t>                 </a:t>
            </a:r>
            <a:r>
              <a:rPr lang="en-US" sz="2400" b="1" dirty="0"/>
              <a:t>Garner, 2008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640" y="2054743"/>
            <a:ext cx="2381250" cy="327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2093439"/>
            <a:ext cx="2278062" cy="319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565" y="1690689"/>
            <a:ext cx="3421764" cy="375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06480" y="1847850"/>
            <a:ext cx="83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9567" y="1663184"/>
            <a:ext cx="2377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EBR-II control rod duct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13509" y="1447109"/>
            <a:ext cx="197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Capsules on fuel pins in EBR-II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33600" y="55626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Constant-time experiments with no material contributions to data scatter and having a continuous smooth transition in irradiation conditions</a:t>
            </a:r>
          </a:p>
        </p:txBody>
      </p:sp>
    </p:spTree>
    <p:extLst>
      <p:ext uri="{BB962C8B-B14F-4D97-AF65-F5344CB8AC3E}">
        <p14:creationId xmlns:p14="http://schemas.microsoft.com/office/powerpoint/2010/main" val="941577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640" y="2054743"/>
            <a:ext cx="2381250" cy="327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2093439"/>
            <a:ext cx="2278062" cy="319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565" y="1690689"/>
            <a:ext cx="3421764" cy="375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>
            <a:off x="5334000" y="2438400"/>
            <a:ext cx="228600" cy="213360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638800" y="2362200"/>
            <a:ext cx="228600" cy="228600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867400" y="2400301"/>
            <a:ext cx="188342" cy="2171699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106480" y="1847850"/>
            <a:ext cx="83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9567" y="1663184"/>
            <a:ext cx="2377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EBR-II control rod duct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13509" y="1447109"/>
            <a:ext cx="197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Capsules on fuel pins in EBR-II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5562600" y="2514600"/>
            <a:ext cx="152400" cy="144780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419600" y="57150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Assuming that a high enough dose every data point lies on a 1%/dpa line with an individual transient duration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448800" y="1295400"/>
            <a:ext cx="243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Under some conditions there are ranges of temperature-flux combinations with no variation in transient.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5791200" y="2362200"/>
            <a:ext cx="152400" cy="220980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Down Arrow 26"/>
          <p:cNvSpPr/>
          <p:nvPr/>
        </p:nvSpPr>
        <p:spPr>
          <a:xfrm rot="8487820">
            <a:off x="6228966" y="5066064"/>
            <a:ext cx="304800" cy="53340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8" name="Down Arrow 27"/>
          <p:cNvSpPr/>
          <p:nvPr/>
        </p:nvSpPr>
        <p:spPr>
          <a:xfrm rot="3315236">
            <a:off x="9069004" y="1915528"/>
            <a:ext cx="3048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8458200" y="2438400"/>
            <a:ext cx="381000" cy="243840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8153400" y="2514600"/>
            <a:ext cx="381000" cy="243840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185BE020-33C8-4102-AF56-29D3CD47D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954" y="235131"/>
            <a:ext cx="9495375" cy="1182507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C00000"/>
                </a:solidFill>
              </a:rPr>
              <a:t>Loop analysis of long through-core components: previous studies involving 304 stainless steel </a:t>
            </a:r>
            <a:br>
              <a:rPr lang="en-US" sz="2800" b="1" dirty="0">
                <a:solidFill>
                  <a:srgbClr val="C00000"/>
                </a:solidFill>
              </a:rPr>
            </a:br>
            <a:r>
              <a:rPr lang="en-US" sz="2800" b="1" dirty="0">
                <a:solidFill>
                  <a:srgbClr val="C00000"/>
                </a:solidFill>
              </a:rPr>
              <a:t>                 </a:t>
            </a:r>
            <a:r>
              <a:rPr lang="en-US" sz="2400" b="1" dirty="0"/>
              <a:t>Garner, 2008</a:t>
            </a:r>
          </a:p>
        </p:txBody>
      </p:sp>
    </p:spTree>
    <p:extLst>
      <p:ext uri="{BB962C8B-B14F-4D97-AF65-F5344CB8AC3E}">
        <p14:creationId xmlns:p14="http://schemas.microsoft.com/office/powerpoint/2010/main" val="30386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524001" y="290937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1524001" y="50890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" name="Group 27"/>
          <p:cNvGrpSpPr/>
          <p:nvPr/>
        </p:nvGrpSpPr>
        <p:grpSpPr>
          <a:xfrm>
            <a:off x="1681134" y="1459687"/>
            <a:ext cx="8605866" cy="4331514"/>
            <a:chOff x="609600" y="1295400"/>
            <a:chExt cx="7656966" cy="3518412"/>
          </a:xfrm>
        </p:grpSpPr>
        <p:grpSp>
          <p:nvGrpSpPr>
            <p:cNvPr id="3" name="Group 24"/>
            <p:cNvGrpSpPr/>
            <p:nvPr/>
          </p:nvGrpSpPr>
          <p:grpSpPr>
            <a:xfrm>
              <a:off x="1295400" y="1295400"/>
              <a:ext cx="6971166" cy="3429000"/>
              <a:chOff x="609600" y="838200"/>
              <a:chExt cx="6971166" cy="3429000"/>
            </a:xfrm>
          </p:grpSpPr>
          <p:grpSp>
            <p:nvGrpSpPr>
              <p:cNvPr id="4" name="Group 14"/>
              <p:cNvGrpSpPr/>
              <p:nvPr/>
            </p:nvGrpSpPr>
            <p:grpSpPr>
              <a:xfrm>
                <a:off x="685799" y="838200"/>
                <a:ext cx="6894967" cy="3429000"/>
                <a:chOff x="-1" y="457200"/>
                <a:chExt cx="6083795" cy="2819400"/>
              </a:xfrm>
            </p:grpSpPr>
            <p:pic>
              <p:nvPicPr>
                <p:cNvPr id="11267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0" y="457200"/>
                  <a:ext cx="1981200" cy="26670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1266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981200" y="914400"/>
                  <a:ext cx="1760538" cy="23622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1265" name="Picture 1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765176" y="895773"/>
                  <a:ext cx="2057400" cy="2362200"/>
                </a:xfrm>
                <a:prstGeom prst="rect">
                  <a:avLst/>
                </a:prstGeom>
                <a:noFill/>
              </p:spPr>
            </p:pic>
            <p:sp>
              <p:nvSpPr>
                <p:cNvPr id="11268" name="Rectangle 4"/>
                <p:cNvSpPr>
                  <a:spLocks noChangeArrowheads="1"/>
                </p:cNvSpPr>
                <p:nvPr/>
              </p:nvSpPr>
              <p:spPr bwMode="auto">
                <a:xfrm>
                  <a:off x="-1" y="478863"/>
                  <a:ext cx="6083795" cy="2614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sz="1400" b="1" dirty="0">
                      <a:solidFill>
                        <a:prstClr val="black"/>
                      </a:solidFill>
                      <a:latin typeface="Arial" pitchFamily="34" charset="0"/>
                      <a:ea typeface="MS Mincho" pitchFamily="49" charset="-128"/>
                      <a:cs typeface="Arial" pitchFamily="34" charset="0"/>
                    </a:rPr>
                    <a:t>          </a:t>
                  </a:r>
                  <a:r>
                    <a:rPr lang="en-US" altLang="ja-JP" sz="1600" b="1" dirty="0">
                      <a:solidFill>
                        <a:srgbClr val="FF0000"/>
                      </a:solidFill>
                      <a:latin typeface="Arial" pitchFamily="34" charset="0"/>
                      <a:ea typeface="MS Mincho" pitchFamily="49" charset="-128"/>
                      <a:cs typeface="Arial" pitchFamily="34" charset="0"/>
                    </a:rPr>
                    <a:t>Row 3 low power         Row 4 medium power     Row 5 high power</a:t>
                  </a:r>
                  <a:endParaRPr lang="en-US" altLang="ja-JP" sz="2400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8" name="Rectangle 17"/>
              <p:cNvSpPr/>
              <p:nvPr/>
            </p:nvSpPr>
            <p:spPr>
              <a:xfrm>
                <a:off x="5867400" y="4038600"/>
                <a:ext cx="1066800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657600" y="4038600"/>
                <a:ext cx="838200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447800" y="3886200"/>
                <a:ext cx="838200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953000" y="2286000"/>
                <a:ext cx="228600" cy="609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95600" y="2362200"/>
                <a:ext cx="152400" cy="609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09600" y="2133600"/>
                <a:ext cx="3048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181600" y="38100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3048000" y="4495800"/>
              <a:ext cx="3429000" cy="318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</a:rPr>
                <a:t>Fluence, 10</a:t>
              </a:r>
              <a:r>
                <a:rPr lang="en-US" sz="1600" b="1" baseline="30000" dirty="0">
                  <a:solidFill>
                    <a:prstClr val="black"/>
                  </a:solidFill>
                </a:rPr>
                <a:t>26</a:t>
              </a:r>
              <a:r>
                <a:rPr lang="en-US" sz="1600" b="1" dirty="0">
                  <a:solidFill>
                    <a:prstClr val="black"/>
                  </a:solidFill>
                </a:rPr>
                <a:t> n/m</a:t>
              </a:r>
              <a:r>
                <a:rPr lang="en-US" sz="1600" b="1" baseline="30000" dirty="0">
                  <a:solidFill>
                    <a:prstClr val="black"/>
                  </a:solidFill>
                </a:rPr>
                <a:t>2 </a:t>
              </a:r>
              <a:r>
                <a:rPr lang="en-US" sz="1600" b="1" dirty="0">
                  <a:solidFill>
                    <a:prstClr val="black"/>
                  </a:solidFill>
                </a:rPr>
                <a:t>E&gt;0.1 MeV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09600" y="2590800"/>
              <a:ext cx="1066800" cy="318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</a:rPr>
                <a:t>% swelling</a:t>
              </a:r>
            </a:p>
          </p:txBody>
        </p:sp>
      </p:grp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609600" y="274638"/>
            <a:ext cx="7467600" cy="11430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C00000"/>
                </a:solidFill>
              </a:rPr>
              <a:t>Swelling of annealed 304 stainless steel cladding in three fuel assemblies in EBR-II</a:t>
            </a:r>
            <a:br>
              <a:rPr lang="en-US" sz="2800" dirty="0"/>
            </a:br>
            <a:r>
              <a:rPr lang="en-US" sz="2800" dirty="0"/>
              <a:t>        </a:t>
            </a:r>
            <a:r>
              <a:rPr lang="en-US" sz="1800" b="1" dirty="0"/>
              <a:t>Garner, Makenas, Chastain, 2011</a:t>
            </a:r>
            <a:endParaRPr lang="en-US" sz="28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819400" y="594360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Swelling loops become thinner (skinny) as the upper temperature increases and loops can become a single line for some conditions.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37133" y="3835626"/>
            <a:ext cx="817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1%/dpa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4323846" y="4013650"/>
            <a:ext cx="161841" cy="4855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144000" y="3657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“skinny loops”</a:t>
            </a:r>
          </a:p>
        </p:txBody>
      </p:sp>
    </p:spTree>
    <p:extLst>
      <p:ext uri="{BB962C8B-B14F-4D97-AF65-F5344CB8AC3E}">
        <p14:creationId xmlns:p14="http://schemas.microsoft.com/office/powerpoint/2010/main" val="2122969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524001" y="290937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1524001" y="50890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" name="Group 27"/>
          <p:cNvGrpSpPr/>
          <p:nvPr/>
        </p:nvGrpSpPr>
        <p:grpSpPr>
          <a:xfrm>
            <a:off x="1681134" y="1459687"/>
            <a:ext cx="8605866" cy="4331514"/>
            <a:chOff x="609600" y="1295400"/>
            <a:chExt cx="7656966" cy="3518412"/>
          </a:xfrm>
        </p:grpSpPr>
        <p:grpSp>
          <p:nvGrpSpPr>
            <p:cNvPr id="3" name="Group 24"/>
            <p:cNvGrpSpPr/>
            <p:nvPr/>
          </p:nvGrpSpPr>
          <p:grpSpPr>
            <a:xfrm>
              <a:off x="1295400" y="1295400"/>
              <a:ext cx="6971166" cy="3429000"/>
              <a:chOff x="609600" y="838200"/>
              <a:chExt cx="6971166" cy="3429000"/>
            </a:xfrm>
          </p:grpSpPr>
          <p:grpSp>
            <p:nvGrpSpPr>
              <p:cNvPr id="4" name="Group 14"/>
              <p:cNvGrpSpPr/>
              <p:nvPr/>
            </p:nvGrpSpPr>
            <p:grpSpPr>
              <a:xfrm>
                <a:off x="685799" y="838200"/>
                <a:ext cx="6894967" cy="3429000"/>
                <a:chOff x="-1" y="457200"/>
                <a:chExt cx="6083795" cy="2819400"/>
              </a:xfrm>
            </p:grpSpPr>
            <p:pic>
              <p:nvPicPr>
                <p:cNvPr id="11267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0" y="457200"/>
                  <a:ext cx="1981200" cy="26670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1266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981200" y="914400"/>
                  <a:ext cx="1760538" cy="23622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1265" name="Picture 1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765176" y="895773"/>
                  <a:ext cx="2057400" cy="2362200"/>
                </a:xfrm>
                <a:prstGeom prst="rect">
                  <a:avLst/>
                </a:prstGeom>
                <a:noFill/>
              </p:spPr>
            </p:pic>
            <p:sp>
              <p:nvSpPr>
                <p:cNvPr id="11268" name="Rectangle 4"/>
                <p:cNvSpPr>
                  <a:spLocks noChangeArrowheads="1"/>
                </p:cNvSpPr>
                <p:nvPr/>
              </p:nvSpPr>
              <p:spPr bwMode="auto">
                <a:xfrm>
                  <a:off x="-1" y="478863"/>
                  <a:ext cx="6083795" cy="2614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sz="1400" b="1" dirty="0">
                      <a:solidFill>
                        <a:prstClr val="black"/>
                      </a:solidFill>
                      <a:latin typeface="Arial" pitchFamily="34" charset="0"/>
                      <a:ea typeface="MS Mincho" pitchFamily="49" charset="-128"/>
                      <a:cs typeface="Arial" pitchFamily="34" charset="0"/>
                    </a:rPr>
                    <a:t>          </a:t>
                  </a:r>
                  <a:r>
                    <a:rPr lang="en-US" altLang="ja-JP" sz="1600" b="1" dirty="0">
                      <a:solidFill>
                        <a:srgbClr val="FF0000"/>
                      </a:solidFill>
                      <a:latin typeface="Arial" pitchFamily="34" charset="0"/>
                      <a:ea typeface="MS Mincho" pitchFamily="49" charset="-128"/>
                      <a:cs typeface="Arial" pitchFamily="34" charset="0"/>
                    </a:rPr>
                    <a:t>Row 3 low power         Row 4 medium power     Row 5 high power</a:t>
                  </a:r>
                  <a:endParaRPr lang="en-US" altLang="ja-JP" sz="2400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8" name="Rectangle 17"/>
              <p:cNvSpPr/>
              <p:nvPr/>
            </p:nvSpPr>
            <p:spPr>
              <a:xfrm>
                <a:off x="5867400" y="4038600"/>
                <a:ext cx="1066800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657600" y="4038600"/>
                <a:ext cx="838200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447800" y="3886200"/>
                <a:ext cx="838200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953000" y="2286000"/>
                <a:ext cx="228600" cy="609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95600" y="2362200"/>
                <a:ext cx="152400" cy="609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09600" y="2133600"/>
                <a:ext cx="3048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181600" y="38100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3048000" y="4495800"/>
              <a:ext cx="3429000" cy="318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</a:rPr>
                <a:t>Fluence, 10</a:t>
              </a:r>
              <a:r>
                <a:rPr lang="en-US" sz="1600" b="1" baseline="30000" dirty="0">
                  <a:solidFill>
                    <a:prstClr val="black"/>
                  </a:solidFill>
                </a:rPr>
                <a:t>26</a:t>
              </a:r>
              <a:r>
                <a:rPr lang="en-US" sz="1600" b="1" dirty="0">
                  <a:solidFill>
                    <a:prstClr val="black"/>
                  </a:solidFill>
                </a:rPr>
                <a:t> n/m</a:t>
              </a:r>
              <a:r>
                <a:rPr lang="en-US" sz="1600" b="1" baseline="30000" dirty="0">
                  <a:solidFill>
                    <a:prstClr val="black"/>
                  </a:solidFill>
                </a:rPr>
                <a:t>2 </a:t>
              </a:r>
              <a:r>
                <a:rPr lang="en-US" sz="1600" b="1" dirty="0">
                  <a:solidFill>
                    <a:prstClr val="black"/>
                  </a:solidFill>
                </a:rPr>
                <a:t>E&gt;0.1 MeV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09600" y="2590800"/>
              <a:ext cx="1066800" cy="318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</a:rPr>
                <a:t>% swelling</a:t>
              </a:r>
            </a:p>
          </p:txBody>
        </p:sp>
      </p:grp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609600" y="274638"/>
            <a:ext cx="7467600" cy="11430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C00000"/>
                </a:solidFill>
              </a:rPr>
              <a:t>Swelling of annealed 304 stainless steel cladding in three fuel assemblies in EBR-II</a:t>
            </a:r>
            <a:br>
              <a:rPr lang="en-US" sz="2800" dirty="0"/>
            </a:br>
            <a:r>
              <a:rPr lang="en-US" sz="2800" dirty="0"/>
              <a:t>        </a:t>
            </a:r>
            <a:r>
              <a:rPr lang="en-US" sz="1800" b="1" dirty="0"/>
              <a:t>Garner, Makenas, Chastain, 2011</a:t>
            </a:r>
            <a:endParaRPr lang="en-US" sz="28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819400" y="594360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Swelling loops become thinner (skinny) as the upper temperature increases and loops can become a single line for some conditions.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37133" y="3835626"/>
            <a:ext cx="817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1%/dpa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4323846" y="4013650"/>
            <a:ext cx="161841" cy="4855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144000" y="3657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“skinny loops”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772400" y="457200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Note the strong reproducibility and minimum scatter of swelling for pins having nearly identical irradiation conditions.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4191000" y="990600"/>
            <a:ext cx="3429000" cy="1524000"/>
          </a:xfrm>
          <a:prstGeom prst="straightConnector1">
            <a:avLst/>
          </a:prstGeom>
          <a:ln w="19050">
            <a:solidFill>
              <a:srgbClr val="0070C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8001000" y="1371600"/>
            <a:ext cx="990600" cy="1752600"/>
          </a:xfrm>
          <a:prstGeom prst="straightConnector1">
            <a:avLst/>
          </a:prstGeom>
          <a:ln w="19050">
            <a:solidFill>
              <a:srgbClr val="0070C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477000" y="1295400"/>
            <a:ext cx="1295400" cy="1905000"/>
          </a:xfrm>
          <a:prstGeom prst="straightConnector1">
            <a:avLst/>
          </a:prstGeom>
          <a:ln w="19050">
            <a:solidFill>
              <a:srgbClr val="0070C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791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D5E56-9B35-4568-AD67-A3AD0551273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66800" y="960438"/>
            <a:ext cx="11125200" cy="5440362"/>
          </a:xfrm>
        </p:spPr>
        <p:txBody>
          <a:bodyPr>
            <a:normAutofit/>
          </a:bodyPr>
          <a:lstStyle/>
          <a:p>
            <a:r>
              <a:rPr lang="en-US" b="1" dirty="0"/>
              <a:t>Pressure vessel internals of Western PWRs are accumulating damage dose at a </a:t>
            </a:r>
            <a:r>
              <a:rPr lang="en-US" b="1" u="sng" dirty="0"/>
              <a:t>maximum </a:t>
            </a:r>
            <a:r>
              <a:rPr lang="en-US" b="1" dirty="0"/>
              <a:t>rate of ~2 dpa/year.</a:t>
            </a:r>
          </a:p>
          <a:p>
            <a:r>
              <a:rPr lang="en-US" b="1" dirty="0">
                <a:solidFill>
                  <a:srgbClr val="C00000"/>
                </a:solidFill>
              </a:rPr>
              <a:t>The primary construction steel is AISI 304 stainless steel.</a:t>
            </a:r>
          </a:p>
          <a:p>
            <a:r>
              <a:rPr lang="en-US" b="1" dirty="0"/>
              <a:t>Most void swelling data on this steel was derived from the EBR-II fast reactor at a maximum </a:t>
            </a:r>
            <a:r>
              <a:rPr lang="en-US" b="1" u="sng" dirty="0"/>
              <a:t>in-core</a:t>
            </a:r>
            <a:r>
              <a:rPr lang="en-US" b="1" dirty="0"/>
              <a:t> rate of 15 dpa/year.</a:t>
            </a:r>
          </a:p>
          <a:p>
            <a:r>
              <a:rPr lang="en-US" b="1" dirty="0">
                <a:solidFill>
                  <a:schemeClr val="bg1"/>
                </a:solidFill>
              </a:rPr>
              <a:t>Some </a:t>
            </a:r>
            <a:r>
              <a:rPr lang="en-US" b="1" u="sng" dirty="0">
                <a:solidFill>
                  <a:schemeClr val="bg1"/>
                </a:solidFill>
              </a:rPr>
              <a:t>out-of-core</a:t>
            </a:r>
            <a:r>
              <a:rPr lang="en-US" b="1" dirty="0">
                <a:solidFill>
                  <a:schemeClr val="bg1"/>
                </a:solidFill>
              </a:rPr>
              <a:t> reflector experiments in EBR-II were conducted at a range of low dpa rates that were characteristic of PWRs.</a:t>
            </a:r>
          </a:p>
          <a:p>
            <a:r>
              <a:rPr lang="en-US" b="1" dirty="0">
                <a:solidFill>
                  <a:schemeClr val="bg1"/>
                </a:solidFill>
              </a:rPr>
              <a:t>In 1997-1998 five EBR-II </a:t>
            </a:r>
            <a:r>
              <a:rPr lang="en-US" b="1" u="sng" dirty="0">
                <a:solidFill>
                  <a:schemeClr val="bg1"/>
                </a:solidFill>
              </a:rPr>
              <a:t>reflector and blanket assemblies</a:t>
            </a:r>
            <a:r>
              <a:rPr lang="en-US" b="1" dirty="0">
                <a:solidFill>
                  <a:schemeClr val="bg1"/>
                </a:solidFill>
              </a:rPr>
              <a:t> were used to develop a swelling equation for PWR application.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797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D5E56-9B35-4568-AD67-A3AD0551273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66800" y="960438"/>
            <a:ext cx="11125200" cy="5440362"/>
          </a:xfrm>
        </p:spPr>
        <p:txBody>
          <a:bodyPr>
            <a:normAutofit/>
          </a:bodyPr>
          <a:lstStyle/>
          <a:p>
            <a:r>
              <a:rPr lang="en-US" b="1" dirty="0"/>
              <a:t>Pressure vessel internals of Western PWRs are accumulating damage dose at a </a:t>
            </a:r>
            <a:r>
              <a:rPr lang="en-US" b="1" u="sng" dirty="0"/>
              <a:t>maximum </a:t>
            </a:r>
            <a:r>
              <a:rPr lang="en-US" b="1" dirty="0"/>
              <a:t>rate of ~2 dpa/year.</a:t>
            </a:r>
          </a:p>
          <a:p>
            <a:r>
              <a:rPr lang="en-US" b="1" dirty="0">
                <a:solidFill>
                  <a:srgbClr val="C00000"/>
                </a:solidFill>
              </a:rPr>
              <a:t>The primary construction steel is AISI 304 stainless steel.</a:t>
            </a:r>
          </a:p>
          <a:p>
            <a:r>
              <a:rPr lang="en-US" b="1" dirty="0"/>
              <a:t>Most void swelling data on this steel was derived from the EBR-II fast reactor at a maximum </a:t>
            </a:r>
            <a:r>
              <a:rPr lang="en-US" b="1" u="sng" dirty="0"/>
              <a:t>in-core</a:t>
            </a:r>
            <a:r>
              <a:rPr lang="en-US" b="1" dirty="0"/>
              <a:t> rate of 15 dpa/year.</a:t>
            </a:r>
          </a:p>
          <a:p>
            <a:r>
              <a:rPr lang="en-US" b="1" dirty="0">
                <a:solidFill>
                  <a:srgbClr val="C00000"/>
                </a:solidFill>
              </a:rPr>
              <a:t>Some </a:t>
            </a:r>
            <a:r>
              <a:rPr lang="en-US" b="1" u="sng" dirty="0">
                <a:solidFill>
                  <a:srgbClr val="C00000"/>
                </a:solidFill>
              </a:rPr>
              <a:t>out-of-core</a:t>
            </a:r>
            <a:r>
              <a:rPr lang="en-US" b="1" dirty="0">
                <a:solidFill>
                  <a:srgbClr val="C00000"/>
                </a:solidFill>
              </a:rPr>
              <a:t> reflector experiments in EBR-II were conducted at a range of lower dpa rates that were characteristic of PWRs.</a:t>
            </a:r>
          </a:p>
          <a:p>
            <a:r>
              <a:rPr lang="en-US" b="1" dirty="0"/>
              <a:t>In 1997-1998 five EBR-II </a:t>
            </a:r>
            <a:r>
              <a:rPr lang="en-US" b="1" u="sng" dirty="0">
                <a:solidFill>
                  <a:srgbClr val="C00000"/>
                </a:solidFill>
              </a:rPr>
              <a:t>reflector and blanket assemblies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/>
              <a:t>were used to develop a swelling equation for PWR application.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34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07BB41C-98E2-4568-87EE-DF357B3A9879}" type="slidenum">
              <a:rPr lang="en-US"/>
              <a:pPr/>
              <a:t>16</a:t>
            </a:fld>
            <a:r>
              <a:rPr lang="en-US">
                <a:latin typeface="Times New Roman" pitchFamily="18" charset="0"/>
              </a:rPr>
              <a:t> </a:t>
            </a:r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228600"/>
            <a:ext cx="7727950" cy="1066800"/>
          </a:xfrm>
        </p:spPr>
        <p:txBody>
          <a:bodyPr>
            <a:normAutofit fontScale="90000"/>
          </a:bodyPr>
          <a:lstStyle/>
          <a:p>
            <a:r>
              <a:rPr lang="en-US" sz="3100" b="1" dirty="0">
                <a:solidFill>
                  <a:srgbClr val="C00000"/>
                </a:solidFill>
              </a:rPr>
              <a:t>Flux-dependent swelling equation for SA 304 was developed for APWR predictions</a:t>
            </a:r>
            <a:br>
              <a:rPr lang="en-US" sz="2400" dirty="0"/>
            </a:br>
            <a:r>
              <a:rPr lang="en-US" sz="2400" dirty="0"/>
              <a:t> </a:t>
            </a:r>
            <a:r>
              <a:rPr lang="en-US" sz="2200" b="1" dirty="0"/>
              <a:t>Garner et al</a:t>
            </a:r>
            <a:r>
              <a:rPr lang="en-US" sz="2200" b="1"/>
              <a:t>., 2000</a:t>
            </a:r>
            <a:endParaRPr lang="ru-RU" sz="2200" b="1" dirty="0"/>
          </a:p>
        </p:txBody>
      </p:sp>
      <p:grpSp>
        <p:nvGrpSpPr>
          <p:cNvPr id="93187" name="Group 3"/>
          <p:cNvGrpSpPr>
            <a:grpSpLocks/>
          </p:cNvGrpSpPr>
          <p:nvPr/>
        </p:nvGrpSpPr>
        <p:grpSpPr bwMode="auto">
          <a:xfrm>
            <a:off x="2014539" y="1400176"/>
            <a:ext cx="3667125" cy="5121275"/>
            <a:chOff x="588" y="893"/>
            <a:chExt cx="2590" cy="3563"/>
          </a:xfrm>
        </p:grpSpPr>
        <p:grpSp>
          <p:nvGrpSpPr>
            <p:cNvPr id="93188" name="Group 4"/>
            <p:cNvGrpSpPr>
              <a:grpSpLocks/>
            </p:cNvGrpSpPr>
            <p:nvPr/>
          </p:nvGrpSpPr>
          <p:grpSpPr bwMode="auto">
            <a:xfrm>
              <a:off x="588" y="893"/>
              <a:ext cx="2590" cy="3427"/>
              <a:chOff x="588" y="893"/>
              <a:chExt cx="2590" cy="3427"/>
            </a:xfrm>
          </p:grpSpPr>
          <p:graphicFrame>
            <p:nvGraphicFramePr>
              <p:cNvPr id="93189" name="Object 5"/>
              <p:cNvGraphicFramePr>
                <a:graphicFrameLocks noChangeAspect="1"/>
              </p:cNvGraphicFramePr>
              <p:nvPr/>
            </p:nvGraphicFramePr>
            <p:xfrm>
              <a:off x="588" y="893"/>
              <a:ext cx="2578" cy="34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342" name="Photo Editor Photo" r:id="rId3" imgW="13427604" imgH="17839966" progId="MSPhotoEd.3">
                      <p:embed/>
                    </p:oleObj>
                  </mc:Choice>
                  <mc:Fallback>
                    <p:oleObj name="Photo Editor Photo" r:id="rId3" imgW="13427604" imgH="17839966" progId="MSPhotoEd.3">
                      <p:embed/>
                      <p:pic>
                        <p:nvPicPr>
                          <p:cNvPr id="93189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88" y="893"/>
                            <a:ext cx="2578" cy="342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3190" name="Rectangle 6"/>
              <p:cNvSpPr>
                <a:spLocks noChangeArrowheads="1"/>
              </p:cNvSpPr>
              <p:nvPr/>
            </p:nvSpPr>
            <p:spPr bwMode="auto">
              <a:xfrm>
                <a:off x="2112" y="2774"/>
                <a:ext cx="1066" cy="11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3191" name="Text Box 7"/>
            <p:cNvSpPr txBox="1">
              <a:spLocks noChangeArrowheads="1"/>
            </p:cNvSpPr>
            <p:nvPr/>
          </p:nvSpPr>
          <p:spPr bwMode="auto">
            <a:xfrm>
              <a:off x="2093" y="3149"/>
              <a:ext cx="1065" cy="1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b="1">
                  <a:solidFill>
                    <a:srgbClr val="FF0000"/>
                  </a:solidFill>
                </a:rPr>
                <a:t>Two Row 10 assemblies on opposite sides of the reactor</a:t>
              </a:r>
              <a:endParaRPr lang="en-US" b="1"/>
            </a:p>
            <a:p>
              <a:pPr>
                <a:spcBef>
                  <a:spcPct val="50000"/>
                </a:spcBef>
              </a:pPr>
              <a:endParaRPr lang="ru-RU" b="1"/>
            </a:p>
          </p:txBody>
        </p:sp>
        <p:sp>
          <p:nvSpPr>
            <p:cNvPr id="93192" name="AutoShape 8"/>
            <p:cNvSpPr>
              <a:spLocks noChangeArrowheads="1"/>
            </p:cNvSpPr>
            <p:nvPr/>
          </p:nvSpPr>
          <p:spPr bwMode="auto">
            <a:xfrm>
              <a:off x="1679" y="3581"/>
              <a:ext cx="404" cy="104"/>
            </a:xfrm>
            <a:prstGeom prst="leftArrow">
              <a:avLst>
                <a:gd name="adj1" fmla="val 50000"/>
                <a:gd name="adj2" fmla="val 97115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</p:grpSp>
      <p:sp>
        <p:nvSpPr>
          <p:cNvPr id="93193" name="Text Box 9"/>
          <p:cNvSpPr txBox="1">
            <a:spLocks noChangeArrowheads="1"/>
          </p:cNvSpPr>
          <p:nvPr/>
        </p:nvSpPr>
        <p:spPr bwMode="auto">
          <a:xfrm>
            <a:off x="6156326" y="1709739"/>
            <a:ext cx="4511675" cy="30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C00000"/>
                </a:solidFill>
              </a:rPr>
              <a:t>5 hexagonal ducts from identical SA 304 heat </a:t>
            </a:r>
          </a:p>
          <a:p>
            <a:pPr>
              <a:spcBef>
                <a:spcPct val="50000"/>
              </a:spcBef>
            </a:pPr>
            <a:r>
              <a:rPr lang="en-US" b="1" dirty="0"/>
              <a:t>Rows 8-10 in reflector and row 14 of blanket of EBR-II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C00000"/>
                </a:solidFill>
              </a:rPr>
              <a:t>2 cm disks punched for density change and microscopy</a:t>
            </a:r>
          </a:p>
          <a:p>
            <a:pPr>
              <a:spcBef>
                <a:spcPct val="50000"/>
              </a:spcBef>
            </a:pPr>
            <a:r>
              <a:rPr lang="en-US" b="1" dirty="0"/>
              <a:t>Total of 280 disks</a:t>
            </a:r>
          </a:p>
          <a:p>
            <a:pPr>
              <a:spcBef>
                <a:spcPct val="50000"/>
              </a:spcBef>
            </a:pPr>
            <a:r>
              <a:rPr lang="en-US" b="1" dirty="0"/>
              <a:t>372-440</a:t>
            </a:r>
            <a:r>
              <a:rPr lang="en-US" b="1" dirty="0">
                <a:cs typeface="Arial" pitchFamily="34" charset="0"/>
              </a:rPr>
              <a:t>°C and 2-32 dpa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C00000"/>
                </a:solidFill>
                <a:cs typeface="Arial" pitchFamily="34" charset="0"/>
              </a:rPr>
              <a:t>Range of PWR-relevant dpa rates.</a:t>
            </a:r>
            <a:endParaRPr lang="el-GR" b="1" baseline="30000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93194" name="Text Box 10"/>
          <p:cNvSpPr txBox="1">
            <a:spLocks noChangeArrowheads="1"/>
          </p:cNvSpPr>
          <p:nvPr/>
        </p:nvSpPr>
        <p:spPr bwMode="auto">
          <a:xfrm>
            <a:off x="5630863" y="5457826"/>
            <a:ext cx="53467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</a:rPr>
              <a:t> </a:t>
            </a:r>
            <a:r>
              <a:rPr lang="el-GR" sz="2400" b="1">
                <a:solidFill>
                  <a:srgbClr val="FF0000"/>
                </a:solidFill>
              </a:rPr>
              <a:t>Δ</a:t>
            </a:r>
            <a:r>
              <a:rPr lang="en-US" sz="2400" b="1">
                <a:solidFill>
                  <a:srgbClr val="FF0000"/>
                </a:solidFill>
              </a:rPr>
              <a:t>V/V =A(T) (dpa rate)</a:t>
            </a:r>
            <a:r>
              <a:rPr lang="en-US" sz="2400" b="1" baseline="30000">
                <a:solidFill>
                  <a:srgbClr val="FF0000"/>
                </a:solidFill>
              </a:rPr>
              <a:t>-0.731</a:t>
            </a:r>
            <a:r>
              <a:rPr lang="en-US" sz="2400" b="1">
                <a:solidFill>
                  <a:srgbClr val="FF0000"/>
                </a:solidFill>
              </a:rPr>
              <a:t>(dpa)</a:t>
            </a:r>
            <a:r>
              <a:rPr lang="en-US" sz="2400" b="1" baseline="30000">
                <a:solidFill>
                  <a:srgbClr val="FF0000"/>
                </a:solidFill>
              </a:rPr>
              <a:t>2 </a:t>
            </a:r>
          </a:p>
          <a:p>
            <a:pPr>
              <a:spcBef>
                <a:spcPct val="50000"/>
              </a:spcBef>
            </a:pPr>
            <a:r>
              <a:rPr lang="en-US" sz="2400" b="1" baseline="30000">
                <a:solidFill>
                  <a:srgbClr val="FF0000"/>
                </a:solidFill>
              </a:rPr>
              <a:t>             With 1%/dpa as maximum rate          </a:t>
            </a:r>
            <a:endParaRPr lang="ru-RU" sz="2400" b="1" baseline="3000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37A7A4-C47E-4AF5-8B7F-94A00712175C}"/>
              </a:ext>
            </a:extLst>
          </p:cNvPr>
          <p:cNvSpPr txBox="1"/>
          <p:nvPr/>
        </p:nvSpPr>
        <p:spPr>
          <a:xfrm>
            <a:off x="373621" y="4554816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Rows 1-6 form the fueled core</a:t>
            </a:r>
          </a:p>
        </p:txBody>
      </p:sp>
    </p:spTree>
    <p:extLst>
      <p:ext uri="{BB962C8B-B14F-4D97-AF65-F5344CB8AC3E}">
        <p14:creationId xmlns:p14="http://schemas.microsoft.com/office/powerpoint/2010/main" val="2095028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828800" y="1600200"/>
          <a:ext cx="6273616" cy="4314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66" name="Worksheet" r:id="rId3" imgW="8667750" imgH="5943600" progId="Excel.Sheet.8">
                  <p:embed/>
                </p:oleObj>
              </mc:Choice>
              <mc:Fallback>
                <p:oleObj name="Worksheet" r:id="rId3" imgW="8667750" imgH="5943600" progId="Excel.Sheet.8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600200"/>
                        <a:ext cx="6273616" cy="43148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Comparison of swelling in two Row 10 assemblies on opposite sides of the reactor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05800" y="2209801"/>
            <a:ext cx="2057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Data shown only from bottom half of the assemblies</a:t>
            </a:r>
          </a:p>
          <a:p>
            <a:endParaRPr lang="en-US" sz="2000" b="1" dirty="0"/>
          </a:p>
          <a:p>
            <a:r>
              <a:rPr lang="en-US" sz="2000" b="1" dirty="0">
                <a:solidFill>
                  <a:srgbClr val="FF0000"/>
                </a:solidFill>
              </a:rPr>
              <a:t>~16% difference in dpa rate.</a:t>
            </a:r>
          </a:p>
          <a:p>
            <a:endParaRPr lang="en-US" sz="2000" b="1" dirty="0"/>
          </a:p>
          <a:p>
            <a:r>
              <a:rPr lang="en-US" sz="2000" b="1" dirty="0"/>
              <a:t>Lower dpa rate leads to earlier swelling.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00" y="1501915"/>
            <a:ext cx="5809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Data shown from bottom half of ducts only to keep temperature as close to PWR-relevant as possible.</a:t>
            </a:r>
          </a:p>
        </p:txBody>
      </p:sp>
    </p:spTree>
    <p:extLst>
      <p:ext uri="{BB962C8B-B14F-4D97-AF65-F5344CB8AC3E}">
        <p14:creationId xmlns:p14="http://schemas.microsoft.com/office/powerpoint/2010/main" val="2622721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Comparison of swelling observed in Rows 8-14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981200" y="1752600"/>
          <a:ext cx="6067426" cy="415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90" name="Worksheet" r:id="rId3" imgW="8658353" imgH="5933950" progId="Excel.Sheet.8">
                  <p:embed/>
                </p:oleObj>
              </mc:Choice>
              <mc:Fallback>
                <p:oleObj name="Worksheet" r:id="rId3" imgW="8658353" imgH="5933950" progId="Excel.Sheet.8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752600"/>
                        <a:ext cx="6067426" cy="41570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292736" y="2133601"/>
            <a:ext cx="20704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Decrease in the dpa rate leads to a progressive shortening in the duration of the transient regime.</a:t>
            </a:r>
          </a:p>
          <a:p>
            <a:endParaRPr lang="en-US" sz="2000" b="1" dirty="0"/>
          </a:p>
          <a:p>
            <a:r>
              <a:rPr lang="en-US" sz="2000" b="1" dirty="0">
                <a:solidFill>
                  <a:srgbClr val="FF0000"/>
                </a:solidFill>
              </a:rPr>
              <a:t>Highest swelling rate in this data set is ~0.3%/dpa</a:t>
            </a:r>
            <a:r>
              <a:rPr lang="en-US" sz="2000" b="1" dirty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81200" y="1501915"/>
            <a:ext cx="5809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Data shown from bottom half of ducts only to keep temperature as close to PWR-relevant as possible.</a:t>
            </a:r>
          </a:p>
        </p:txBody>
      </p:sp>
    </p:spTree>
    <p:extLst>
      <p:ext uri="{BB962C8B-B14F-4D97-AF65-F5344CB8AC3E}">
        <p14:creationId xmlns:p14="http://schemas.microsoft.com/office/powerpoint/2010/main" val="563128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399" y="1600201"/>
            <a:ext cx="8839201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i="1" dirty="0"/>
              <a:t>		</a:t>
            </a:r>
            <a:r>
              <a:rPr lang="en-US" sz="2400" b="1" i="1" dirty="0"/>
              <a:t>S </a:t>
            </a:r>
            <a:r>
              <a:rPr lang="en-US" sz="2400" b="1" dirty="0"/>
              <a:t>= (dpa)</a:t>
            </a:r>
            <a:r>
              <a:rPr lang="en-US" sz="2400" b="1" baseline="30000" dirty="0"/>
              <a:t>2</a:t>
            </a:r>
            <a:r>
              <a:rPr lang="en-US" sz="2400" b="1" dirty="0"/>
              <a:t> (dpa rate)</a:t>
            </a:r>
            <a:r>
              <a:rPr lang="en-US" sz="2400" b="1" baseline="30000" dirty="0"/>
              <a:t>–0.731 </a:t>
            </a:r>
            <a:r>
              <a:rPr lang="en-US" sz="2400" b="1" i="1" dirty="0"/>
              <a:t>F</a:t>
            </a:r>
            <a:r>
              <a:rPr lang="en-US" sz="2400" b="1" dirty="0"/>
              <a:t>(</a:t>
            </a:r>
            <a:r>
              <a:rPr lang="en-US" sz="2400" b="1" i="1" dirty="0"/>
              <a:t>T</a:t>
            </a:r>
            <a:r>
              <a:rPr lang="en-US" sz="2400" b="1" dirty="0"/>
              <a:t>)</a:t>
            </a:r>
            <a:endParaRPr lang="en-US" sz="2400" dirty="0"/>
          </a:p>
          <a:p>
            <a:r>
              <a:rPr lang="en-US" sz="2400" b="1" dirty="0"/>
              <a:t> </a:t>
            </a:r>
            <a:endParaRPr lang="en-US" sz="2400" dirty="0"/>
          </a:p>
          <a:p>
            <a:r>
              <a:rPr lang="en-US" sz="2400" b="1" dirty="0"/>
              <a:t>	  </a:t>
            </a:r>
            <a:r>
              <a:rPr lang="en-US" sz="2400" dirty="0"/>
              <a:t>where</a:t>
            </a:r>
            <a:r>
              <a:rPr lang="en-US" sz="2400" b="1" dirty="0"/>
              <a:t>  </a:t>
            </a:r>
            <a:r>
              <a:rPr lang="en-US" sz="2400" b="1" i="1" dirty="0"/>
              <a:t>F</a:t>
            </a:r>
            <a:r>
              <a:rPr lang="en-US" sz="2400" b="1" dirty="0"/>
              <a:t>(</a:t>
            </a:r>
            <a:r>
              <a:rPr lang="en-US" sz="2400" b="1" i="1" dirty="0"/>
              <a:t>T</a:t>
            </a:r>
            <a:r>
              <a:rPr lang="en-US" sz="2400" b="1" dirty="0"/>
              <a:t>) = EXP (22.106 – (18558/(</a:t>
            </a:r>
            <a:r>
              <a:rPr lang="en-US" sz="2400" b="1" i="1" dirty="0"/>
              <a:t>T </a:t>
            </a:r>
            <a:r>
              <a:rPr lang="en-US" sz="2400" b="1" dirty="0"/>
              <a:t>+ 273.15)))</a:t>
            </a:r>
            <a:endParaRPr lang="en-US" sz="2400" dirty="0"/>
          </a:p>
          <a:p>
            <a:r>
              <a:rPr lang="en-US" sz="2000" b="1" dirty="0"/>
              <a:t> </a:t>
            </a:r>
          </a:p>
          <a:p>
            <a:r>
              <a:rPr lang="en-US" sz="2000" b="1" dirty="0"/>
              <a:t>        with swelling </a:t>
            </a:r>
            <a:r>
              <a:rPr lang="en-US" sz="2000" b="1" i="1" dirty="0"/>
              <a:t>S </a:t>
            </a:r>
            <a:r>
              <a:rPr lang="en-US" sz="2000" b="1" dirty="0"/>
              <a:t>given in %, </a:t>
            </a:r>
          </a:p>
          <a:p>
            <a:r>
              <a:rPr lang="en-US" sz="2000" b="1" dirty="0"/>
              <a:t>        temperature </a:t>
            </a:r>
            <a:r>
              <a:rPr lang="en-US" sz="2000" b="1" i="1" dirty="0"/>
              <a:t>T </a:t>
            </a:r>
            <a:r>
              <a:rPr lang="en-US" sz="2000" b="1" dirty="0"/>
              <a:t>in °C </a:t>
            </a:r>
          </a:p>
          <a:p>
            <a:r>
              <a:rPr lang="en-US" sz="2000" b="1" dirty="0"/>
              <a:t>        and dpa rate is in units of 10</a:t>
            </a:r>
            <a:r>
              <a:rPr lang="en-US" sz="2000" b="1" baseline="30000" dirty="0"/>
              <a:t>–7</a:t>
            </a:r>
            <a:r>
              <a:rPr lang="en-US" sz="2000" b="1" dirty="0"/>
              <a:t> dpa/sec.</a:t>
            </a:r>
          </a:p>
          <a:p>
            <a:endParaRPr lang="en-US" sz="2000" b="1" dirty="0"/>
          </a:p>
          <a:p>
            <a:r>
              <a:rPr lang="en-US" sz="2400" b="1" dirty="0"/>
              <a:t>Transient curvature dictated by (dpa)</a:t>
            </a:r>
            <a:r>
              <a:rPr lang="en-US" sz="2800" b="1" baseline="30000" dirty="0"/>
              <a:t>2 </a:t>
            </a:r>
            <a:r>
              <a:rPr lang="en-US" sz="2400" b="1" dirty="0"/>
              <a:t>term and swelling rate will eventually exceed 1%/dpa.</a:t>
            </a:r>
          </a:p>
          <a:p>
            <a:endParaRPr lang="en-US" sz="2400" b="1" dirty="0"/>
          </a:p>
          <a:p>
            <a:r>
              <a:rPr lang="en-US" sz="2400" b="1" dirty="0">
                <a:solidFill>
                  <a:srgbClr val="FF0000"/>
                </a:solidFill>
              </a:rPr>
              <a:t>Swelling rate is required not to exceed 1%/dpa, but this rate is </a:t>
            </a:r>
            <a:r>
              <a:rPr lang="en-US" sz="2400" b="1" u="sng" dirty="0">
                <a:solidFill>
                  <a:srgbClr val="FF0000"/>
                </a:solidFill>
              </a:rPr>
              <a:t>mandated</a:t>
            </a:r>
            <a:r>
              <a:rPr lang="en-US" sz="2400" b="1" dirty="0">
                <a:solidFill>
                  <a:srgbClr val="FF0000"/>
                </a:solidFill>
              </a:rPr>
              <a:t> to eventually occur at </a:t>
            </a:r>
            <a:r>
              <a:rPr lang="en-US" sz="2400" b="1" u="sng" dirty="0">
                <a:solidFill>
                  <a:srgbClr val="FF0000"/>
                </a:solidFill>
              </a:rPr>
              <a:t>all</a:t>
            </a:r>
            <a:r>
              <a:rPr lang="en-US" sz="2400" b="1" dirty="0">
                <a:solidFill>
                  <a:srgbClr val="FF0000"/>
                </a:solidFill>
              </a:rPr>
              <a:t> temperatures of PWR interest. </a:t>
            </a:r>
          </a:p>
          <a:p>
            <a:r>
              <a:rPr lang="en-US" dirty="0"/>
              <a:t> 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77143" y="274638"/>
            <a:ext cx="7837714" cy="11430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“Modified Foster-Flinn” empirical equation for swelling of annealed 304 stainless steel</a:t>
            </a:r>
          </a:p>
        </p:txBody>
      </p:sp>
    </p:spTree>
    <p:extLst>
      <p:ext uri="{BB962C8B-B14F-4D97-AF65-F5344CB8AC3E}">
        <p14:creationId xmlns:p14="http://schemas.microsoft.com/office/powerpoint/2010/main" val="559897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6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1282700"/>
          </a:xfrm>
        </p:spPr>
        <p:txBody>
          <a:bodyPr>
            <a:normAutofit/>
          </a:bodyPr>
          <a:lstStyle/>
          <a:p>
            <a:r>
              <a:rPr lang="en-US" altLang="en-US" sz="2800" b="1" dirty="0">
                <a:solidFill>
                  <a:srgbClr val="C00000"/>
                </a:solidFill>
              </a:rPr>
              <a:t>View inside of PWR core structure, showing large amount of stainless steel in baffle-former assembly</a:t>
            </a:r>
          </a:p>
        </p:txBody>
      </p:sp>
      <p:sp>
        <p:nvSpPr>
          <p:cNvPr id="2150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2934AC6-E120-4B95-8ED8-565778A3D2EB}" type="slidenum">
              <a:rPr lang="en-US" altLang="en-US"/>
              <a:pPr/>
              <a:t>2</a:t>
            </a:fld>
            <a:endParaRPr lang="en-US" altLang="en-US" dirty="0"/>
          </a:p>
        </p:txBody>
      </p:sp>
      <p:pic>
        <p:nvPicPr>
          <p:cNvPr id="21508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39482"/>
            <a:ext cx="6179705" cy="5781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162800" y="1143001"/>
            <a:ext cx="4419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Plate and bolt construction</a:t>
            </a:r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648339-11FC-4DB9-B169-08FEF7B9E4CC}"/>
              </a:ext>
            </a:extLst>
          </p:cNvPr>
          <p:cNvSpPr txBox="1"/>
          <p:nvPr/>
        </p:nvSpPr>
        <p:spPr>
          <a:xfrm>
            <a:off x="7198360" y="5320099"/>
            <a:ext cx="4593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The majority of this structure operates at temperatures between 290 and 390 °C.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D57F85-012D-4A70-A8EC-3DF09FB38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604164"/>
            <a:ext cx="2669008" cy="357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59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399" y="1600201"/>
            <a:ext cx="8839201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i="1" dirty="0"/>
              <a:t>		</a:t>
            </a:r>
            <a:r>
              <a:rPr lang="en-US" sz="2400" b="1" i="1" dirty="0"/>
              <a:t>S </a:t>
            </a:r>
            <a:r>
              <a:rPr lang="en-US" sz="2400" b="1" dirty="0"/>
              <a:t>= (dpa)</a:t>
            </a:r>
            <a:r>
              <a:rPr lang="en-US" sz="2400" b="1" baseline="30000" dirty="0"/>
              <a:t>2</a:t>
            </a:r>
            <a:r>
              <a:rPr lang="en-US" sz="2400" b="1" dirty="0"/>
              <a:t> (dpa rate)</a:t>
            </a:r>
            <a:r>
              <a:rPr lang="en-US" sz="2400" b="1" baseline="30000" dirty="0"/>
              <a:t>–0.731 </a:t>
            </a:r>
            <a:r>
              <a:rPr lang="en-US" sz="2400" b="1" i="1" dirty="0"/>
              <a:t>F</a:t>
            </a:r>
            <a:r>
              <a:rPr lang="en-US" sz="2400" b="1" dirty="0"/>
              <a:t>(</a:t>
            </a:r>
            <a:r>
              <a:rPr lang="en-US" sz="2400" b="1" i="1" dirty="0"/>
              <a:t>T</a:t>
            </a:r>
            <a:r>
              <a:rPr lang="en-US" sz="2400" b="1" dirty="0"/>
              <a:t>)</a:t>
            </a:r>
            <a:endParaRPr lang="en-US" sz="2400" dirty="0"/>
          </a:p>
          <a:p>
            <a:r>
              <a:rPr lang="en-US" sz="2400" b="1" dirty="0"/>
              <a:t> </a:t>
            </a:r>
            <a:endParaRPr lang="en-US" sz="2400" dirty="0"/>
          </a:p>
          <a:p>
            <a:r>
              <a:rPr lang="en-US" sz="2400" b="1" dirty="0"/>
              <a:t>	  </a:t>
            </a:r>
            <a:r>
              <a:rPr lang="en-US" sz="2400" dirty="0"/>
              <a:t>where</a:t>
            </a:r>
            <a:r>
              <a:rPr lang="en-US" sz="2400" b="1" dirty="0"/>
              <a:t>  </a:t>
            </a:r>
            <a:r>
              <a:rPr lang="en-US" sz="2400" b="1" i="1" dirty="0"/>
              <a:t>F</a:t>
            </a:r>
            <a:r>
              <a:rPr lang="en-US" sz="2400" b="1" dirty="0"/>
              <a:t>(</a:t>
            </a:r>
            <a:r>
              <a:rPr lang="en-US" sz="2400" b="1" i="1" dirty="0"/>
              <a:t>T</a:t>
            </a:r>
            <a:r>
              <a:rPr lang="en-US" sz="2400" b="1" dirty="0"/>
              <a:t>) = EXP (22.106 – (18558/(</a:t>
            </a:r>
            <a:r>
              <a:rPr lang="en-US" sz="2400" b="1" i="1" dirty="0"/>
              <a:t>T </a:t>
            </a:r>
            <a:r>
              <a:rPr lang="en-US" sz="2400" b="1" dirty="0"/>
              <a:t>+ 273.15)))</a:t>
            </a:r>
            <a:endParaRPr lang="en-US" sz="2400" dirty="0"/>
          </a:p>
          <a:p>
            <a:r>
              <a:rPr lang="en-US" sz="2000" b="1" dirty="0"/>
              <a:t> </a:t>
            </a:r>
          </a:p>
          <a:p>
            <a:r>
              <a:rPr lang="en-US" sz="2000" b="1" dirty="0"/>
              <a:t>        with swelling </a:t>
            </a:r>
            <a:r>
              <a:rPr lang="en-US" sz="2000" b="1" i="1" dirty="0"/>
              <a:t>S </a:t>
            </a:r>
            <a:r>
              <a:rPr lang="en-US" sz="2000" b="1" dirty="0"/>
              <a:t>given in %, </a:t>
            </a:r>
          </a:p>
          <a:p>
            <a:r>
              <a:rPr lang="en-US" sz="2000" b="1" dirty="0"/>
              <a:t>        temperature </a:t>
            </a:r>
            <a:r>
              <a:rPr lang="en-US" sz="2000" b="1" i="1" dirty="0"/>
              <a:t>T </a:t>
            </a:r>
            <a:r>
              <a:rPr lang="en-US" sz="2000" b="1" dirty="0"/>
              <a:t>in °C </a:t>
            </a:r>
          </a:p>
          <a:p>
            <a:r>
              <a:rPr lang="en-US" sz="2000" b="1" dirty="0"/>
              <a:t>        and dpa rate is in units of 10</a:t>
            </a:r>
            <a:r>
              <a:rPr lang="en-US" sz="2000" b="1" baseline="30000" dirty="0"/>
              <a:t>–7</a:t>
            </a:r>
            <a:r>
              <a:rPr lang="en-US" sz="2000" b="1" dirty="0"/>
              <a:t> dpa/sec.</a:t>
            </a:r>
          </a:p>
          <a:p>
            <a:endParaRPr lang="en-US" sz="2000" b="1" dirty="0"/>
          </a:p>
          <a:p>
            <a:r>
              <a:rPr lang="en-US" sz="2400" b="1" dirty="0"/>
              <a:t>Transient curvature dictated by (dpa)</a:t>
            </a:r>
            <a:r>
              <a:rPr lang="en-US" sz="2800" b="1" baseline="30000" dirty="0"/>
              <a:t>2 </a:t>
            </a:r>
            <a:r>
              <a:rPr lang="en-US" sz="2400" b="1" dirty="0"/>
              <a:t>term and swelling rate will eventually exceed 1%/dpa.</a:t>
            </a:r>
          </a:p>
          <a:p>
            <a:endParaRPr lang="en-US" sz="2400" b="1" dirty="0"/>
          </a:p>
          <a:p>
            <a:r>
              <a:rPr lang="en-US" sz="2400" b="1" dirty="0">
                <a:solidFill>
                  <a:srgbClr val="FF0000"/>
                </a:solidFill>
              </a:rPr>
              <a:t>Swelling rate is required not to exceed 1%/dpa, but this rate is </a:t>
            </a:r>
            <a:r>
              <a:rPr lang="en-US" sz="2400" b="1" u="sng" dirty="0">
                <a:solidFill>
                  <a:srgbClr val="FF0000"/>
                </a:solidFill>
              </a:rPr>
              <a:t>mandated</a:t>
            </a:r>
            <a:r>
              <a:rPr lang="en-US" sz="2400" b="1" dirty="0">
                <a:solidFill>
                  <a:srgbClr val="FF0000"/>
                </a:solidFill>
              </a:rPr>
              <a:t> to eventually occur at </a:t>
            </a:r>
            <a:r>
              <a:rPr lang="en-US" sz="2400" b="1" u="sng" dirty="0">
                <a:solidFill>
                  <a:srgbClr val="FF0000"/>
                </a:solidFill>
              </a:rPr>
              <a:t>all</a:t>
            </a:r>
            <a:r>
              <a:rPr lang="en-US" sz="2400" b="1" dirty="0">
                <a:solidFill>
                  <a:srgbClr val="FF0000"/>
                </a:solidFill>
              </a:rPr>
              <a:t> temperatures of PWR interest. </a:t>
            </a:r>
          </a:p>
          <a:p>
            <a:r>
              <a:rPr lang="en-US" dirty="0"/>
              <a:t> 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77143" y="244158"/>
            <a:ext cx="7837714" cy="11430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“Modified Foster-Flinn” empirical equation for swelling of annealed 304 stainless steel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3F4E0F-EC52-4C77-8F84-88091D6D9B7A}"/>
              </a:ext>
            </a:extLst>
          </p:cNvPr>
          <p:cNvSpPr txBox="1"/>
          <p:nvPr/>
        </p:nvSpPr>
        <p:spPr>
          <a:xfrm>
            <a:off x="1828800" y="1261497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Swelling increases with increasing dose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75855E-F357-4FF8-AB05-FF49FEB45362}"/>
              </a:ext>
            </a:extLst>
          </p:cNvPr>
          <p:cNvSpPr txBox="1"/>
          <p:nvPr/>
        </p:nvSpPr>
        <p:spPr>
          <a:xfrm>
            <a:off x="7239000" y="1261497"/>
            <a:ext cx="4691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Swelling deceases with increasing dose rate by increasing the transient regime.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ECBD725A-F294-4517-BC08-5B6F6D84277C}"/>
              </a:ext>
            </a:extLst>
          </p:cNvPr>
          <p:cNvSpPr/>
          <p:nvPr/>
        </p:nvSpPr>
        <p:spPr>
          <a:xfrm rot="3315236">
            <a:off x="6666297" y="1406902"/>
            <a:ext cx="3048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FBC235D1-BF79-45B3-8086-673341690D92}"/>
              </a:ext>
            </a:extLst>
          </p:cNvPr>
          <p:cNvSpPr/>
          <p:nvPr/>
        </p:nvSpPr>
        <p:spPr>
          <a:xfrm rot="17349954">
            <a:off x="4270491" y="1486410"/>
            <a:ext cx="3048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580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399" y="1600201"/>
            <a:ext cx="8839201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i="1" dirty="0"/>
              <a:t>		</a:t>
            </a:r>
            <a:r>
              <a:rPr lang="en-US" sz="2400" b="1" i="1" dirty="0"/>
              <a:t>S </a:t>
            </a:r>
            <a:r>
              <a:rPr lang="en-US" sz="2400" b="1" dirty="0"/>
              <a:t>= (dpa)</a:t>
            </a:r>
            <a:r>
              <a:rPr lang="en-US" sz="2400" b="1" baseline="30000" dirty="0"/>
              <a:t>2</a:t>
            </a:r>
            <a:r>
              <a:rPr lang="en-US" sz="2400" b="1" dirty="0"/>
              <a:t> (dpa rate)</a:t>
            </a:r>
            <a:r>
              <a:rPr lang="en-US" sz="2400" b="1" baseline="30000" dirty="0"/>
              <a:t>–0.731 </a:t>
            </a:r>
            <a:r>
              <a:rPr lang="en-US" sz="2400" b="1" i="1" dirty="0"/>
              <a:t>F</a:t>
            </a:r>
            <a:r>
              <a:rPr lang="en-US" sz="2400" b="1" dirty="0"/>
              <a:t>(</a:t>
            </a:r>
            <a:r>
              <a:rPr lang="en-US" sz="2400" b="1" i="1" dirty="0"/>
              <a:t>T</a:t>
            </a:r>
            <a:r>
              <a:rPr lang="en-US" sz="2400" b="1" dirty="0"/>
              <a:t>)</a:t>
            </a:r>
            <a:endParaRPr lang="en-US" sz="2400" dirty="0"/>
          </a:p>
          <a:p>
            <a:r>
              <a:rPr lang="en-US" sz="2400" b="1" dirty="0"/>
              <a:t> </a:t>
            </a:r>
            <a:endParaRPr lang="en-US" sz="2400" dirty="0"/>
          </a:p>
          <a:p>
            <a:r>
              <a:rPr lang="en-US" sz="2400" b="1" dirty="0"/>
              <a:t>	  </a:t>
            </a:r>
            <a:r>
              <a:rPr lang="en-US" sz="2400" dirty="0"/>
              <a:t>where</a:t>
            </a:r>
            <a:r>
              <a:rPr lang="en-US" sz="2400" b="1" dirty="0"/>
              <a:t>  </a:t>
            </a:r>
            <a:r>
              <a:rPr lang="en-US" sz="2400" b="1" i="1" dirty="0"/>
              <a:t>F</a:t>
            </a:r>
            <a:r>
              <a:rPr lang="en-US" sz="2400" b="1" dirty="0"/>
              <a:t>(</a:t>
            </a:r>
            <a:r>
              <a:rPr lang="en-US" sz="2400" b="1" i="1" dirty="0"/>
              <a:t>T</a:t>
            </a:r>
            <a:r>
              <a:rPr lang="en-US" sz="2400" b="1" dirty="0"/>
              <a:t>) = EXP (22.106 – (18558/(</a:t>
            </a:r>
            <a:r>
              <a:rPr lang="en-US" sz="2400" b="1" i="1" dirty="0"/>
              <a:t>T </a:t>
            </a:r>
            <a:r>
              <a:rPr lang="en-US" sz="2400" b="1" dirty="0"/>
              <a:t>+ 273.15)))</a:t>
            </a:r>
            <a:endParaRPr lang="en-US" sz="2400" dirty="0"/>
          </a:p>
          <a:p>
            <a:r>
              <a:rPr lang="en-US" sz="2000" b="1" dirty="0"/>
              <a:t> </a:t>
            </a:r>
          </a:p>
          <a:p>
            <a:r>
              <a:rPr lang="en-US" sz="2000" b="1" dirty="0"/>
              <a:t>        with swelling </a:t>
            </a:r>
            <a:r>
              <a:rPr lang="en-US" sz="2000" b="1" i="1" dirty="0"/>
              <a:t>S </a:t>
            </a:r>
            <a:r>
              <a:rPr lang="en-US" sz="2000" b="1" dirty="0"/>
              <a:t>given in %, </a:t>
            </a:r>
          </a:p>
          <a:p>
            <a:r>
              <a:rPr lang="en-US" sz="2000" b="1" dirty="0"/>
              <a:t>        temperature </a:t>
            </a:r>
            <a:r>
              <a:rPr lang="en-US" sz="2000" b="1" i="1" dirty="0"/>
              <a:t>T </a:t>
            </a:r>
            <a:r>
              <a:rPr lang="en-US" sz="2000" b="1" dirty="0"/>
              <a:t>in °C </a:t>
            </a:r>
          </a:p>
          <a:p>
            <a:r>
              <a:rPr lang="en-US" sz="2000" b="1" dirty="0"/>
              <a:t>        and dpa rate is in units of 10</a:t>
            </a:r>
            <a:r>
              <a:rPr lang="en-US" sz="2000" b="1" baseline="30000" dirty="0"/>
              <a:t>–7</a:t>
            </a:r>
            <a:r>
              <a:rPr lang="en-US" sz="2000" b="1" dirty="0"/>
              <a:t> dpa/sec.</a:t>
            </a:r>
          </a:p>
          <a:p>
            <a:endParaRPr lang="en-US" sz="2000" b="1" dirty="0"/>
          </a:p>
          <a:p>
            <a:r>
              <a:rPr lang="en-US" sz="2400" b="1" dirty="0"/>
              <a:t>Transient curvature dictated by (dpa)</a:t>
            </a:r>
            <a:r>
              <a:rPr lang="en-US" sz="2800" b="1" baseline="30000" dirty="0"/>
              <a:t>2 </a:t>
            </a:r>
            <a:r>
              <a:rPr lang="en-US" sz="2400" b="1" dirty="0"/>
              <a:t>term and swelling rate will eventually exceed 1%/dpa.</a:t>
            </a:r>
          </a:p>
          <a:p>
            <a:endParaRPr lang="en-US" sz="2400" b="1" dirty="0"/>
          </a:p>
          <a:p>
            <a:r>
              <a:rPr lang="en-US" sz="2400" b="1" dirty="0">
                <a:solidFill>
                  <a:srgbClr val="C00000"/>
                </a:solidFill>
              </a:rPr>
              <a:t>Swelling rate is required not to exceed 1%/dpa, but this rate is mandated to eventually occur at </a:t>
            </a: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all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temperatures of PWR interest</a:t>
            </a:r>
            <a:r>
              <a:rPr lang="en-US" sz="2400" b="1" dirty="0">
                <a:solidFill>
                  <a:srgbClr val="C00000"/>
                </a:solidFill>
              </a:rPr>
              <a:t>. </a:t>
            </a:r>
          </a:p>
          <a:p>
            <a:r>
              <a:rPr lang="en-US" dirty="0"/>
              <a:t> 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77143" y="274638"/>
            <a:ext cx="7837714" cy="11430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“Modified Foster-Flinn” empirical equation for swelling of annealed 304 stainless steel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77200" y="13716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Arbitrarily fit to an out-dated perception of fast reactor swelling.</a:t>
            </a:r>
          </a:p>
        </p:txBody>
      </p:sp>
      <p:sp>
        <p:nvSpPr>
          <p:cNvPr id="6" name="Down Arrow 5"/>
          <p:cNvSpPr/>
          <p:nvPr/>
        </p:nvSpPr>
        <p:spPr>
          <a:xfrm rot="3315236">
            <a:off x="8078403" y="2067927"/>
            <a:ext cx="3048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610600" y="4953000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No longer thought to be correct at PWR temperatures!</a:t>
            </a:r>
          </a:p>
        </p:txBody>
      </p:sp>
      <p:sp>
        <p:nvSpPr>
          <p:cNvPr id="9" name="Down Arrow 8"/>
          <p:cNvSpPr/>
          <p:nvPr/>
        </p:nvSpPr>
        <p:spPr>
          <a:xfrm rot="3315236">
            <a:off x="7842069" y="5136550"/>
            <a:ext cx="3048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442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F81E3-7074-4BA7-8D38-D42197A52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Comparison of swelling observations in PWRs with predictions of swelling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D7BA4-AE2C-4138-9322-C6C810A81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32094"/>
            <a:ext cx="11049000" cy="5257799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Have voids been observed in PWRs and BWRs? </a:t>
            </a:r>
            <a:r>
              <a:rPr lang="en-US" b="1" dirty="0">
                <a:solidFill>
                  <a:srgbClr val="C00000"/>
                </a:solidFill>
              </a:rPr>
              <a:t>Yes</a:t>
            </a:r>
          </a:p>
          <a:p>
            <a:r>
              <a:rPr lang="en-US" b="1" dirty="0"/>
              <a:t>Has swelling ever been observed at &gt;1%? </a:t>
            </a:r>
            <a:r>
              <a:rPr lang="en-US" b="1" dirty="0">
                <a:solidFill>
                  <a:srgbClr val="C00000"/>
                </a:solidFill>
              </a:rPr>
              <a:t>No</a:t>
            </a:r>
          </a:p>
          <a:p>
            <a:r>
              <a:rPr lang="en-US" b="1" dirty="0"/>
              <a:t>Has a swelling rate approaching 1%/dpa ever been observed in a PWR? </a:t>
            </a:r>
            <a:r>
              <a:rPr lang="en-US" b="1" dirty="0">
                <a:solidFill>
                  <a:srgbClr val="C00000"/>
                </a:solidFill>
              </a:rPr>
              <a:t>No</a:t>
            </a:r>
          </a:p>
          <a:p>
            <a:r>
              <a:rPr lang="en-US" b="1" dirty="0">
                <a:solidFill>
                  <a:schemeClr val="bg1"/>
                </a:solidFill>
              </a:rPr>
              <a:t>The major problem is that EBR-II had an inlet temperature of 370°C and a large fraction of the PWR internal components operate below that temperature.</a:t>
            </a:r>
          </a:p>
          <a:p>
            <a:r>
              <a:rPr lang="en-US" b="1" dirty="0">
                <a:solidFill>
                  <a:schemeClr val="bg1"/>
                </a:solidFill>
              </a:rPr>
              <a:t>Is there a transition to a lower rate of swelling near ~370°C ?</a:t>
            </a:r>
          </a:p>
          <a:p>
            <a:r>
              <a:rPr lang="en-US" b="1" dirty="0">
                <a:solidFill>
                  <a:schemeClr val="bg1"/>
                </a:solidFill>
              </a:rPr>
              <a:t>Can we see this lower rate using EBR-II components, focusing on low flux, low temperature conditions?</a:t>
            </a:r>
          </a:p>
        </p:txBody>
      </p:sp>
    </p:spTree>
    <p:extLst>
      <p:ext uri="{BB962C8B-B14F-4D97-AF65-F5344CB8AC3E}">
        <p14:creationId xmlns:p14="http://schemas.microsoft.com/office/powerpoint/2010/main" val="1105992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590675" y="63341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fld id="{9C6F6F6A-3D34-4A36-BA21-7199FD1A7328}" type="slidenum">
              <a:rPr lang="en-US" smtClean="0"/>
              <a:pPr algn="l"/>
              <a:t>23</a:t>
            </a:fld>
            <a:r>
              <a:rPr lang="en-US">
                <a:latin typeface="Times New Roman" pitchFamily="18" charset="0"/>
              </a:rPr>
              <a:t> 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381000"/>
            <a:ext cx="8402638" cy="1277938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Voids observed at ~340°C and 12 dpa in PWR </a:t>
            </a:r>
            <a:r>
              <a:rPr lang="en-US" sz="2800" b="1" dirty="0" err="1">
                <a:solidFill>
                  <a:srgbClr val="C00000"/>
                </a:solidFill>
              </a:rPr>
              <a:t>Tihange</a:t>
            </a:r>
            <a:r>
              <a:rPr lang="en-US" sz="2800" b="1" dirty="0">
                <a:solidFill>
                  <a:srgbClr val="C00000"/>
                </a:solidFill>
              </a:rPr>
              <a:t> baffle-former bolt (cold-worked 316 stainless steel)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1800" b="1" dirty="0"/>
              <a:t>D. J. Edwards, F. A. Garner, B. A. Oliver and S. M. </a:t>
            </a:r>
            <a:r>
              <a:rPr lang="en-US" sz="1800" b="1" dirty="0" err="1"/>
              <a:t>Bruemmer</a:t>
            </a:r>
            <a:r>
              <a:rPr lang="en-US" sz="1800" b="1" dirty="0"/>
              <a:t>, 2001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40964" name="Rectangle 3"/>
          <p:cNvSpPr>
            <a:spLocks noChangeArrowheads="1"/>
          </p:cNvSpPr>
          <p:nvPr/>
        </p:nvSpPr>
        <p:spPr bwMode="auto">
          <a:xfrm>
            <a:off x="6043613" y="3687763"/>
            <a:ext cx="4170362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30000"/>
              </a:spcBef>
              <a:buClr>
                <a:schemeClr val="folHlink"/>
              </a:buClr>
              <a:buBlip>
                <a:blip r:embed="rId2"/>
              </a:buBlip>
            </a:pPr>
            <a:r>
              <a:rPr lang="en-US" sz="2000" b="1" dirty="0"/>
              <a:t>This steel was previously thought to be very resistant to swelling under LWR-relevant conditions.</a:t>
            </a:r>
          </a:p>
          <a:p>
            <a:pPr>
              <a:lnSpc>
                <a:spcPct val="80000"/>
              </a:lnSpc>
              <a:spcBef>
                <a:spcPct val="30000"/>
              </a:spcBef>
              <a:buClr>
                <a:schemeClr val="folHlink"/>
              </a:buClr>
            </a:pPr>
            <a:endParaRPr lang="en-US" b="1" dirty="0"/>
          </a:p>
          <a:p>
            <a:pPr marL="342900" indent="-342900">
              <a:lnSpc>
                <a:spcPct val="80000"/>
              </a:lnSpc>
              <a:spcBef>
                <a:spcPct val="30000"/>
              </a:spcBef>
              <a:buClr>
                <a:schemeClr val="folHlink"/>
              </a:buClr>
              <a:buBlip>
                <a:blip r:embed="rId2"/>
              </a:buBlip>
            </a:pPr>
            <a:r>
              <a:rPr lang="en-US" sz="2000" b="1" dirty="0"/>
              <a:t>The majority of the internal structure of LWRs  is composed of annealed 304 stainless which is </a:t>
            </a:r>
            <a:r>
              <a:rPr lang="en-US" sz="2000" b="1" u="sng" dirty="0"/>
              <a:t>much more </a:t>
            </a:r>
            <a:r>
              <a:rPr lang="en-US" sz="2000" b="1" dirty="0"/>
              <a:t>prone to swelling</a:t>
            </a:r>
            <a:r>
              <a:rPr lang="en-US" sz="2000" dirty="0"/>
              <a:t>.</a:t>
            </a:r>
          </a:p>
          <a:p>
            <a:pPr>
              <a:lnSpc>
                <a:spcPct val="80000"/>
              </a:lnSpc>
              <a:spcBef>
                <a:spcPct val="30000"/>
              </a:spcBef>
              <a:buClr>
                <a:schemeClr val="folHlink"/>
              </a:buClr>
            </a:pPr>
            <a:endParaRPr lang="en-US" sz="2000" dirty="0"/>
          </a:p>
          <a:p>
            <a:pPr marL="342900" indent="-342900">
              <a:lnSpc>
                <a:spcPct val="80000"/>
              </a:lnSpc>
              <a:spcBef>
                <a:spcPct val="30000"/>
              </a:spcBef>
              <a:buClr>
                <a:schemeClr val="folHlink"/>
              </a:buClr>
              <a:buBlip>
                <a:blip r:embed="rId2"/>
              </a:buBlip>
            </a:pPr>
            <a:endParaRPr lang="en-US" sz="2800" dirty="0"/>
          </a:p>
          <a:p>
            <a:pPr marL="342900" indent="-342900">
              <a:lnSpc>
                <a:spcPct val="80000"/>
              </a:lnSpc>
              <a:spcBef>
                <a:spcPct val="30000"/>
              </a:spcBef>
              <a:buClr>
                <a:schemeClr val="folHlink"/>
              </a:buClr>
              <a:buBlip>
                <a:blip r:embed="rId2"/>
              </a:buBlip>
            </a:pPr>
            <a:endParaRPr lang="en-US" sz="2800" dirty="0"/>
          </a:p>
          <a:p>
            <a:pPr marL="342900" indent="-342900">
              <a:lnSpc>
                <a:spcPct val="80000"/>
              </a:lnSpc>
              <a:spcBef>
                <a:spcPct val="30000"/>
              </a:spcBef>
              <a:buClr>
                <a:schemeClr val="folHlink"/>
              </a:buClr>
              <a:buBlip>
                <a:blip r:embed="rId2"/>
              </a:buBlip>
            </a:pPr>
            <a:endParaRPr lang="en-US" sz="2800" dirty="0"/>
          </a:p>
          <a:p>
            <a:pPr marL="342900" indent="-342900">
              <a:lnSpc>
                <a:spcPct val="80000"/>
              </a:lnSpc>
              <a:spcBef>
                <a:spcPct val="30000"/>
              </a:spcBef>
              <a:buClr>
                <a:schemeClr val="folHlink"/>
              </a:buClr>
              <a:buBlip>
                <a:blip r:embed="rId2"/>
              </a:buBlip>
            </a:pPr>
            <a:endParaRPr lang="en-US" sz="2800" dirty="0"/>
          </a:p>
          <a:p>
            <a:pPr marL="342900" indent="-342900">
              <a:lnSpc>
                <a:spcPct val="80000"/>
              </a:lnSpc>
              <a:spcBef>
                <a:spcPct val="30000"/>
              </a:spcBef>
              <a:buClr>
                <a:schemeClr val="folHlink"/>
              </a:buClr>
              <a:buBlip>
                <a:blip r:embed="rId2"/>
              </a:buBlip>
            </a:pPr>
            <a:endParaRPr lang="en-US" sz="2800" dirty="0"/>
          </a:p>
        </p:txBody>
      </p:sp>
      <p:sp>
        <p:nvSpPr>
          <p:cNvPr id="40965" name="Line 4"/>
          <p:cNvSpPr>
            <a:spLocks noChangeShapeType="1"/>
          </p:cNvSpPr>
          <p:nvPr/>
        </p:nvSpPr>
        <p:spPr bwMode="auto">
          <a:xfrm flipV="1">
            <a:off x="7543800" y="2819400"/>
            <a:ext cx="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096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38" y="2097088"/>
            <a:ext cx="357346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AutoShape 6"/>
          <p:cNvSpPr>
            <a:spLocks noChangeArrowheads="1"/>
          </p:cNvSpPr>
          <p:nvPr/>
        </p:nvSpPr>
        <p:spPr bwMode="auto">
          <a:xfrm>
            <a:off x="7620000" y="3718005"/>
            <a:ext cx="366960" cy="458629"/>
          </a:xfrm>
          <a:prstGeom prst="upArrow">
            <a:avLst>
              <a:gd name="adj1" fmla="val 50000"/>
              <a:gd name="adj2" fmla="val 502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40968" name="Group 7"/>
          <p:cNvGrpSpPr>
            <a:grpSpLocks/>
          </p:cNvGrpSpPr>
          <p:nvPr/>
        </p:nvGrpSpPr>
        <p:grpSpPr bwMode="auto">
          <a:xfrm>
            <a:off x="6019801" y="1760538"/>
            <a:ext cx="4060825" cy="1820862"/>
            <a:chOff x="2832" y="1109"/>
            <a:chExt cx="2558" cy="1147"/>
          </a:xfrm>
        </p:grpSpPr>
        <p:sp>
          <p:nvSpPr>
            <p:cNvPr id="40969" name="Line 8"/>
            <p:cNvSpPr>
              <a:spLocks noChangeShapeType="1"/>
            </p:cNvSpPr>
            <p:nvPr/>
          </p:nvSpPr>
          <p:spPr bwMode="auto">
            <a:xfrm flipV="1">
              <a:off x="2832" y="2016"/>
              <a:ext cx="960" cy="2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0970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4" y="1109"/>
              <a:ext cx="2496" cy="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1" name="AutoShape 10"/>
            <p:cNvSpPr>
              <a:spLocks noChangeArrowheads="1"/>
            </p:cNvSpPr>
            <p:nvPr/>
          </p:nvSpPr>
          <p:spPr bwMode="auto">
            <a:xfrm>
              <a:off x="3640" y="1918"/>
              <a:ext cx="298" cy="273"/>
            </a:xfrm>
            <a:prstGeom prst="upArrow">
              <a:avLst>
                <a:gd name="adj1" fmla="val 50000"/>
                <a:gd name="adj2" fmla="val 30034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200400" y="1600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~0.2% swelling</a:t>
            </a:r>
          </a:p>
        </p:txBody>
      </p:sp>
    </p:spTree>
    <p:extLst>
      <p:ext uri="{BB962C8B-B14F-4D97-AF65-F5344CB8AC3E}">
        <p14:creationId xmlns:p14="http://schemas.microsoft.com/office/powerpoint/2010/main" val="4285022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020D37-FE5B-44B6-B74E-632390438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842" y="866140"/>
            <a:ext cx="6838950" cy="2819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6C9D8A-CB43-451D-AEB7-CA78898457BC}"/>
              </a:ext>
            </a:extLst>
          </p:cNvPr>
          <p:cNvSpPr txBox="1"/>
          <p:nvPr/>
        </p:nvSpPr>
        <p:spPr>
          <a:xfrm>
            <a:off x="7864792" y="2641854"/>
            <a:ext cx="2001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35 to 13 dpa</a:t>
            </a:r>
          </a:p>
          <a:p>
            <a:r>
              <a:rPr lang="en-US" b="1" dirty="0"/>
              <a:t>320 to 343°C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7C08F8-27FD-4CB5-A342-AACA46C6D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71" y="3987525"/>
            <a:ext cx="6848475" cy="28289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4B414E-4A65-4936-A52A-AD262D50F359}"/>
              </a:ext>
            </a:extLst>
          </p:cNvPr>
          <p:cNvSpPr/>
          <p:nvPr/>
        </p:nvSpPr>
        <p:spPr>
          <a:xfrm>
            <a:off x="7864792" y="5668694"/>
            <a:ext cx="2194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40.5 to 15.3 dpa</a:t>
            </a:r>
          </a:p>
          <a:p>
            <a:r>
              <a:rPr lang="en-US" b="1" dirty="0"/>
              <a:t>333 to 343 °C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51EEAB-5350-4566-802C-8D19D0E355BE}"/>
              </a:ext>
            </a:extLst>
          </p:cNvPr>
          <p:cNvSpPr txBox="1"/>
          <p:nvPr/>
        </p:nvSpPr>
        <p:spPr>
          <a:xfrm>
            <a:off x="1910080" y="648424"/>
            <a:ext cx="98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0.15%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5E1BC9-C76F-4016-B8C5-0468EBE7E50B}"/>
              </a:ext>
            </a:extLst>
          </p:cNvPr>
          <p:cNvSpPr txBox="1"/>
          <p:nvPr/>
        </p:nvSpPr>
        <p:spPr>
          <a:xfrm>
            <a:off x="3871436" y="666988"/>
            <a:ext cx="98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0.21%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0CD085-5D00-4FF8-91CD-470D932797A8}"/>
              </a:ext>
            </a:extLst>
          </p:cNvPr>
          <p:cNvSpPr txBox="1"/>
          <p:nvPr/>
        </p:nvSpPr>
        <p:spPr>
          <a:xfrm>
            <a:off x="6228080" y="681474"/>
            <a:ext cx="98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0.017%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259760-0323-43AA-B879-4A2D360733D7}"/>
              </a:ext>
            </a:extLst>
          </p:cNvPr>
          <p:cNvSpPr txBox="1"/>
          <p:nvPr/>
        </p:nvSpPr>
        <p:spPr>
          <a:xfrm>
            <a:off x="1910080" y="3771930"/>
            <a:ext cx="98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0.08%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B5D3FE-0C4E-4D45-8C7F-D6A1144814DC}"/>
              </a:ext>
            </a:extLst>
          </p:cNvPr>
          <p:cNvSpPr txBox="1"/>
          <p:nvPr/>
        </p:nvSpPr>
        <p:spPr>
          <a:xfrm>
            <a:off x="3961924" y="3771930"/>
            <a:ext cx="98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0.11%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4912C1-D34F-4512-AE84-A6F747C64707}"/>
              </a:ext>
            </a:extLst>
          </p:cNvPr>
          <p:cNvSpPr txBox="1"/>
          <p:nvPr/>
        </p:nvSpPr>
        <p:spPr>
          <a:xfrm>
            <a:off x="6228080" y="3771930"/>
            <a:ext cx="98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0.025%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7CD0EF-6C59-4221-B0CE-DE488DC6F076}"/>
              </a:ext>
            </a:extLst>
          </p:cNvPr>
          <p:cNvSpPr txBox="1"/>
          <p:nvPr/>
        </p:nvSpPr>
        <p:spPr>
          <a:xfrm>
            <a:off x="1350328" y="361280"/>
            <a:ext cx="62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         Bottom                         middle                                   top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21812A-C41C-49CF-A19C-41EBFD097C5C}"/>
              </a:ext>
            </a:extLst>
          </p:cNvPr>
          <p:cNvSpPr txBox="1"/>
          <p:nvPr/>
        </p:nvSpPr>
        <p:spPr>
          <a:xfrm>
            <a:off x="8534400" y="1036320"/>
            <a:ext cx="2926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Van </a:t>
            </a:r>
            <a:r>
              <a:rPr lang="en-US" sz="2000" b="1" dirty="0" err="1"/>
              <a:t>Renterghem</a:t>
            </a:r>
            <a:r>
              <a:rPr lang="en-US" sz="2000" b="1" dirty="0"/>
              <a:t>, Bosch, Gerard, </a:t>
            </a:r>
            <a:r>
              <a:rPr lang="en-US" sz="2000" b="1" dirty="0" err="1"/>
              <a:t>Somville</a:t>
            </a:r>
            <a:r>
              <a:rPr lang="en-US" sz="2000" b="1" dirty="0"/>
              <a:t>, 2018</a:t>
            </a:r>
          </a:p>
          <a:p>
            <a:r>
              <a:rPr lang="en-US" sz="2000" b="1" dirty="0" err="1"/>
              <a:t>Fontevraud</a:t>
            </a:r>
            <a:r>
              <a:rPr lang="en-US" sz="2000" b="1" dirty="0"/>
              <a:t> 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4231B6-6723-4592-AFC4-22C499A9B3EE}"/>
              </a:ext>
            </a:extLst>
          </p:cNvPr>
          <p:cNvSpPr txBox="1"/>
          <p:nvPr/>
        </p:nvSpPr>
        <p:spPr>
          <a:xfrm>
            <a:off x="8123871" y="3462996"/>
            <a:ext cx="38350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At doses of 35-40 dpa and temperatures below 350°C, swelling in CW 316 PWR baffle bolts precedes at a very low rate.</a:t>
            </a:r>
          </a:p>
        </p:txBody>
      </p:sp>
    </p:spTree>
    <p:extLst>
      <p:ext uri="{BB962C8B-B14F-4D97-AF65-F5344CB8AC3E}">
        <p14:creationId xmlns:p14="http://schemas.microsoft.com/office/powerpoint/2010/main" val="121015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F81E3-7074-4BA7-8D38-D42197A52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Comparison of swelling observations in PWRs with predictions of swelling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D7BA4-AE2C-4138-9322-C6C810A81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32094"/>
            <a:ext cx="11049000" cy="5257799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Have voids been observed in PWRs and BWRs? Yes</a:t>
            </a:r>
          </a:p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Has swelling ever been observed at &gt;1%? No</a:t>
            </a:r>
          </a:p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Has a swelling rate approaching 1%/dpa ever been observed in a PWR? No</a:t>
            </a:r>
          </a:p>
          <a:p>
            <a:r>
              <a:rPr lang="en-US" b="1" dirty="0">
                <a:solidFill>
                  <a:srgbClr val="C00000"/>
                </a:solidFill>
              </a:rPr>
              <a:t>The major problem is that EBR-II had an inlet temperature of 370°C and a large fraction of the PWR internal components operate below that temperature.</a:t>
            </a:r>
          </a:p>
          <a:p>
            <a:r>
              <a:rPr lang="en-US" b="1" dirty="0"/>
              <a:t>Is there a transition to a lower rate of swelling near ~370°C ?</a:t>
            </a:r>
          </a:p>
          <a:p>
            <a:r>
              <a:rPr lang="en-US" b="1" dirty="0">
                <a:solidFill>
                  <a:srgbClr val="C00000"/>
                </a:solidFill>
              </a:rPr>
              <a:t>Can we see this lower rate using EBR-II components, focusing on low flux, low temperature conditions?</a:t>
            </a:r>
          </a:p>
        </p:txBody>
      </p:sp>
    </p:spTree>
    <p:extLst>
      <p:ext uri="{BB962C8B-B14F-4D97-AF65-F5344CB8AC3E}">
        <p14:creationId xmlns:p14="http://schemas.microsoft.com/office/powerpoint/2010/main" val="3016340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FA0A4-101F-4582-B3FB-05A4A1872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9448800" cy="11430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C00000"/>
                </a:solidFill>
              </a:rPr>
              <a:t>There have been a number of studies that showed lower swelling rates below 400°C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E6F2E-0E00-4D3C-AB51-05D9F53FA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Reactors with lower inlet temperatures</a:t>
            </a:r>
          </a:p>
          <a:p>
            <a:pPr marL="0" indent="0">
              <a:buNone/>
            </a:pPr>
            <a:r>
              <a:rPr lang="en-US" b="1" dirty="0"/>
              <a:t>          </a:t>
            </a:r>
            <a:r>
              <a:rPr lang="en-US" b="1" dirty="0">
                <a:solidFill>
                  <a:srgbClr val="C00000"/>
                </a:solidFill>
              </a:rPr>
              <a:t>DFR, BOR-60, BN-350</a:t>
            </a:r>
          </a:p>
          <a:p>
            <a:r>
              <a:rPr lang="en-US" b="1" dirty="0"/>
              <a:t>EBR-II experiments (370°C inlet)</a:t>
            </a:r>
          </a:p>
          <a:p>
            <a:pPr marL="0" indent="0">
              <a:buNone/>
            </a:pPr>
            <a:r>
              <a:rPr lang="en-US" b="1" dirty="0"/>
              <a:t>          </a:t>
            </a:r>
            <a:r>
              <a:rPr lang="en-US" b="1" dirty="0">
                <a:solidFill>
                  <a:srgbClr val="C00000"/>
                </a:solidFill>
              </a:rPr>
              <a:t>conducted in the reflector region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          conducted as temperature change experiments </a:t>
            </a:r>
          </a:p>
          <a:p>
            <a:r>
              <a:rPr lang="en-US" b="1" dirty="0"/>
              <a:t>FFTF experiments (365°C inlet)</a:t>
            </a:r>
          </a:p>
          <a:p>
            <a:pPr marL="0" indent="0">
              <a:buNone/>
            </a:pPr>
            <a:r>
              <a:rPr lang="en-US" b="1" dirty="0"/>
              <a:t>          </a:t>
            </a:r>
            <a:r>
              <a:rPr lang="en-US" b="1" dirty="0">
                <a:solidFill>
                  <a:srgbClr val="C00000"/>
                </a:solidFill>
              </a:rPr>
              <a:t>not covered in this presentation</a:t>
            </a:r>
          </a:p>
        </p:txBody>
      </p:sp>
    </p:spTree>
    <p:extLst>
      <p:ext uri="{BB962C8B-B14F-4D97-AF65-F5344CB8AC3E}">
        <p14:creationId xmlns:p14="http://schemas.microsoft.com/office/powerpoint/2010/main" val="3352774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400798" y="454026"/>
            <a:ext cx="3949702" cy="2974975"/>
          </a:xfrm>
        </p:spPr>
        <p:txBody>
          <a:bodyPr>
            <a:normAutofit fontScale="90000"/>
          </a:bodyPr>
          <a:lstStyle/>
          <a:p>
            <a:r>
              <a:rPr lang="en-US" sz="3100" i="1" dirty="0">
                <a:solidFill>
                  <a:schemeClr val="tx2"/>
                </a:solidFill>
              </a:rPr>
              <a:t>C. </a:t>
            </a:r>
            <a:r>
              <a:rPr lang="en-US" sz="3100" i="1" dirty="0" err="1">
                <a:solidFill>
                  <a:schemeClr val="tx2"/>
                </a:solidFill>
              </a:rPr>
              <a:t>Cawthorne</a:t>
            </a:r>
            <a:r>
              <a:rPr lang="en-US" sz="3100" i="1" dirty="0">
                <a:solidFill>
                  <a:schemeClr val="tx2"/>
                </a:solidFill>
              </a:rPr>
              <a:t> and </a:t>
            </a:r>
            <a:br>
              <a:rPr lang="en-US" sz="3100" i="1" dirty="0">
                <a:solidFill>
                  <a:schemeClr val="tx2"/>
                </a:solidFill>
              </a:rPr>
            </a:br>
            <a:r>
              <a:rPr lang="en-US" sz="3100" i="1" dirty="0">
                <a:solidFill>
                  <a:schemeClr val="tx2"/>
                </a:solidFill>
              </a:rPr>
              <a:t>E. J. Fulton, “Voids in Irradiated Stainless Steel,” </a:t>
            </a:r>
            <a:r>
              <a:rPr lang="en-US" sz="3100" i="1" u="sng" dirty="0">
                <a:solidFill>
                  <a:schemeClr val="tx2"/>
                </a:solidFill>
              </a:rPr>
              <a:t>Nature</a:t>
            </a:r>
            <a:r>
              <a:rPr lang="en-US" sz="3100" i="1" dirty="0">
                <a:solidFill>
                  <a:schemeClr val="tx2"/>
                </a:solidFill>
              </a:rPr>
              <a:t>, Vol. 216, November 11, 1967</a:t>
            </a:r>
            <a:br>
              <a:rPr lang="en-US" sz="3600" i="1" dirty="0">
                <a:solidFill>
                  <a:schemeClr val="tx2"/>
                </a:solidFill>
              </a:rPr>
            </a:br>
            <a:endParaRPr lang="en-US" dirty="0"/>
          </a:p>
        </p:txBody>
      </p:sp>
      <p:pic>
        <p:nvPicPr>
          <p:cNvPr id="774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907" y="4141766"/>
            <a:ext cx="8839786" cy="2651168"/>
          </a:xfrm>
          <a:prstGeom prst="rect">
            <a:avLst/>
          </a:prstGeom>
          <a:noFill/>
          <a:ln w="9525">
            <a:solidFill>
              <a:srgbClr val="AAAA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4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31" y="253011"/>
            <a:ext cx="4659069" cy="363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4151" name="Rectangle 7"/>
          <p:cNvSpPr>
            <a:spLocks noChangeArrowheads="1"/>
          </p:cNvSpPr>
          <p:nvPr/>
        </p:nvSpPr>
        <p:spPr bwMode="auto">
          <a:xfrm>
            <a:off x="7581900" y="4737100"/>
            <a:ext cx="2768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i="1" dirty="0">
              <a:solidFill>
                <a:schemeClr val="tx2"/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 flipH="1">
            <a:off x="9753600" y="5696686"/>
            <a:ext cx="95325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0919FD-AE6A-474B-A0A4-557E1B58D647}"/>
              </a:ext>
            </a:extLst>
          </p:cNvPr>
          <p:cNvSpPr txBox="1"/>
          <p:nvPr/>
        </p:nvSpPr>
        <p:spPr>
          <a:xfrm>
            <a:off x="7772400" y="3013102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At highest dose and ~380°C no swelling was observed.</a:t>
            </a:r>
          </a:p>
        </p:txBody>
      </p:sp>
    </p:spTree>
    <p:extLst>
      <p:ext uri="{BB962C8B-B14F-4D97-AF65-F5344CB8AC3E}">
        <p14:creationId xmlns:p14="http://schemas.microsoft.com/office/powerpoint/2010/main" val="1544760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274638"/>
            <a:ext cx="7848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100" b="1" dirty="0">
                <a:solidFill>
                  <a:srgbClr val="C00000"/>
                </a:solidFill>
              </a:rPr>
              <a:t>Swelling of cold-worked M316 fuel cladding in DFR with inlet temperature of 270°C</a:t>
            </a:r>
            <a:br>
              <a:rPr lang="en-US" sz="2400" dirty="0"/>
            </a:br>
            <a:r>
              <a:rPr lang="en-US" sz="2200" b="1" dirty="0"/>
              <a:t>C. </a:t>
            </a:r>
            <a:r>
              <a:rPr lang="en-US" sz="2200" b="1" dirty="0" err="1"/>
              <a:t>Cawthorne</a:t>
            </a:r>
            <a:r>
              <a:rPr lang="en-US" sz="2200" b="1" dirty="0"/>
              <a:t>, U.S./U.K. Exchange, 1979 </a:t>
            </a:r>
            <a:endParaRPr lang="en-US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931" y="1591049"/>
            <a:ext cx="4409870" cy="479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80" y="1905001"/>
            <a:ext cx="4860544" cy="441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 flipH="1">
            <a:off x="8915400" y="3810000"/>
            <a:ext cx="1295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915400" y="42672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Increasing temperature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62200" y="464820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Very low inlet temperature of ~270°C</a:t>
            </a:r>
          </a:p>
          <a:p>
            <a:endParaRPr lang="en-US" dirty="0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CB6D74B2-96E5-4745-A69D-FA95C853663B}"/>
              </a:ext>
            </a:extLst>
          </p:cNvPr>
          <p:cNvSpPr/>
          <p:nvPr/>
        </p:nvSpPr>
        <p:spPr>
          <a:xfrm>
            <a:off x="8598050" y="1409888"/>
            <a:ext cx="274319" cy="3413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E04B1E-B1F9-4A88-8CE8-675C71766785}"/>
              </a:ext>
            </a:extLst>
          </p:cNvPr>
          <p:cNvSpPr txBox="1"/>
          <p:nvPr/>
        </p:nvSpPr>
        <p:spPr>
          <a:xfrm>
            <a:off x="8228619" y="1048306"/>
            <a:ext cx="107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Peak flux</a:t>
            </a:r>
          </a:p>
        </p:txBody>
      </p:sp>
    </p:spTree>
    <p:extLst>
      <p:ext uri="{BB962C8B-B14F-4D97-AF65-F5344CB8AC3E}">
        <p14:creationId xmlns:p14="http://schemas.microsoft.com/office/powerpoint/2010/main" val="3575079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274638"/>
            <a:ext cx="7848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100" b="1" dirty="0">
                <a:solidFill>
                  <a:srgbClr val="C00000"/>
                </a:solidFill>
              </a:rPr>
              <a:t>Swelling of cold-worked M316 fuel cladding in DFR with inlet temperature of 270°C</a:t>
            </a:r>
            <a:br>
              <a:rPr lang="en-US" sz="2400" dirty="0"/>
            </a:br>
            <a:r>
              <a:rPr lang="en-US" sz="2200" b="1" dirty="0"/>
              <a:t>C. </a:t>
            </a:r>
            <a:r>
              <a:rPr lang="en-US" sz="2200" b="1" dirty="0" err="1"/>
              <a:t>Cawthorne</a:t>
            </a:r>
            <a:r>
              <a:rPr lang="en-US" sz="2200" b="1" dirty="0"/>
              <a:t>, U.S./U.K. Exchange, 1979 </a:t>
            </a:r>
            <a:endParaRPr lang="en-US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931" y="1591049"/>
            <a:ext cx="4409870" cy="479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80" y="1905001"/>
            <a:ext cx="4860544" cy="441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 flipH="1">
            <a:off x="8915400" y="3810000"/>
            <a:ext cx="1295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915400" y="42672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Increasing temperature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76930" y="4418386"/>
            <a:ext cx="228600" cy="122041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144000" y="5086942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breakaway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8622292" y="4961654"/>
            <a:ext cx="293108" cy="457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4648200" y="4436751"/>
            <a:ext cx="752210" cy="0"/>
          </a:xfrm>
          <a:prstGeom prst="line">
            <a:avLst/>
          </a:prstGeom>
          <a:ln w="2222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362200" y="4436751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Breakaway temperature is ~370°C</a:t>
            </a:r>
          </a:p>
        </p:txBody>
      </p:sp>
    </p:spTree>
    <p:extLst>
      <p:ext uri="{BB962C8B-B14F-4D97-AF65-F5344CB8AC3E}">
        <p14:creationId xmlns:p14="http://schemas.microsoft.com/office/powerpoint/2010/main" val="2674219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6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1282700"/>
          </a:xfrm>
        </p:spPr>
        <p:txBody>
          <a:bodyPr>
            <a:normAutofit/>
          </a:bodyPr>
          <a:lstStyle/>
          <a:p>
            <a:r>
              <a:rPr lang="en-US" altLang="en-US" sz="2800" b="1" dirty="0">
                <a:solidFill>
                  <a:srgbClr val="C00000"/>
                </a:solidFill>
              </a:rPr>
              <a:t>View inside of PWR core structure, showing large amount of stainless steel in baffle-former assembly</a:t>
            </a:r>
          </a:p>
        </p:txBody>
      </p:sp>
      <p:sp>
        <p:nvSpPr>
          <p:cNvPr id="2150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2934AC6-E120-4B95-8ED8-565778A3D2EB}" type="slidenum">
              <a:rPr lang="en-US" altLang="en-US"/>
              <a:pPr/>
              <a:t>3</a:t>
            </a:fld>
            <a:endParaRPr lang="en-US" altLang="en-US" dirty="0"/>
          </a:p>
        </p:txBody>
      </p:sp>
      <p:pic>
        <p:nvPicPr>
          <p:cNvPr id="21508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39482"/>
            <a:ext cx="6179705" cy="5781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162800" y="1143001"/>
            <a:ext cx="4419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Plate and bolt construction</a:t>
            </a:r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3A22526-0671-4CD0-A27B-BF701265B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989386"/>
            <a:ext cx="5126801" cy="319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648339-11FC-4DB9-B169-08FEF7B9E4CC}"/>
              </a:ext>
            </a:extLst>
          </p:cNvPr>
          <p:cNvSpPr txBox="1"/>
          <p:nvPr/>
        </p:nvSpPr>
        <p:spPr>
          <a:xfrm>
            <a:off x="7198360" y="5320099"/>
            <a:ext cx="4593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The majority of this structure operates at temperatures between 290 and 390 °C.</a:t>
            </a:r>
          </a:p>
        </p:txBody>
      </p:sp>
    </p:spTree>
    <p:extLst>
      <p:ext uri="{BB962C8B-B14F-4D97-AF65-F5344CB8AC3E}">
        <p14:creationId xmlns:p14="http://schemas.microsoft.com/office/powerpoint/2010/main" val="8395288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546" y="275630"/>
            <a:ext cx="7898477" cy="11430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C00000"/>
                </a:solidFill>
              </a:rPr>
              <a:t>BOR-60 has a lower inlet temperature of 320-330°C, depending on the season, allowing an opportunity to probe the full range of swelling rate.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7555" y="2105672"/>
            <a:ext cx="4233082" cy="38379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4495800"/>
            <a:ext cx="152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Density change data derived from all six faces of a duct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787" y="2105672"/>
            <a:ext cx="3904013" cy="403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26246" y="108859"/>
            <a:ext cx="2895600" cy="667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133600" y="1480870"/>
            <a:ext cx="3421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000" b="1" dirty="0" err="1"/>
              <a:t>Neustroev</a:t>
            </a:r>
            <a:r>
              <a:rPr lang="en-US" sz="2000" b="1" dirty="0"/>
              <a:t> and Garner, 2008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934200" y="11430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Breakaway in the 360-390°C interval</a:t>
            </a:r>
          </a:p>
          <a:p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763000" y="1828800"/>
            <a:ext cx="2057400" cy="533400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303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381000"/>
            <a:ext cx="417747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B48396-7931-4482-BF20-157172B97C50}"/>
              </a:ext>
            </a:extLst>
          </p:cNvPr>
          <p:cNvSpPr txBox="1"/>
          <p:nvPr/>
        </p:nvSpPr>
        <p:spPr>
          <a:xfrm>
            <a:off x="838200" y="609600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Irradiation creep and swelling of gas-pressurized tubes of annealed 304L stainless steel irradiated at 380-390°C in Row 7 in EBR-II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33A062-40D4-468F-BBD8-70D22F636081}"/>
              </a:ext>
            </a:extLst>
          </p:cNvPr>
          <p:cNvSpPr txBox="1"/>
          <p:nvPr/>
        </p:nvSpPr>
        <p:spPr>
          <a:xfrm>
            <a:off x="990600" y="22860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Porter, </a:t>
            </a:r>
            <a:r>
              <a:rPr lang="en-US" b="1" dirty="0" err="1"/>
              <a:t>Hudman</a:t>
            </a:r>
            <a:r>
              <a:rPr lang="en-US" b="1" dirty="0"/>
              <a:t> and Garner, 1991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7101E1-8DD3-424D-9A19-D769DD48A654}"/>
              </a:ext>
            </a:extLst>
          </p:cNvPr>
          <p:cNvCxnSpPr/>
          <p:nvPr/>
        </p:nvCxnSpPr>
        <p:spPr>
          <a:xfrm flipV="1">
            <a:off x="6553200" y="1752600"/>
            <a:ext cx="1676400" cy="22860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7F42958-BA84-4F31-9068-E4E69CD0FDC1}"/>
              </a:ext>
            </a:extLst>
          </p:cNvPr>
          <p:cNvCxnSpPr>
            <a:cxnSpLocks/>
          </p:cNvCxnSpPr>
          <p:nvPr/>
        </p:nvCxnSpPr>
        <p:spPr>
          <a:xfrm flipH="1">
            <a:off x="6705600" y="1524000"/>
            <a:ext cx="1524000" cy="45720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25841F5-A02D-4BB0-A4B7-1858A9ECDC02}"/>
              </a:ext>
            </a:extLst>
          </p:cNvPr>
          <p:cNvSpPr txBox="1"/>
          <p:nvPr/>
        </p:nvSpPr>
        <p:spPr>
          <a:xfrm>
            <a:off x="990600" y="3602504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Two unstressed tubes show very reproducible behavior with a swelling rate that varies from ~0.07 to 0.18%/dpa between 380 and 390°C.</a:t>
            </a:r>
          </a:p>
        </p:txBody>
      </p:sp>
    </p:spTree>
    <p:extLst>
      <p:ext uri="{BB962C8B-B14F-4D97-AF65-F5344CB8AC3E}">
        <p14:creationId xmlns:p14="http://schemas.microsoft.com/office/powerpoint/2010/main" val="3800289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1029" y="226060"/>
            <a:ext cx="6497683" cy="6327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42EC7B-4318-4599-9F86-C58F2C9672EB}"/>
              </a:ext>
            </a:extLst>
          </p:cNvPr>
          <p:cNvSpPr txBox="1"/>
          <p:nvPr/>
        </p:nvSpPr>
        <p:spPr>
          <a:xfrm>
            <a:off x="533400" y="762000"/>
            <a:ext cx="533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Diameter changes observed in two sets of 20% cold-worked 316 stainless gas-pressurized tubes, one irradiated isothermally and another subjected in a temperature drop  from 550 to 400°C.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DC2F9-BA94-4811-9EAC-8CF5AA49953F}"/>
              </a:ext>
            </a:extLst>
          </p:cNvPr>
          <p:cNvSpPr txBox="1"/>
          <p:nvPr/>
        </p:nvSpPr>
        <p:spPr>
          <a:xfrm>
            <a:off x="853440" y="3015218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Garner, Porter, 1988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184E66-1B63-4103-ABDB-14E905F398A1}"/>
              </a:ext>
            </a:extLst>
          </p:cNvPr>
          <p:cNvSpPr txBox="1"/>
          <p:nvPr/>
        </p:nvSpPr>
        <p:spPr>
          <a:xfrm>
            <a:off x="571500" y="3724176"/>
            <a:ext cx="4191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Maximum strain rate arising from creep and swelling can never exceed 0.33%/dpa.</a:t>
            </a:r>
          </a:p>
          <a:p>
            <a:endParaRPr lang="en-US" b="1" dirty="0"/>
          </a:p>
          <a:p>
            <a:r>
              <a:rPr lang="en-US" b="1" dirty="0"/>
              <a:t>0.33%/dpa is one-third of 1.0%/dpa, the maximum swelling rate.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Radiation at 550°C moves toward 1%/dpa, but a downward change to 400°C drops the swelling rate to ~0.1%/dpa.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7005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Loop analysis of long through-core components: previous studies  </a:t>
            </a:r>
            <a:br>
              <a:rPr lang="en-US" sz="2800" b="1" dirty="0">
                <a:solidFill>
                  <a:srgbClr val="C00000"/>
                </a:solidFill>
              </a:rPr>
            </a:br>
            <a:r>
              <a:rPr lang="en-US" sz="2400" b="1" dirty="0">
                <a:solidFill>
                  <a:srgbClr val="C00000"/>
                </a:solidFill>
              </a:rPr>
              <a:t>Garner, 2008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640" y="2054743"/>
            <a:ext cx="2381250" cy="327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2093439"/>
            <a:ext cx="2278062" cy="319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565" y="1690689"/>
            <a:ext cx="3421764" cy="375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>
            <a:off x="4724400" y="4419600"/>
            <a:ext cx="1752600" cy="53340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106480" y="1847850"/>
            <a:ext cx="83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9567" y="1663184"/>
            <a:ext cx="2377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EBR-II control rod duct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13509" y="1447109"/>
            <a:ext cx="197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Capsules on fuel pins in EBR-II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05200" y="5562600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Can we extract any information relevant to PWR conditions from such curves at the lowest range of dpa rates and temperatures, especially focusing on out-of-core components?</a:t>
            </a:r>
          </a:p>
        </p:txBody>
      </p:sp>
      <p:sp>
        <p:nvSpPr>
          <p:cNvPr id="18" name="Down Arrow 17"/>
          <p:cNvSpPr/>
          <p:nvPr/>
        </p:nvSpPr>
        <p:spPr>
          <a:xfrm rot="8270352">
            <a:off x="5568767" y="4873396"/>
            <a:ext cx="304800" cy="817026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C75D2A-1550-42A9-8021-4AB9B767E0F6}"/>
              </a:ext>
            </a:extLst>
          </p:cNvPr>
          <p:cNvSpPr txBox="1"/>
          <p:nvPr/>
        </p:nvSpPr>
        <p:spPr>
          <a:xfrm>
            <a:off x="4800600" y="282307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Row 3</a:t>
            </a:r>
          </a:p>
        </p:txBody>
      </p:sp>
    </p:spTree>
    <p:extLst>
      <p:ext uri="{BB962C8B-B14F-4D97-AF65-F5344CB8AC3E}">
        <p14:creationId xmlns:p14="http://schemas.microsoft.com/office/powerpoint/2010/main" val="3585416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219200"/>
            <a:ext cx="9372600" cy="1143000"/>
          </a:xfrm>
        </p:spPr>
        <p:txBody>
          <a:bodyPr>
            <a:noAutofit/>
          </a:bodyPr>
          <a:lstStyle/>
          <a:p>
            <a:pPr algn="l"/>
            <a:br>
              <a:rPr lang="en-US" sz="3600" b="1" dirty="0"/>
            </a:br>
            <a:br>
              <a:rPr lang="en-US" sz="3600" b="1" dirty="0"/>
            </a:br>
            <a:br>
              <a:rPr lang="en-US" sz="3600" b="1" dirty="0"/>
            </a:br>
            <a:br>
              <a:rPr lang="en-US" sz="3600" b="1" dirty="0"/>
            </a:br>
            <a:br>
              <a:rPr lang="en-US" sz="3600" b="1" dirty="0"/>
            </a:br>
            <a:br>
              <a:rPr lang="en-US" sz="3600" b="1" dirty="0"/>
            </a:br>
            <a:r>
              <a:rPr lang="en-US" sz="2800" b="1" dirty="0"/>
              <a:t>Swelling rate of ~1%/dpa is routinely observed for temperatures above 370-380°C</a:t>
            </a:r>
            <a:br>
              <a:rPr lang="en-US" sz="2800" b="1" dirty="0"/>
            </a:br>
            <a:br>
              <a:rPr lang="en-US" sz="3600" b="1" dirty="0"/>
            </a:br>
            <a:r>
              <a:rPr lang="en-US" sz="2800" b="1" dirty="0">
                <a:solidFill>
                  <a:srgbClr val="C00000"/>
                </a:solidFill>
              </a:rPr>
              <a:t>Might there be a</a:t>
            </a:r>
            <a:r>
              <a:rPr lang="en-US" sz="2800" b="1" u="sng" dirty="0">
                <a:solidFill>
                  <a:srgbClr val="C00000"/>
                </a:solidFill>
              </a:rPr>
              <a:t> lower </a:t>
            </a:r>
            <a:r>
              <a:rPr lang="en-US" sz="2800" b="1" dirty="0">
                <a:solidFill>
                  <a:srgbClr val="C00000"/>
                </a:solidFill>
              </a:rPr>
              <a:t>intrinsic swelling rate of 300 series stainless steels at PWR-relevant fluxes and temperatures?</a:t>
            </a:r>
            <a:br>
              <a:rPr lang="en-US" sz="2800" b="1" dirty="0">
                <a:solidFill>
                  <a:srgbClr val="C00000"/>
                </a:solidFill>
              </a:rPr>
            </a:br>
            <a:br>
              <a:rPr lang="en-US" sz="2800" b="1" dirty="0">
                <a:solidFill>
                  <a:srgbClr val="C00000"/>
                </a:solidFill>
              </a:rPr>
            </a:br>
            <a:r>
              <a:rPr lang="en-US" sz="2800" b="1" dirty="0"/>
              <a:t>Can we see some indication of this lower rate using the loop analysis technique for EBR-II reflector subassemblies?</a:t>
            </a:r>
            <a:br>
              <a:rPr lang="en-US" sz="2800" b="1" dirty="0">
                <a:solidFill>
                  <a:srgbClr val="C00000"/>
                </a:solidFill>
              </a:rPr>
            </a:br>
            <a:br>
              <a:rPr lang="en-US" sz="2800" b="1" dirty="0">
                <a:solidFill>
                  <a:srgbClr val="C00000"/>
                </a:solidFill>
              </a:rPr>
            </a:br>
            <a:r>
              <a:rPr lang="en-US" sz="2800" b="1" dirty="0">
                <a:solidFill>
                  <a:srgbClr val="C00000"/>
                </a:solidFill>
              </a:rPr>
              <a:t>Focus on components with lowest dpa rates and with temperatures closest to 370°C inlet of EBR-II, getting as close as possible to conditions experienced by PWR internals.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087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br>
              <a:rPr lang="en-US" sz="3100" b="1" dirty="0">
                <a:solidFill>
                  <a:srgbClr val="C00000"/>
                </a:solidFill>
              </a:rPr>
            </a:br>
            <a:r>
              <a:rPr lang="en-US" sz="3100" b="1" dirty="0">
                <a:solidFill>
                  <a:srgbClr val="C00000"/>
                </a:solidFill>
              </a:rPr>
              <a:t>Swelling of annealed 304 SS at ~370-390°C over a wide range of dpa rates</a:t>
            </a:r>
            <a:br>
              <a:rPr lang="en-US" sz="3100" b="1" dirty="0">
                <a:solidFill>
                  <a:srgbClr val="C00000"/>
                </a:solidFill>
              </a:rPr>
            </a:br>
            <a:br>
              <a:rPr lang="en-US" dirty="0"/>
            </a:br>
            <a:endParaRPr lang="en-US" sz="2200" b="1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1701260"/>
            <a:ext cx="4785788" cy="468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67200" y="13716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Johnson and Hofmann, </a:t>
            </a:r>
            <a:r>
              <a:rPr lang="en-US" sz="2000" b="1" dirty="0">
                <a:solidFill>
                  <a:srgbClr val="FF0000"/>
                </a:solidFill>
              </a:rPr>
              <a:t>1977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6600" y="2209800"/>
            <a:ext cx="3886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Swelling (measured by TEM) vs. dpa for four separate experiments conducted in rows </a:t>
            </a:r>
            <a:r>
              <a:rPr lang="en-US" b="1" dirty="0">
                <a:solidFill>
                  <a:srgbClr val="FF0000"/>
                </a:solidFill>
              </a:rPr>
              <a:t>3 to 12 </a:t>
            </a:r>
            <a:r>
              <a:rPr lang="en-US" b="1" dirty="0"/>
              <a:t>of EBR-II fast reactor.</a:t>
            </a:r>
          </a:p>
          <a:p>
            <a:endParaRPr lang="en-US" b="1" dirty="0"/>
          </a:p>
          <a:p>
            <a:r>
              <a:rPr lang="en-US" b="1" dirty="0">
                <a:solidFill>
                  <a:srgbClr val="C00000"/>
                </a:solidFill>
              </a:rPr>
              <a:t>The swelling rate of this prolonged transient is ~0.067%/dpa.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/>
              <a:t>These data were published in an obscure abstract and their value was unappreciated by the radiation damage community and was unfortunately ignored.</a:t>
            </a:r>
          </a:p>
        </p:txBody>
      </p:sp>
    </p:spTree>
    <p:extLst>
      <p:ext uri="{BB962C8B-B14F-4D97-AF65-F5344CB8AC3E}">
        <p14:creationId xmlns:p14="http://schemas.microsoft.com/office/powerpoint/2010/main" val="26617358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381000"/>
            <a:ext cx="10972800" cy="11430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Dependence of swelling in annealed 304 stainless steel as observed in Rows 10, 12 and 14 of EBR-II</a:t>
            </a:r>
            <a:br>
              <a:rPr lang="en-US" sz="2800" b="1" dirty="0">
                <a:solidFill>
                  <a:schemeClr val="tx2"/>
                </a:solidFill>
              </a:rPr>
            </a:br>
            <a:r>
              <a:rPr lang="en-US" sz="2400" b="1" dirty="0"/>
              <a:t>Allen, Garner and coworkers, 2006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96" y="1676400"/>
            <a:ext cx="5748104" cy="436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00" y="1905000"/>
            <a:ext cx="403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Red dashed line is the 0.067%/dpa correlation of </a:t>
            </a:r>
            <a:r>
              <a:rPr lang="en-US" b="1" dirty="0" err="1">
                <a:solidFill>
                  <a:srgbClr val="C00000"/>
                </a:solidFill>
              </a:rPr>
              <a:t>Hofman</a:t>
            </a:r>
            <a:r>
              <a:rPr lang="en-US" b="1" dirty="0">
                <a:solidFill>
                  <a:srgbClr val="C00000"/>
                </a:solidFill>
              </a:rPr>
              <a:t> and Johnson, adjusted to account for carbide densification.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/>
              <a:t>There appears to be a lower transient swelling rate that serves as a </a:t>
            </a:r>
            <a:r>
              <a:rPr lang="en-US" b="1" u="sng" dirty="0">
                <a:solidFill>
                  <a:srgbClr val="FF0000"/>
                </a:solidFill>
              </a:rPr>
              <a:t>floor</a:t>
            </a:r>
            <a:r>
              <a:rPr lang="en-US" b="1" dirty="0"/>
              <a:t> for the swelling regime.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Depending on values of flux, temperature or stress, swelling eventually lifts off this lower slope line.</a:t>
            </a:r>
          </a:p>
        </p:txBody>
      </p:sp>
    </p:spTree>
    <p:extLst>
      <p:ext uri="{BB962C8B-B14F-4D97-AF65-F5344CB8AC3E}">
        <p14:creationId xmlns:p14="http://schemas.microsoft.com/office/powerpoint/2010/main" val="645960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381000"/>
            <a:ext cx="10972800" cy="11430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Dependence of swelling in annealed 304 stainless steel as observed in Rows 10, 12 and 14 of EBR-II</a:t>
            </a:r>
            <a:br>
              <a:rPr lang="en-US" sz="2800" b="1" dirty="0">
                <a:solidFill>
                  <a:schemeClr val="tx2"/>
                </a:solidFill>
              </a:rPr>
            </a:br>
            <a:r>
              <a:rPr lang="en-US" sz="2400" b="1" dirty="0"/>
              <a:t>Allen, Garner and coworkers, 2006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96" y="1676400"/>
            <a:ext cx="5748104" cy="436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ject 9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13" t="-386" r="-948" b="-365"/>
          <a:stretch>
            <a:fillRect/>
          </a:stretch>
        </p:blipFill>
        <p:spPr bwMode="auto">
          <a:xfrm>
            <a:off x="7239000" y="1905000"/>
            <a:ext cx="4744128" cy="282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153400" y="4953000"/>
            <a:ext cx="3581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Eventual “breakaway” to higher swelling rate regime depending on environmental variables.</a:t>
            </a:r>
          </a:p>
        </p:txBody>
      </p:sp>
    </p:spTree>
    <p:extLst>
      <p:ext uri="{BB962C8B-B14F-4D97-AF65-F5344CB8AC3E}">
        <p14:creationId xmlns:p14="http://schemas.microsoft.com/office/powerpoint/2010/main" val="6459605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3820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C00000"/>
                </a:solidFill>
              </a:rPr>
              <a:t>Swelling loops seen on one Row 10 duct used to establish the current swelling equation for 304 SS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200" y="1828801"/>
            <a:ext cx="6686126" cy="423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9220200" y="1066800"/>
          <a:ext cx="2819400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05" name="Photo Editor Photo" r:id="rId4" imgW="13427604" imgH="17839966" progId="">
                  <p:embed/>
                </p:oleObj>
              </mc:Choice>
              <mc:Fallback>
                <p:oleObj name="Photo Editor Photo" r:id="rId4" imgW="13427604" imgH="17839966" progId="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0200" y="1066800"/>
                        <a:ext cx="2819400" cy="3733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0896600" y="3124200"/>
            <a:ext cx="1143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595EF6-02DB-41AC-B7A5-4AC75FDFB9AD}"/>
              </a:ext>
            </a:extLst>
          </p:cNvPr>
          <p:cNvSpPr txBox="1"/>
          <p:nvPr/>
        </p:nvSpPr>
        <p:spPr>
          <a:xfrm>
            <a:off x="10363200" y="41148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Two row 10 ducts on opposite side of EBR-II</a:t>
            </a:r>
          </a:p>
        </p:txBody>
      </p:sp>
    </p:spTree>
    <p:extLst>
      <p:ext uri="{BB962C8B-B14F-4D97-AF65-F5344CB8AC3E}">
        <p14:creationId xmlns:p14="http://schemas.microsoft.com/office/powerpoint/2010/main" val="36433060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610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C00000"/>
                </a:solidFill>
              </a:rPr>
              <a:t>Swelling loops seen on one Row 10 duct used to establish the current swelling equation for 304 SS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200" y="1828801"/>
            <a:ext cx="6686126" cy="423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10400" y="1295400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Note that high flux side of duct stays on one “skinny loop” path but the low flux side breaks away to a higher swelling rate.</a:t>
            </a:r>
          </a:p>
        </p:txBody>
      </p:sp>
    </p:spTree>
    <p:extLst>
      <p:ext uri="{BB962C8B-B14F-4D97-AF65-F5344CB8AC3E}">
        <p14:creationId xmlns:p14="http://schemas.microsoft.com/office/powerpoint/2010/main" val="2212876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6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1282700"/>
          </a:xfrm>
        </p:spPr>
        <p:txBody>
          <a:bodyPr>
            <a:normAutofit/>
          </a:bodyPr>
          <a:lstStyle/>
          <a:p>
            <a:r>
              <a:rPr lang="en-US" altLang="en-US" sz="2800" b="1" dirty="0">
                <a:solidFill>
                  <a:srgbClr val="C00000"/>
                </a:solidFill>
              </a:rPr>
              <a:t>View inside of PWR core structure, showing large amount of stainless steel in baffle-former assembly</a:t>
            </a:r>
          </a:p>
        </p:txBody>
      </p:sp>
      <p:sp>
        <p:nvSpPr>
          <p:cNvPr id="2150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2934AC6-E120-4B95-8ED8-565778A3D2EB}" type="slidenum">
              <a:rPr lang="en-US" altLang="en-US"/>
              <a:pPr/>
              <a:t>4</a:t>
            </a:fld>
            <a:endParaRPr lang="en-US" altLang="en-US" dirty="0"/>
          </a:p>
        </p:txBody>
      </p:sp>
      <p:pic>
        <p:nvPicPr>
          <p:cNvPr id="21508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39482"/>
            <a:ext cx="6179705" cy="5781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162800" y="1143001"/>
            <a:ext cx="441960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Plate and bolt construction</a:t>
            </a:r>
          </a:p>
          <a:p>
            <a:endParaRPr lang="en-US" sz="2000" b="1" dirty="0"/>
          </a:p>
          <a:p>
            <a:r>
              <a:rPr lang="en-US" sz="2000" b="1" dirty="0"/>
              <a:t>Data on PWR void swelling is accumulating slowly so most swelling data were derived from fast reactors at</a:t>
            </a:r>
          </a:p>
          <a:p>
            <a:r>
              <a:rPr lang="en-US" sz="2000" b="1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  higher dpa rates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  different neutron spectra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  lower He and H generation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  higher temperatures ( &gt;370°C)</a:t>
            </a:r>
          </a:p>
          <a:p>
            <a:pPr>
              <a:buFont typeface="Arial" pitchFamily="34" charset="0"/>
              <a:buChar char="•"/>
            </a:pPr>
            <a:endParaRPr lang="en-US" sz="2000" b="1" dirty="0"/>
          </a:p>
          <a:p>
            <a:pPr>
              <a:buFont typeface="Arial" pitchFamily="34" charset="0"/>
              <a:buChar char="•"/>
            </a:pPr>
            <a:r>
              <a:rPr lang="en-US" sz="2000" b="1" dirty="0"/>
              <a:t>Most of PWR structure operates at temperatures below 390 °C.</a:t>
            </a:r>
          </a:p>
          <a:p>
            <a:pPr>
              <a:buFont typeface="Arial" pitchFamily="34" charset="0"/>
              <a:buChar char="•"/>
            </a:pPr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Are we certain that fast reactor data can be used to adequately forecast swelling in PWRS? </a:t>
            </a:r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831384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610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C00000"/>
                </a:solidFill>
              </a:rPr>
              <a:t>Swelling loops seen on one Row 10 duct used to establish the current swelling equation for 304 SS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784" y="1779387"/>
            <a:ext cx="6628216" cy="436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7CB52D-1115-440C-86C6-309C4B4C7863}"/>
              </a:ext>
            </a:extLst>
          </p:cNvPr>
          <p:cNvSpPr/>
          <p:nvPr/>
        </p:nvSpPr>
        <p:spPr>
          <a:xfrm>
            <a:off x="8255000" y="4419600"/>
            <a:ext cx="609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007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Two ducts in row 10 of EBR-II but with ~16% difference in dpa rate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17600"/>
            <a:ext cx="7865844" cy="446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7800" y="5791200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As dpa rate decreases there is a tendency to form loops, indicating a transition from a low swelling rate to a higher swelling rate.</a:t>
            </a:r>
          </a:p>
        </p:txBody>
      </p:sp>
    </p:spTree>
    <p:extLst>
      <p:ext uri="{BB962C8B-B14F-4D97-AF65-F5344CB8AC3E}">
        <p14:creationId xmlns:p14="http://schemas.microsoft.com/office/powerpoint/2010/main" val="20483098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Two ducts in row 10 of EBR-II but with ~16% difference in dpa rate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0" y="5791200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As dpa rate decreases there is a tendency to form loops, indicating a transition from a low swelling rate to a higher swelling rate.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B8D452E-9CF9-47CE-AB36-1972180E6D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4350626"/>
              </p:ext>
            </p:extLst>
          </p:nvPr>
        </p:nvGraphicFramePr>
        <p:xfrm>
          <a:off x="952501" y="1015238"/>
          <a:ext cx="67818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B86F5C1-9E75-45AB-A896-088DDD56C045}"/>
              </a:ext>
            </a:extLst>
          </p:cNvPr>
          <p:cNvSpPr txBox="1"/>
          <p:nvPr/>
        </p:nvSpPr>
        <p:spPr>
          <a:xfrm>
            <a:off x="7848600" y="1676400"/>
            <a:ext cx="32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Continuous transition from skinny loop to fat loop as dpa rate decreases.</a:t>
            </a:r>
          </a:p>
          <a:p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Transition from low-rate to high-rate regimes.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5B5733B-83A3-457E-8A22-CF1DAF31CD5B}"/>
              </a:ext>
            </a:extLst>
          </p:cNvPr>
          <p:cNvSpPr/>
          <p:nvPr/>
        </p:nvSpPr>
        <p:spPr>
          <a:xfrm flipH="1">
            <a:off x="3200400" y="1143000"/>
            <a:ext cx="990600" cy="3185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154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75781"/>
            <a:ext cx="3438526" cy="356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6" y="2425700"/>
            <a:ext cx="3533777" cy="370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304800"/>
            <a:ext cx="952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Swelling observed in four faces of a hexagonal flux thimble tube in row 5 of EBR-II </a:t>
            </a:r>
            <a:r>
              <a:rPr lang="en-US" sz="2800" b="1" dirty="0">
                <a:solidFill>
                  <a:srgbClr val="FF0000"/>
                </a:solidFill>
              </a:rPr>
              <a:t>(dpa rates intermediate to PWR values)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524000"/>
            <a:ext cx="5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Temperatures are very similar for different duct faces but there are significant differences in neutron flux.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0" y="2286000"/>
            <a:ext cx="3657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It was expected that the difference in neutron fluxes on the various faces would cause the swelling to be different on each face and therefore the duct would bend.</a:t>
            </a:r>
          </a:p>
          <a:p>
            <a:endParaRPr lang="en-US" sz="2400" b="1" dirty="0"/>
          </a:p>
          <a:p>
            <a:r>
              <a:rPr lang="en-US" sz="2400" b="1" dirty="0">
                <a:solidFill>
                  <a:srgbClr val="FF0000"/>
                </a:solidFill>
              </a:rPr>
              <a:t>Neither of these expectations was realized.</a:t>
            </a:r>
          </a:p>
        </p:txBody>
      </p:sp>
    </p:spTree>
    <p:extLst>
      <p:ext uri="{BB962C8B-B14F-4D97-AF65-F5344CB8AC3E}">
        <p14:creationId xmlns:p14="http://schemas.microsoft.com/office/powerpoint/2010/main" val="28182658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75781"/>
            <a:ext cx="3438526" cy="356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6" y="2425700"/>
            <a:ext cx="3533777" cy="370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304800"/>
            <a:ext cx="952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Swelling observed in four faces of a hexagonal flux thimble tube in row 5 of EBR-II </a:t>
            </a:r>
            <a:r>
              <a:rPr lang="en-US" sz="2800" b="1" dirty="0">
                <a:solidFill>
                  <a:srgbClr val="FF0000"/>
                </a:solidFill>
              </a:rPr>
              <a:t>(dpa rates intermediate to PWR values)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524000"/>
            <a:ext cx="5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Temperatures are very similar for different duct faces but there are significant differences in neutron flux.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357385"/>
            <a:ext cx="3858524" cy="376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43800" y="19812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swelling was essentially identical on all four faces.</a:t>
            </a:r>
          </a:p>
        </p:txBody>
      </p:sp>
    </p:spTree>
    <p:extLst>
      <p:ext uri="{BB962C8B-B14F-4D97-AF65-F5344CB8AC3E}">
        <p14:creationId xmlns:p14="http://schemas.microsoft.com/office/powerpoint/2010/main" val="34053232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75781"/>
            <a:ext cx="3438526" cy="356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6" y="2425700"/>
            <a:ext cx="3533777" cy="370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673578"/>
            <a:ext cx="3915546" cy="444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304800"/>
            <a:ext cx="952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Swelling observed in four faces of a hexagonal flux thimble tube in row 5 of EBR-II </a:t>
            </a:r>
            <a:r>
              <a:rPr lang="en-US" sz="2800" b="1" dirty="0">
                <a:solidFill>
                  <a:srgbClr val="FF0000"/>
                </a:solidFill>
              </a:rPr>
              <a:t>(dpa rates intermediate to PWR values)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524000"/>
            <a:ext cx="5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Temperatures are very similar for different duct faces but there are significant differences in neutron flux.</a:t>
            </a:r>
          </a:p>
        </p:txBody>
      </p:sp>
      <p:sp>
        <p:nvSpPr>
          <p:cNvPr id="4" name="Right Arrow 3"/>
          <p:cNvSpPr/>
          <p:nvPr/>
        </p:nvSpPr>
        <p:spPr>
          <a:xfrm rot="16010085">
            <a:off x="10074024" y="5593521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646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75781"/>
            <a:ext cx="3438526" cy="356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6" y="2425700"/>
            <a:ext cx="3533777" cy="370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673578"/>
            <a:ext cx="3915546" cy="444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304800"/>
            <a:ext cx="952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Swelling observed in four faces of a hexagonal flux thimble tube in row 5 of EBR-II </a:t>
            </a:r>
            <a:r>
              <a:rPr lang="en-US" sz="2800" b="1" dirty="0">
                <a:solidFill>
                  <a:srgbClr val="FF0000"/>
                </a:solidFill>
              </a:rPr>
              <a:t>(dpa rates intermediate to PWR values)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524000"/>
            <a:ext cx="5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Temperatures are very similar for different duct faces but there are significant differences in neutron flux.</a:t>
            </a:r>
          </a:p>
        </p:txBody>
      </p:sp>
      <p:sp>
        <p:nvSpPr>
          <p:cNvPr id="4" name="Right Arrow 3"/>
          <p:cNvSpPr/>
          <p:nvPr/>
        </p:nvSpPr>
        <p:spPr>
          <a:xfrm rot="16010085">
            <a:off x="10074024" y="5593521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229600" y="25908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Transition to a lower steady-state rate?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8686800" y="3124200"/>
            <a:ext cx="381000" cy="838200"/>
          </a:xfrm>
          <a:prstGeom prst="straightConnector1">
            <a:avLst/>
          </a:prstGeom>
          <a:ln w="2222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9646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-152400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Conclusions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762000"/>
            <a:ext cx="10058400" cy="5874224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The modified Foster-Flinn equation is an improvement over earlier equations in that it explicitly accounts for the effect of dpa rate.</a:t>
            </a:r>
          </a:p>
          <a:p>
            <a:r>
              <a:rPr lang="en-US" sz="2400" b="1" dirty="0"/>
              <a:t>The equation is based on data only above 370°C, introducing considerable uncertainty into predictions at lower temperatures</a:t>
            </a:r>
            <a:r>
              <a:rPr lang="en-US" sz="2800" b="1" dirty="0"/>
              <a:t>.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1%/dpa still appears to be a universal swelling rate at “high” (&gt;360-380°C) temperatures, but there is evidence of a transition regime to lower swelling rates, most evident at lower dpa rates.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For “lower” PWR-relevant temperatures a bounding swelling estimate might better be ~0.07%/dpa, serving as a universal rate for the so-called “transient” regime that  may actually persist to very high dose.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The “breakaway” to higher rate appears to occur at ~360-380°C.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A new swelling equation is required for PWR applications.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Much of the PWR internals may</a:t>
            </a:r>
            <a:r>
              <a:rPr lang="en-US" b="1" u="sng" dirty="0">
                <a:solidFill>
                  <a:schemeClr val="bg1"/>
                </a:solidFill>
              </a:rPr>
              <a:t> never </a:t>
            </a:r>
            <a:r>
              <a:rPr lang="en-US" b="1" dirty="0">
                <a:solidFill>
                  <a:schemeClr val="bg1"/>
                </a:solidFill>
              </a:rPr>
              <a:t>reach a swelling rate of ~1%/dpa.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986933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-152400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Conclusions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762000"/>
            <a:ext cx="10058400" cy="5874224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The modified Foster-Flinn equation is an improvement over earlier equations in that it explicitly accounts for the effect of dpa rate.</a:t>
            </a:r>
          </a:p>
          <a:p>
            <a:r>
              <a:rPr lang="en-US" sz="2400" b="1" dirty="0"/>
              <a:t>The equation is based on data only above 370°C, introducing considerable uncertainty into predictions at lower temperatures</a:t>
            </a:r>
            <a:r>
              <a:rPr lang="en-US" sz="2800" b="1" dirty="0"/>
              <a:t>.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1%/dpa still appears to be a universal swelling rate at “high” (&gt;360-380°C) temperatures, but there is evidence of a transition regime to lower swelling rates, most evident at lower dpa rates.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For “lower” PWR-relevant temperatures a bounding swelling estimate might better be ~0.07%/dpa, serving as a </a:t>
            </a:r>
            <a:r>
              <a:rPr lang="en-US" sz="2400" b="1" u="sng" dirty="0">
                <a:solidFill>
                  <a:srgbClr val="C00000"/>
                </a:solidFill>
              </a:rPr>
              <a:t>maximum</a:t>
            </a:r>
            <a:r>
              <a:rPr lang="en-US" sz="2400" b="1" dirty="0">
                <a:solidFill>
                  <a:srgbClr val="C00000"/>
                </a:solidFill>
              </a:rPr>
              <a:t> universal rate for the so-called “transient” regime that  may actually persist to very high dose.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The “breakaway” to higher rate appears to occur at ~360-380°C.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A new swelling equation is required for PWR applications.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Much of the PWR internals may</a:t>
            </a:r>
            <a:r>
              <a:rPr lang="en-US" b="1" u="sng" dirty="0">
                <a:solidFill>
                  <a:schemeClr val="bg1"/>
                </a:solidFill>
              </a:rPr>
              <a:t> never </a:t>
            </a:r>
            <a:r>
              <a:rPr lang="en-US" b="1" dirty="0">
                <a:solidFill>
                  <a:schemeClr val="bg1"/>
                </a:solidFill>
              </a:rPr>
              <a:t>reach a swelling rate of ~1%/dpa.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381733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-152400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Conclusions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762000"/>
            <a:ext cx="10058400" cy="5874224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The modified Foster-Flinn equation is an improvement over earlier equations in that it explicitly accounts for the effect of dpa rate.</a:t>
            </a:r>
          </a:p>
          <a:p>
            <a:r>
              <a:rPr lang="en-US" sz="2400" b="1" dirty="0"/>
              <a:t>The equation is based on data only above 370°C, introducing considerable uncertainty into predictions at lower temperatures</a:t>
            </a:r>
            <a:r>
              <a:rPr lang="en-US" sz="2800" b="1" dirty="0"/>
              <a:t>.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1%/dpa still appears to be a universal swelling rate at “high” (&gt;360-380°C) temperatures, but there is evidence of a transition regime to lower swelling rates, most evident at lower dpa rates.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For “lower” PWR-relevant temperatures a bounding swelling estimate might better be ~0.07%/dpa, serving as a </a:t>
            </a:r>
            <a:r>
              <a:rPr lang="en-US" sz="2400" b="1" u="sng" dirty="0">
                <a:solidFill>
                  <a:srgbClr val="FF0000"/>
                </a:solidFill>
              </a:rPr>
              <a:t>maximum</a:t>
            </a:r>
            <a:r>
              <a:rPr lang="en-US" sz="2400" b="1" dirty="0">
                <a:solidFill>
                  <a:srgbClr val="C00000"/>
                </a:solidFill>
              </a:rPr>
              <a:t> universal rate for the so-called “transient” regime that  may actually persist to very high dose.</a:t>
            </a:r>
          </a:p>
          <a:p>
            <a:r>
              <a:rPr lang="en-US" sz="2400" b="1" dirty="0"/>
              <a:t>The “breakaway” to higher rate appears to occur at ~360-380°C.</a:t>
            </a:r>
          </a:p>
          <a:p>
            <a:r>
              <a:rPr lang="en-US" sz="2400" b="1" dirty="0"/>
              <a:t>A new swelling equation is required for PWR applications.</a:t>
            </a:r>
          </a:p>
          <a:p>
            <a:endParaRPr lang="en-US" sz="2400" b="1" dirty="0"/>
          </a:p>
          <a:p>
            <a:r>
              <a:rPr lang="en-US" b="1" dirty="0">
                <a:solidFill>
                  <a:schemeClr val="bg1"/>
                </a:solidFill>
              </a:rPr>
              <a:t>Much of the PWR internals may</a:t>
            </a:r>
            <a:r>
              <a:rPr lang="en-US" b="1" u="sng" dirty="0">
                <a:solidFill>
                  <a:schemeClr val="bg1"/>
                </a:solidFill>
              </a:rPr>
              <a:t> never </a:t>
            </a:r>
            <a:r>
              <a:rPr lang="en-US" b="1" dirty="0">
                <a:solidFill>
                  <a:schemeClr val="bg1"/>
                </a:solidFill>
              </a:rPr>
              <a:t>reach a swelling rate of ~1%/dpa.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33288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6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1282700"/>
          </a:xfrm>
        </p:spPr>
        <p:txBody>
          <a:bodyPr>
            <a:normAutofit/>
          </a:bodyPr>
          <a:lstStyle/>
          <a:p>
            <a:r>
              <a:rPr lang="en-US" altLang="en-US" sz="2800" b="1" dirty="0">
                <a:solidFill>
                  <a:srgbClr val="C00000"/>
                </a:solidFill>
              </a:rPr>
              <a:t>View inside of PWR core structure, showing large amount of stainless steel in baffle-former assembly</a:t>
            </a:r>
          </a:p>
        </p:txBody>
      </p:sp>
      <p:sp>
        <p:nvSpPr>
          <p:cNvPr id="2150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2934AC6-E120-4B95-8ED8-565778A3D2EB}" type="slidenum">
              <a:rPr lang="en-US" altLang="en-US"/>
              <a:pPr/>
              <a:t>5</a:t>
            </a:fld>
            <a:endParaRPr lang="en-US" altLang="en-US" dirty="0"/>
          </a:p>
        </p:txBody>
      </p:sp>
      <p:pic>
        <p:nvPicPr>
          <p:cNvPr id="21508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39482"/>
            <a:ext cx="6179705" cy="5781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162800" y="1143001"/>
            <a:ext cx="4419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Plate and bolt construction</a:t>
            </a:r>
          </a:p>
          <a:p>
            <a:endParaRPr lang="en-US" sz="2000" b="1" dirty="0"/>
          </a:p>
          <a:p>
            <a:r>
              <a:rPr lang="en-US" sz="2000" b="1" dirty="0"/>
              <a:t>Data on PWR void swelling is accumulating slowly so most swelling data were derived from fast reactors at</a:t>
            </a:r>
          </a:p>
          <a:p>
            <a:r>
              <a:rPr lang="en-US" sz="2000" b="1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  higher dpa rates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  different neutron spectra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  lower He and H generation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  higher temperatures ( &gt;370°C)</a:t>
            </a:r>
          </a:p>
          <a:p>
            <a:pPr>
              <a:buFont typeface="Arial" pitchFamily="34" charset="0"/>
              <a:buChar char="•"/>
            </a:pPr>
            <a:endParaRPr lang="en-US" sz="2000" b="1" dirty="0"/>
          </a:p>
          <a:p>
            <a:pPr>
              <a:buFont typeface="Arial" pitchFamily="34" charset="0"/>
              <a:buChar char="•"/>
            </a:pPr>
            <a:r>
              <a:rPr lang="en-US" sz="2000" b="1" dirty="0"/>
              <a:t>Most of PWR structure operates at temperatures below 390 °C.</a:t>
            </a:r>
          </a:p>
          <a:p>
            <a:pPr>
              <a:buFont typeface="Arial" pitchFamily="34" charset="0"/>
              <a:buChar char="•"/>
            </a:pPr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Are we certain that fast reactor data can be used to adequately forecast swelling in PWRS? 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                                        </a:t>
            </a:r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C136AA-4CFF-49FF-8591-6FC62E274A44}"/>
              </a:ext>
            </a:extLst>
          </p:cNvPr>
          <p:cNvSpPr txBox="1"/>
          <p:nvPr/>
        </p:nvSpPr>
        <p:spPr>
          <a:xfrm>
            <a:off x="9601200" y="6015693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No!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543299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-152400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Conclusions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762000"/>
            <a:ext cx="10058400" cy="5874224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The modified Foster-Flinn equation is an improvement over earlier equations in that it explicitly accounts for the effect of dpa rate.</a:t>
            </a:r>
          </a:p>
          <a:p>
            <a:r>
              <a:rPr lang="en-US" sz="2400" b="1" dirty="0"/>
              <a:t>The equation is based on data only above 370°C, introducing considerable uncertainty into predictions at lower temperatures</a:t>
            </a:r>
            <a:r>
              <a:rPr lang="en-US" sz="2800" b="1" dirty="0"/>
              <a:t>.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1%/dpa still appears to be a universal swelling rate at “high” (&gt;360-380°C) temperatures, but there is evidence of a transition regime to lower swelling rates, most evident at lower dpa rates.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For “lower” PWR-relevant temperatures a bounding swelling estimate might better be ~0.07%/dpa, serving as a </a:t>
            </a:r>
            <a:r>
              <a:rPr lang="en-US" sz="2400" b="1" u="sng" dirty="0">
                <a:solidFill>
                  <a:srgbClr val="C00000"/>
                </a:solidFill>
              </a:rPr>
              <a:t>maximum</a:t>
            </a:r>
            <a:r>
              <a:rPr lang="en-US" sz="2400" b="1" dirty="0">
                <a:solidFill>
                  <a:srgbClr val="C00000"/>
                </a:solidFill>
              </a:rPr>
              <a:t> universal rate for the so-called “transient” regime that  may actually persist to very high dose.</a:t>
            </a:r>
          </a:p>
          <a:p>
            <a:r>
              <a:rPr lang="en-US" sz="2400" b="1" dirty="0"/>
              <a:t>The “breakaway” to higher rate appears to occur at ~360-380°C.</a:t>
            </a:r>
          </a:p>
          <a:p>
            <a:r>
              <a:rPr lang="en-US" sz="2400" b="1" dirty="0"/>
              <a:t>A new swelling equation is required for PWR applications.</a:t>
            </a:r>
          </a:p>
          <a:p>
            <a:endParaRPr lang="en-US" sz="2400" b="1" dirty="0"/>
          </a:p>
          <a:p>
            <a:r>
              <a:rPr lang="en-US" b="1" dirty="0">
                <a:solidFill>
                  <a:srgbClr val="FF0000"/>
                </a:solidFill>
              </a:rPr>
              <a:t>Much of the PWR internals may</a:t>
            </a:r>
            <a:r>
              <a:rPr lang="en-US" b="1" u="sng" dirty="0">
                <a:solidFill>
                  <a:srgbClr val="FF0000"/>
                </a:solidFill>
              </a:rPr>
              <a:t> never </a:t>
            </a:r>
            <a:r>
              <a:rPr lang="en-US" b="1" dirty="0">
                <a:solidFill>
                  <a:srgbClr val="FF0000"/>
                </a:solidFill>
              </a:rPr>
              <a:t>reach a swelling rate of ~1%/dpa.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381733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408271C-DB29-44B0-A6D0-D0B43BD49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838200"/>
            <a:ext cx="3759482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B20F1A-759C-4253-9A89-DE5DD2701FF5}"/>
              </a:ext>
            </a:extLst>
          </p:cNvPr>
          <p:cNvSpPr txBox="1"/>
          <p:nvPr/>
        </p:nvSpPr>
        <p:spPr>
          <a:xfrm>
            <a:off x="6253480" y="304800"/>
            <a:ext cx="3860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My first visit to RIAR in 1990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B3FBBE-8322-4B6A-94D1-AB32535F962B}"/>
              </a:ext>
            </a:extLst>
          </p:cNvPr>
          <p:cNvSpPr txBox="1"/>
          <p:nvPr/>
        </p:nvSpPr>
        <p:spPr>
          <a:xfrm>
            <a:off x="1041118" y="1600200"/>
            <a:ext cx="42928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Thanks for your attention!</a:t>
            </a:r>
          </a:p>
          <a:p>
            <a:endParaRPr lang="en-US" sz="3600" b="1" dirty="0">
              <a:solidFill>
                <a:srgbClr val="C00000"/>
              </a:solidFill>
            </a:endParaRPr>
          </a:p>
          <a:p>
            <a:r>
              <a:rPr lang="en-US" sz="3600" b="1" dirty="0">
                <a:solidFill>
                  <a:srgbClr val="C00000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7776914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14FBE-CC97-46E9-89A9-A4BE97FCC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Back-up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C370D-538D-4AA1-9164-ADCACBF81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884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0E792D3C-15F9-4221-842D-1CEF5232B904}" type="slidenum">
              <a:rPr lang="en-US"/>
              <a:pPr/>
              <a:t>53</a:t>
            </a:fld>
            <a:r>
              <a:rPr lang="en-US">
                <a:latin typeface="Times New Roman" pitchFamily="18" charset="0"/>
              </a:rPr>
              <a:t> </a:t>
            </a:r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971801" y="228600"/>
            <a:ext cx="727551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Microstructure of 304L BWR Core Shroud after 25 years, reaching 1.9 dpa at 290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ºC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276601" y="1219201"/>
            <a:ext cx="7650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28600" indent="-228600">
              <a:tabLst>
                <a:tab pos="228600" algn="l"/>
              </a:tabLst>
            </a:pPr>
            <a:r>
              <a:rPr lang="en-US" b="1"/>
              <a:t>Thomas, Edwards, Asano, Ooki and Bruemmer, 2007</a:t>
            </a:r>
            <a:r>
              <a:rPr lang="en-US" i="1"/>
              <a:t>.</a:t>
            </a:r>
          </a:p>
        </p:txBody>
      </p:sp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2133600" y="2209801"/>
          <a:ext cx="4051300" cy="409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54" name="Document" r:id="rId3" imgW="2167128" imgH="2194560" progId="Word.Document.8">
                  <p:embed/>
                </p:oleObj>
              </mc:Choice>
              <mc:Fallback>
                <p:oleObj name="Document" r:id="rId3" imgW="2167128" imgH="2194560" progId="Word.Document.8">
                  <p:embed/>
                  <p:pic>
                    <p:nvPicPr>
                      <p:cNvPr id="717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2209801"/>
                        <a:ext cx="4051300" cy="409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4" name="Object 6"/>
          <p:cNvGraphicFramePr>
            <a:graphicFrameLocks noChangeAspect="1"/>
          </p:cNvGraphicFramePr>
          <p:nvPr/>
        </p:nvGraphicFramePr>
        <p:xfrm>
          <a:off x="6248400" y="2209801"/>
          <a:ext cx="4032250" cy="407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55" name="Document" r:id="rId5" imgW="2148840" imgH="2173224" progId="Word.Document.8">
                  <p:embed/>
                </p:oleObj>
              </mc:Choice>
              <mc:Fallback>
                <p:oleObj name="Document" r:id="rId5" imgW="2148840" imgH="2173224" progId="Word.Document.8">
                  <p:embed/>
                  <p:pic>
                    <p:nvPicPr>
                      <p:cNvPr id="717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2209801"/>
                        <a:ext cx="4032250" cy="407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2619375" y="1752600"/>
            <a:ext cx="3005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="1"/>
              <a:t>Fresnel contrast image</a:t>
            </a:r>
            <a:endParaRPr lang="en-US" b="1" u="sng"/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6553201" y="1752600"/>
            <a:ext cx="3762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="1"/>
              <a:t>&lt;111&gt; Relrod image (Frank loops)</a:t>
            </a:r>
            <a:endParaRPr lang="en-US" sz="1600" b="1" u="sng"/>
          </a:p>
        </p:txBody>
      </p:sp>
    </p:spTree>
    <p:extLst>
      <p:ext uri="{BB962C8B-B14F-4D97-AF65-F5344CB8AC3E}">
        <p14:creationId xmlns:p14="http://schemas.microsoft.com/office/powerpoint/2010/main" val="26944386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590675" y="63341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fld id="{BF6A029A-55FE-4623-9545-25600CE3D78D}" type="slidenum">
              <a:rPr lang="en-US" altLang="en-US" smtClean="0"/>
              <a:pPr algn="l"/>
              <a:t>54</a:t>
            </a:fld>
            <a:r>
              <a:rPr lang="en-US" altLang="en-US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058400" cy="1447800"/>
          </a:xfrm>
        </p:spPr>
        <p:txBody>
          <a:bodyPr/>
          <a:lstStyle/>
          <a:p>
            <a:r>
              <a:rPr lang="en-US" altLang="en-US" sz="2800" b="1" dirty="0">
                <a:solidFill>
                  <a:srgbClr val="C00000"/>
                </a:solidFill>
              </a:rPr>
              <a:t>Voids in austenitic pressure vessel of BR-10 developed at very low dpa rate of 1.9 x 10</a:t>
            </a:r>
            <a:r>
              <a:rPr lang="en-US" altLang="en-US" sz="2800" b="1" baseline="30000" dirty="0">
                <a:solidFill>
                  <a:srgbClr val="C00000"/>
                </a:solidFill>
              </a:rPr>
              <a:t>-9</a:t>
            </a:r>
            <a:r>
              <a:rPr lang="en-US" altLang="en-US" sz="2800" b="1" dirty="0">
                <a:solidFill>
                  <a:srgbClr val="C00000"/>
                </a:solidFill>
              </a:rPr>
              <a:t> dpa/sec</a:t>
            </a:r>
            <a:br>
              <a:rPr lang="en-US" altLang="en-US" sz="2800" dirty="0"/>
            </a:br>
            <a:r>
              <a:rPr lang="en-US" altLang="en-US" sz="2000" b="1" dirty="0" err="1"/>
              <a:t>Porollo</a:t>
            </a:r>
            <a:r>
              <a:rPr lang="en-US" altLang="en-US" sz="2000" b="1" dirty="0"/>
              <a:t>, </a:t>
            </a:r>
            <a:r>
              <a:rPr lang="en-US" altLang="en-US" sz="2000" b="1" dirty="0" err="1"/>
              <a:t>Konobeev</a:t>
            </a:r>
            <a:r>
              <a:rPr lang="en-US" altLang="en-US" sz="2000" b="1" dirty="0"/>
              <a:t> and Garner, 2005</a:t>
            </a:r>
            <a:endParaRPr lang="ru-RU" altLang="en-US" sz="1800" b="1" dirty="0"/>
          </a:p>
        </p:txBody>
      </p:sp>
      <p:grpSp>
        <p:nvGrpSpPr>
          <p:cNvPr id="8198" name="Group 3"/>
          <p:cNvGrpSpPr>
            <a:grpSpLocks/>
          </p:cNvGrpSpPr>
          <p:nvPr/>
        </p:nvGrpSpPr>
        <p:grpSpPr bwMode="auto">
          <a:xfrm>
            <a:off x="1752600" y="1905001"/>
            <a:ext cx="8686800" cy="5121275"/>
            <a:chOff x="144" y="1200"/>
            <a:chExt cx="5472" cy="3226"/>
          </a:xfrm>
        </p:grpSpPr>
        <p:grpSp>
          <p:nvGrpSpPr>
            <p:cNvPr id="8200" name="Group 4"/>
            <p:cNvGrpSpPr>
              <a:grpSpLocks/>
            </p:cNvGrpSpPr>
            <p:nvPr/>
          </p:nvGrpSpPr>
          <p:grpSpPr bwMode="auto">
            <a:xfrm>
              <a:off x="144" y="1200"/>
              <a:ext cx="5472" cy="2006"/>
              <a:chOff x="336" y="1296"/>
              <a:chExt cx="5231" cy="1834"/>
            </a:xfrm>
          </p:grpSpPr>
          <p:graphicFrame>
            <p:nvGraphicFramePr>
              <p:cNvPr id="8194" name="Object 2"/>
              <p:cNvGraphicFramePr>
                <a:graphicFrameLocks noChangeAspect="1"/>
              </p:cNvGraphicFramePr>
              <p:nvPr/>
            </p:nvGraphicFramePr>
            <p:xfrm>
              <a:off x="336" y="1296"/>
              <a:ext cx="2591" cy="183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7478" name="Документ" r:id="rId3" imgW="4521708" imgH="3200400" progId="Word.Document.8">
                      <p:embed/>
                    </p:oleObj>
                  </mc:Choice>
                  <mc:Fallback>
                    <p:oleObj name="Документ" r:id="rId3" imgW="4521708" imgH="3200400" progId="Word.Document.8">
                      <p:embed/>
                      <p:pic>
                        <p:nvPicPr>
                          <p:cNvPr id="8194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6" y="1296"/>
                            <a:ext cx="2591" cy="183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195" name="Object 3"/>
              <p:cNvGraphicFramePr>
                <a:graphicFrameLocks noChangeAspect="1"/>
              </p:cNvGraphicFramePr>
              <p:nvPr/>
            </p:nvGraphicFramePr>
            <p:xfrm>
              <a:off x="2976" y="1296"/>
              <a:ext cx="2591" cy="183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7479" name="Документ" r:id="rId5" imgW="4700016" imgH="3326892" progId="Word.Document.8">
                      <p:embed/>
                    </p:oleObj>
                  </mc:Choice>
                  <mc:Fallback>
                    <p:oleObj name="Документ" r:id="rId5" imgW="4700016" imgH="3326892" progId="Word.Document.8">
                      <p:embed/>
                      <p:pic>
                        <p:nvPicPr>
                          <p:cNvPr id="8195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76" y="1296"/>
                            <a:ext cx="2591" cy="183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8201" name="Text Box 7"/>
            <p:cNvSpPr txBox="1">
              <a:spLocks noChangeArrowheads="1"/>
            </p:cNvSpPr>
            <p:nvPr/>
          </p:nvSpPr>
          <p:spPr bwMode="auto">
            <a:xfrm>
              <a:off x="528" y="3360"/>
              <a:ext cx="5040" cy="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200" b="1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        </a:t>
              </a:r>
              <a:r>
                <a:rPr lang="en-US" altLang="en-US" sz="2600" b="1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12Х18Н9Т steel at </a:t>
              </a:r>
              <a:r>
                <a:rPr lang="en-US" altLang="en-US" sz="26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0.64 dpa </a:t>
              </a:r>
              <a:r>
                <a:rPr lang="en-US" altLang="en-US" sz="2600" b="1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and </a:t>
              </a:r>
              <a:r>
                <a:rPr lang="en-US" altLang="en-US" sz="26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350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ºC </a:t>
              </a:r>
            </a:p>
            <a:p>
              <a:r>
                <a:rPr lang="en-US" altLang="en-US" sz="2200" b="1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left-hand -  large voids on sub-grain boundaries </a:t>
              </a:r>
            </a:p>
            <a:p>
              <a:r>
                <a:rPr lang="en-US" altLang="en-US" sz="2200" b="1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right-hand - spatial distribution of smaller voids</a:t>
              </a:r>
              <a:r>
                <a:rPr lang="en-US" altLang="en-US" sz="2200" b="1" dirty="0">
                  <a:solidFill>
                    <a:srgbClr val="000000"/>
                  </a:solidFill>
                </a:rPr>
                <a:t>.</a:t>
              </a:r>
            </a:p>
            <a:p>
              <a:pPr>
                <a:spcBef>
                  <a:spcPct val="50000"/>
                </a:spcBef>
              </a:pPr>
              <a:endParaRPr lang="ru-RU" altLang="en-US" sz="22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8202" name="Text Box 8"/>
            <p:cNvSpPr txBox="1">
              <a:spLocks noChangeArrowheads="1"/>
            </p:cNvSpPr>
            <p:nvPr/>
          </p:nvSpPr>
          <p:spPr bwMode="auto">
            <a:xfrm>
              <a:off x="2208" y="2736"/>
              <a:ext cx="519" cy="2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000" b="1"/>
                <a:t>50 nm</a:t>
              </a:r>
            </a:p>
          </p:txBody>
        </p:sp>
        <p:sp>
          <p:nvSpPr>
            <p:cNvPr id="8203" name="Line 9"/>
            <p:cNvSpPr>
              <a:spLocks noChangeShapeType="1"/>
            </p:cNvSpPr>
            <p:nvPr/>
          </p:nvSpPr>
          <p:spPr bwMode="auto">
            <a:xfrm>
              <a:off x="2256" y="2880"/>
              <a:ext cx="231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4" name="Text Box 10"/>
            <p:cNvSpPr txBox="1">
              <a:spLocks noChangeArrowheads="1"/>
            </p:cNvSpPr>
            <p:nvPr/>
          </p:nvSpPr>
          <p:spPr bwMode="auto">
            <a:xfrm>
              <a:off x="4992" y="2736"/>
              <a:ext cx="461" cy="2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000" b="1"/>
                <a:t>100 nm</a:t>
              </a:r>
            </a:p>
          </p:txBody>
        </p:sp>
        <p:sp>
          <p:nvSpPr>
            <p:cNvPr id="8205" name="Line 11"/>
            <p:cNvSpPr>
              <a:spLocks noChangeShapeType="1"/>
            </p:cNvSpPr>
            <p:nvPr/>
          </p:nvSpPr>
          <p:spPr bwMode="auto">
            <a:xfrm>
              <a:off x="5040" y="2880"/>
              <a:ext cx="230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9" name="Text Box 12"/>
          <p:cNvSpPr txBox="1">
            <a:spLocks noChangeArrowheads="1"/>
          </p:cNvSpPr>
          <p:nvPr/>
        </p:nvSpPr>
        <p:spPr bwMode="auto">
          <a:xfrm>
            <a:off x="4495801" y="1500188"/>
            <a:ext cx="37004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Russian analog of AISI 321</a:t>
            </a:r>
            <a:endParaRPr lang="ru-RU" alt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993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2F777BA-E1E3-479A-9CAA-968D3DF1448C}"/>
              </a:ext>
            </a:extLst>
          </p:cNvPr>
          <p:cNvGrpSpPr/>
          <p:nvPr/>
        </p:nvGrpSpPr>
        <p:grpSpPr>
          <a:xfrm>
            <a:off x="609600" y="1600200"/>
            <a:ext cx="10668000" cy="4954712"/>
            <a:chOff x="381000" y="838200"/>
            <a:chExt cx="11811000" cy="5640512"/>
          </a:xfrm>
        </p:grpSpPr>
        <p:graphicFrame>
          <p:nvGraphicFramePr>
            <p:cNvPr id="2" name="Chart 1">
              <a:extLst>
                <a:ext uri="{FF2B5EF4-FFF2-40B4-BE49-F238E27FC236}">
                  <a16:creationId xmlns:a16="http://schemas.microsoft.com/office/drawing/2014/main" id="{A89588BA-41E3-4B45-98CC-F92D0A6E6E85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981200" y="866385"/>
            <a:ext cx="5715000" cy="53949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3" name="Chart 2">
              <a:extLst>
                <a:ext uri="{FF2B5EF4-FFF2-40B4-BE49-F238E27FC236}">
                  <a16:creationId xmlns:a16="http://schemas.microsoft.com/office/drawing/2014/main" id="{81FE4DD1-CE93-4990-A73C-54B696A1F18B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477000" y="838200"/>
            <a:ext cx="5715000" cy="53959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BC85A8-5D02-4096-98B5-BABC98131C3D}"/>
                </a:ext>
              </a:extLst>
            </p:cNvPr>
            <p:cNvSpPr/>
            <p:nvPr/>
          </p:nvSpPr>
          <p:spPr>
            <a:xfrm>
              <a:off x="4038600" y="6043978"/>
              <a:ext cx="4403770" cy="4347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2225" b="1" i="0" u="none" strike="noStrike" kern="1200" baseline="0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pPr>
              <a:r>
                <a:rPr lang="en-US" dirty="0"/>
                <a:t>fast fluence n/cm2, E &gt; 0.1 MeV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61D3314-A07D-4841-978C-65EDB514E700}"/>
                </a:ext>
              </a:extLst>
            </p:cNvPr>
            <p:cNvSpPr txBox="1"/>
            <p:nvPr/>
          </p:nvSpPr>
          <p:spPr>
            <a:xfrm>
              <a:off x="381000" y="3048000"/>
              <a:ext cx="17110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Swelling, %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A28CA8C-2B70-4B5C-8CA8-72D2AB5ED178}"/>
              </a:ext>
            </a:extLst>
          </p:cNvPr>
          <p:cNvSpPr txBox="1"/>
          <p:nvPr/>
        </p:nvSpPr>
        <p:spPr>
          <a:xfrm>
            <a:off x="1219200" y="533400"/>
            <a:ext cx="914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Swelling of</a:t>
            </a:r>
          </a:p>
        </p:txBody>
      </p:sp>
    </p:spTree>
    <p:extLst>
      <p:ext uri="{BB962C8B-B14F-4D97-AF65-F5344CB8AC3E}">
        <p14:creationId xmlns:p14="http://schemas.microsoft.com/office/powerpoint/2010/main" val="1250716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DB84F-BB66-4571-9E1B-79003F783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Major questions addressed in this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80394-3F11-42F3-A76F-17765D554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Are still we confident that the steady-state swelling rate of AISI 304 and other 300-series steels is ~1%/dpa at temperatures of 400°C and above?</a:t>
            </a:r>
          </a:p>
          <a:p>
            <a:endParaRPr lang="en-US" sz="2800" b="1" dirty="0"/>
          </a:p>
          <a:p>
            <a:r>
              <a:rPr lang="en-US" sz="2800" b="1" dirty="0">
                <a:solidFill>
                  <a:srgbClr val="C00000"/>
                </a:solidFill>
              </a:rPr>
              <a:t>Since most of PWR internal components are at &lt;400°C, is it correct to assume that ~1%/dpa is also correct for PWRs?</a:t>
            </a:r>
          </a:p>
          <a:p>
            <a:endParaRPr lang="en-US" sz="2800" b="1" dirty="0"/>
          </a:p>
          <a:p>
            <a:r>
              <a:rPr lang="en-US" sz="2800" b="1" dirty="0"/>
              <a:t>If not correct, what is a better estimate of the swelling rate to be expected in Western design PWRs?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53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Footer Placehold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29834A5-B9E9-4AED-826C-41363259930A}" type="slidenum">
              <a:rPr lang="en-US" altLang="en-US"/>
              <a:pPr/>
              <a:t>7</a:t>
            </a:fld>
            <a:r>
              <a:rPr lang="en-US" altLang="en-US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3035300" y="0"/>
            <a:ext cx="7632700" cy="1049338"/>
          </a:xfrm>
        </p:spPr>
        <p:txBody>
          <a:bodyPr/>
          <a:lstStyle/>
          <a:p>
            <a:r>
              <a:rPr lang="en-US" altLang="en-US" sz="2800" b="1" dirty="0">
                <a:solidFill>
                  <a:srgbClr val="C00000"/>
                </a:solidFill>
              </a:rPr>
              <a:t>Swelling of 20% CW 316 stainless steel in EBR-II</a:t>
            </a:r>
            <a:br>
              <a:rPr lang="en-US" altLang="en-US" sz="2800" b="1" dirty="0"/>
            </a:br>
            <a:r>
              <a:rPr lang="en-US" altLang="en-US" sz="2400" b="1" dirty="0"/>
              <a:t>Garner and Gelles, 1990</a:t>
            </a:r>
          </a:p>
        </p:txBody>
      </p:sp>
      <p:graphicFrame>
        <p:nvGraphicFramePr>
          <p:cNvPr id="6146" name="Object 2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1524001" y="963614"/>
          <a:ext cx="5330825" cy="560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55" name="Photo Editor Photo" r:id="rId4" imgW="18937341" imgH="19905165" progId="">
                  <p:embed/>
                </p:oleObj>
              </mc:Choice>
              <mc:Fallback>
                <p:oleObj name="Photo Editor Photo" r:id="rId4" imgW="18937341" imgH="19905165" progId="">
                  <p:embed/>
                  <p:pic>
                    <p:nvPicPr>
                      <p:cNvPr id="6146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963614"/>
                        <a:ext cx="5330825" cy="5603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7010400" y="1219200"/>
            <a:ext cx="4903787" cy="471646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400" b="1" dirty="0"/>
              <a:t>The most scatter-free data base involves a sequence of “reirradiation followed by reinsertion” of every specimen …. multiple times.</a:t>
            </a:r>
          </a:p>
          <a:p>
            <a:pPr>
              <a:lnSpc>
                <a:spcPct val="90000"/>
              </a:lnSpc>
            </a:pPr>
            <a:endParaRPr lang="en-US" altLang="en-US" sz="2400" b="1" dirty="0"/>
          </a:p>
          <a:p>
            <a:pPr>
              <a:lnSpc>
                <a:spcPct val="90000"/>
              </a:lnSpc>
            </a:pPr>
            <a:r>
              <a:rPr lang="en-US" altLang="en-US" sz="2400" b="1" dirty="0">
                <a:solidFill>
                  <a:srgbClr val="C00000"/>
                </a:solidFill>
              </a:rPr>
              <a:t>Swelling of austenitic stainless steels in EBR-II and FFTF </a:t>
            </a:r>
            <a:r>
              <a:rPr lang="en-US" altLang="en-US" sz="2400" b="1" u="sng" dirty="0">
                <a:solidFill>
                  <a:srgbClr val="C00000"/>
                </a:solidFill>
              </a:rPr>
              <a:t>almost always</a:t>
            </a:r>
            <a:r>
              <a:rPr lang="en-US" altLang="en-US" sz="2400" b="1" dirty="0">
                <a:solidFill>
                  <a:srgbClr val="C00000"/>
                </a:solidFill>
              </a:rPr>
              <a:t> shows ~1%/dpa after an incubation period that depends on temperature and dpa rate.</a:t>
            </a:r>
          </a:p>
          <a:p>
            <a:pPr>
              <a:lnSpc>
                <a:spcPct val="90000"/>
              </a:lnSpc>
            </a:pPr>
            <a:endParaRPr lang="en-US" altLang="en-US" sz="2400" b="1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z="2400" b="1" dirty="0"/>
              <a:t>EBR-II inlet temperature is 370°C, well above most of PWR range.</a:t>
            </a:r>
          </a:p>
          <a:p>
            <a:pPr>
              <a:lnSpc>
                <a:spcPct val="90000"/>
              </a:lnSpc>
            </a:pPr>
            <a:endParaRPr lang="en-US" alt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70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Footer Placehold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29834A5-B9E9-4AED-826C-41363259930A}" type="slidenum">
              <a:rPr lang="en-US" altLang="en-US"/>
              <a:pPr/>
              <a:t>8</a:t>
            </a:fld>
            <a:r>
              <a:rPr lang="en-US" altLang="en-US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3035300" y="0"/>
            <a:ext cx="7632700" cy="1049338"/>
          </a:xfrm>
        </p:spPr>
        <p:txBody>
          <a:bodyPr/>
          <a:lstStyle/>
          <a:p>
            <a:r>
              <a:rPr lang="en-US" altLang="en-US" sz="2800" b="1" dirty="0">
                <a:solidFill>
                  <a:srgbClr val="C00000"/>
                </a:solidFill>
              </a:rPr>
              <a:t>Swelling of 20% CW 316 stainless steel in EBR-II</a:t>
            </a:r>
            <a:br>
              <a:rPr lang="en-US" altLang="en-US" sz="2800" b="1" dirty="0"/>
            </a:br>
            <a:r>
              <a:rPr lang="en-US" altLang="en-US" sz="2400" b="1" dirty="0"/>
              <a:t>Garner and Gelles, 1990</a:t>
            </a:r>
          </a:p>
        </p:txBody>
      </p:sp>
      <p:graphicFrame>
        <p:nvGraphicFramePr>
          <p:cNvPr id="6146" name="Object 2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1524001" y="963614"/>
          <a:ext cx="5330825" cy="560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39" name="Photo Editor Photo" r:id="rId4" imgW="18937341" imgH="19905165" progId="">
                  <p:embed/>
                </p:oleObj>
              </mc:Choice>
              <mc:Fallback>
                <p:oleObj name="Photo Editor Photo" r:id="rId4" imgW="18937341" imgH="19905165" progId="">
                  <p:embed/>
                  <p:pic>
                    <p:nvPicPr>
                      <p:cNvPr id="6146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963614"/>
                        <a:ext cx="5330825" cy="5603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7010400" y="1219200"/>
            <a:ext cx="4903787" cy="471646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400" b="1" dirty="0"/>
              <a:t>The most scatter-free data base involves a sequence of “reirradiation followed by reinsertion” of every specimen …. multiple times.</a:t>
            </a:r>
          </a:p>
          <a:p>
            <a:pPr>
              <a:lnSpc>
                <a:spcPct val="90000"/>
              </a:lnSpc>
            </a:pPr>
            <a:endParaRPr lang="en-US" altLang="en-US" sz="2400" b="1" dirty="0"/>
          </a:p>
          <a:p>
            <a:pPr>
              <a:lnSpc>
                <a:spcPct val="90000"/>
              </a:lnSpc>
            </a:pPr>
            <a:r>
              <a:rPr lang="en-US" altLang="en-US" sz="2400" b="1" dirty="0">
                <a:solidFill>
                  <a:srgbClr val="C00000"/>
                </a:solidFill>
              </a:rPr>
              <a:t>Swelling of austenitic stainless steels in EBR-II and FFTF </a:t>
            </a:r>
            <a:r>
              <a:rPr lang="en-US" altLang="en-US" sz="2400" b="1" u="sng" dirty="0">
                <a:solidFill>
                  <a:srgbClr val="C00000"/>
                </a:solidFill>
              </a:rPr>
              <a:t>almost always</a:t>
            </a:r>
            <a:r>
              <a:rPr lang="en-US" altLang="en-US" sz="2400" b="1" dirty="0">
                <a:solidFill>
                  <a:srgbClr val="C00000"/>
                </a:solidFill>
              </a:rPr>
              <a:t> shows ~1%/dpa after an incubation period that depends on temperature and dpa rate.</a:t>
            </a:r>
          </a:p>
          <a:p>
            <a:pPr>
              <a:lnSpc>
                <a:spcPct val="90000"/>
              </a:lnSpc>
            </a:pPr>
            <a:endParaRPr lang="en-US" altLang="en-US" sz="2400" b="1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z="2400" b="1" dirty="0"/>
              <a:t>EBR-II inlet temperature is 370°C, well above most of PWR range.</a:t>
            </a:r>
          </a:p>
          <a:p>
            <a:pPr>
              <a:lnSpc>
                <a:spcPct val="90000"/>
              </a:lnSpc>
            </a:pPr>
            <a:endParaRPr lang="en-US" altLang="en-US" sz="24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4200" y="5867400"/>
            <a:ext cx="48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200" b="1" dirty="0">
                <a:solidFill>
                  <a:srgbClr val="C00000"/>
                </a:solidFill>
              </a:rPr>
              <a:t>No clear indication of swelling behavior at near-PWR irradiation conditions.</a:t>
            </a:r>
          </a:p>
        </p:txBody>
      </p:sp>
      <p:sp>
        <p:nvSpPr>
          <p:cNvPr id="7" name="Down Arrow 6"/>
          <p:cNvSpPr/>
          <p:nvPr/>
        </p:nvSpPr>
        <p:spPr>
          <a:xfrm rot="6217014">
            <a:off x="6100855" y="5247136"/>
            <a:ext cx="166056" cy="1417046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277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229600" cy="884238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Reirradiation experiments on annealed 304 stainless steel with stress changes</a:t>
            </a:r>
            <a:br>
              <a:rPr lang="en-US" sz="2800" b="1" dirty="0"/>
            </a:br>
            <a:r>
              <a:rPr lang="en-US" sz="2000" b="1" dirty="0"/>
              <a:t>Garner, Flinn and Hall, 2009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3211428" cy="397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24000"/>
            <a:ext cx="3758418" cy="396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67000" y="55626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Stressed  to unstressed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05600" y="55626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Unstressed to stressed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2971800"/>
            <a:ext cx="2133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 Initially irradiated under stress at 477- 577°C</a:t>
            </a:r>
          </a:p>
          <a:p>
            <a:endParaRPr lang="en-US" sz="1600" b="1" dirty="0">
              <a:solidFill>
                <a:srgbClr val="C00000"/>
              </a:solidFill>
            </a:endParaRPr>
          </a:p>
          <a:p>
            <a:r>
              <a:rPr lang="en-US" sz="1600" b="1" dirty="0">
                <a:solidFill>
                  <a:srgbClr val="C00000"/>
                </a:solidFill>
              </a:rPr>
              <a:t>Then </a:t>
            </a:r>
            <a:r>
              <a:rPr lang="en-US" sz="1600" b="1" dirty="0" err="1">
                <a:solidFill>
                  <a:srgbClr val="C00000"/>
                </a:solidFill>
              </a:rPr>
              <a:t>reirradiated</a:t>
            </a:r>
            <a:r>
              <a:rPr lang="en-US" sz="1600" b="1" dirty="0">
                <a:solidFill>
                  <a:srgbClr val="C00000"/>
                </a:solidFill>
              </a:rPr>
              <a:t> without stress at 540-546°C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72600" y="2895600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Initially irradiated without stress at 400, 450 or 550°C</a:t>
            </a:r>
          </a:p>
          <a:p>
            <a:endParaRPr lang="en-US" sz="1600" b="1" dirty="0">
              <a:solidFill>
                <a:srgbClr val="C00000"/>
              </a:solidFill>
            </a:endParaRPr>
          </a:p>
          <a:p>
            <a:r>
              <a:rPr lang="en-US" sz="1600" b="1" dirty="0">
                <a:solidFill>
                  <a:srgbClr val="C00000"/>
                </a:solidFill>
              </a:rPr>
              <a:t>Then </a:t>
            </a:r>
            <a:r>
              <a:rPr lang="en-US" sz="1600" b="1" dirty="0" err="1">
                <a:solidFill>
                  <a:srgbClr val="C00000"/>
                </a:solidFill>
              </a:rPr>
              <a:t>reirradiated</a:t>
            </a:r>
            <a:r>
              <a:rPr lang="en-US" sz="1600" b="1" dirty="0">
                <a:solidFill>
                  <a:srgbClr val="C00000"/>
                </a:solidFill>
              </a:rPr>
              <a:t> under stress at 450°C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62200" y="6124545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Yielding no information relevant to temperature range of PWRs!</a:t>
            </a:r>
          </a:p>
        </p:txBody>
      </p:sp>
    </p:spTree>
    <p:extLst>
      <p:ext uri="{BB962C8B-B14F-4D97-AF65-F5344CB8AC3E}">
        <p14:creationId xmlns:p14="http://schemas.microsoft.com/office/powerpoint/2010/main" val="4163669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5242</TotalTime>
  <Words>3444</Words>
  <Application>Microsoft Office PowerPoint</Application>
  <PresentationFormat>Widescreen</PresentationFormat>
  <Paragraphs>362</Paragraphs>
  <Slides>55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Arial</vt:lpstr>
      <vt:lpstr>Calibri</vt:lpstr>
      <vt:lpstr>Times New Roman</vt:lpstr>
      <vt:lpstr>Office Theme</vt:lpstr>
      <vt:lpstr>Photo Editor Photo</vt:lpstr>
      <vt:lpstr>Worksheet</vt:lpstr>
      <vt:lpstr>Document</vt:lpstr>
      <vt:lpstr>Документ</vt:lpstr>
      <vt:lpstr>           Development of a new swelling position for PWR austenitic internals, reflecting much lower swelling compared to higher-temperature fast reactor experience  F. A. Garner  Moscow Engineering Physics Institute Department of Material Science  </vt:lpstr>
      <vt:lpstr>View inside of PWR core structure, showing large amount of stainless steel in baffle-former assembly</vt:lpstr>
      <vt:lpstr>View inside of PWR core structure, showing large amount of stainless steel in baffle-former assembly</vt:lpstr>
      <vt:lpstr>View inside of PWR core structure, showing large amount of stainless steel in baffle-former assembly</vt:lpstr>
      <vt:lpstr>View inside of PWR core structure, showing large amount of stainless steel in baffle-former assembly</vt:lpstr>
      <vt:lpstr>Major questions addressed in this presentation</vt:lpstr>
      <vt:lpstr>Swelling of 20% CW 316 stainless steel in EBR-II Garner and Gelles, 1990</vt:lpstr>
      <vt:lpstr>Swelling of 20% CW 316 stainless steel in EBR-II Garner and Gelles, 1990</vt:lpstr>
      <vt:lpstr>Reirradiation experiments on annealed 304 stainless steel with stress changes Garner, Flinn and Hall, 2009</vt:lpstr>
      <vt:lpstr>Loop analysis of long through-core components: previous studies involving 304 stainless steel                   Garner, 2008</vt:lpstr>
      <vt:lpstr>Loop analysis of long through-core components: previous studies involving 304 stainless steel                   Garner, 2008</vt:lpstr>
      <vt:lpstr>Swelling of annealed 304 stainless steel cladding in three fuel assemblies in EBR-II         Garner, Makenas, Chastain, 2011</vt:lpstr>
      <vt:lpstr>Swelling of annealed 304 stainless steel cladding in three fuel assemblies in EBR-II         Garner, Makenas, Chastain, 2011</vt:lpstr>
      <vt:lpstr>PowerPoint Presentation</vt:lpstr>
      <vt:lpstr>PowerPoint Presentation</vt:lpstr>
      <vt:lpstr>Flux-dependent swelling equation for SA 304 was developed for APWR predictions  Garner et al., 2000</vt:lpstr>
      <vt:lpstr>Comparison of swelling in two Row 10 assemblies on opposite sides of the reactor</vt:lpstr>
      <vt:lpstr>Comparison of swelling observed in Rows 8-14</vt:lpstr>
      <vt:lpstr>“Modified Foster-Flinn” empirical equation for swelling of annealed 304 stainless steel</vt:lpstr>
      <vt:lpstr>“Modified Foster-Flinn” empirical equation for swelling of annealed 304 stainless steel</vt:lpstr>
      <vt:lpstr>“Modified Foster-Flinn” empirical equation for swelling of annealed 304 stainless steel</vt:lpstr>
      <vt:lpstr>Comparison of swelling observations in PWRs with predictions of swelling</vt:lpstr>
      <vt:lpstr>Voids observed at ~340°C and 12 dpa in PWR Tihange baffle-former bolt (cold-worked 316 stainless steel) D. J. Edwards, F. A. Garner, B. A. Oliver and S. M. Bruemmer, 2001</vt:lpstr>
      <vt:lpstr>PowerPoint Presentation</vt:lpstr>
      <vt:lpstr>Comparison of swelling observations in PWRs with predictions of swelling</vt:lpstr>
      <vt:lpstr>There have been a number of studies that showed lower swelling rates below 400°C</vt:lpstr>
      <vt:lpstr>C. Cawthorne and  E. J. Fulton, “Voids in Irradiated Stainless Steel,” Nature, Vol. 216, November 11, 1967 </vt:lpstr>
      <vt:lpstr>Swelling of cold-worked M316 fuel cladding in DFR with inlet temperature of 270°C C. Cawthorne, U.S./U.K. Exchange, 1979 </vt:lpstr>
      <vt:lpstr>Swelling of cold-worked M316 fuel cladding in DFR with inlet temperature of 270°C C. Cawthorne, U.S./U.K. Exchange, 1979 </vt:lpstr>
      <vt:lpstr>BOR-60 has a lower inlet temperature of 320-330°C, depending on the season, allowing an opportunity to probe the full range of swelling rate.</vt:lpstr>
      <vt:lpstr>PowerPoint Presentation</vt:lpstr>
      <vt:lpstr>PowerPoint Presentation</vt:lpstr>
      <vt:lpstr>Loop analysis of long through-core components: previous studies   Garner, 2008</vt:lpstr>
      <vt:lpstr>      Swelling rate of ~1%/dpa is routinely observed for temperatures above 370-380°C  Might there be a lower intrinsic swelling rate of 300 series stainless steels at PWR-relevant fluxes and temperatures?  Can we see some indication of this lower rate using the loop analysis technique for EBR-II reflector subassemblies?  Focus on components with lowest dpa rates and with temperatures closest to 370°C inlet of EBR-II, getting as close as possible to conditions experienced by PWR internals.</vt:lpstr>
      <vt:lpstr> Swelling of annealed 304 SS at ~370-390°C over a wide range of dpa rates  </vt:lpstr>
      <vt:lpstr>Dependence of swelling in annealed 304 stainless steel as observed in Rows 10, 12 and 14 of EBR-II Allen, Garner and coworkers, 2006</vt:lpstr>
      <vt:lpstr>Dependence of swelling in annealed 304 stainless steel as observed in Rows 10, 12 and 14 of EBR-II Allen, Garner and coworkers, 2006</vt:lpstr>
      <vt:lpstr>Swelling loops seen on one Row 10 duct used to establish the current swelling equation for 304 SS</vt:lpstr>
      <vt:lpstr>Swelling loops seen on one Row 10 duct used to establish the current swelling equation for 304 SS</vt:lpstr>
      <vt:lpstr>Swelling loops seen on one Row 10 duct used to establish the current swelling equation for 304 SS</vt:lpstr>
      <vt:lpstr>Two ducts in row 10 of EBR-II but with ~16% difference in dpa rate</vt:lpstr>
      <vt:lpstr>Two ducts in row 10 of EBR-II but with ~16% difference in dpa rate</vt:lpstr>
      <vt:lpstr>PowerPoint Presentation</vt:lpstr>
      <vt:lpstr>PowerPoint Presentation</vt:lpstr>
      <vt:lpstr>PowerPoint Presentation</vt:lpstr>
      <vt:lpstr>PowerPoint Presentation</vt:lpstr>
      <vt:lpstr>Conclusions</vt:lpstr>
      <vt:lpstr>Conclusions</vt:lpstr>
      <vt:lpstr>Conclusions</vt:lpstr>
      <vt:lpstr>Conclusions</vt:lpstr>
      <vt:lpstr>PowerPoint Presentation</vt:lpstr>
      <vt:lpstr>Back-up slides</vt:lpstr>
      <vt:lpstr>PowerPoint Presentation</vt:lpstr>
      <vt:lpstr>Voids in austenitic pressure vessel of BR-10 developed at very low dpa rate of 1.9 x 10-9 dpa/sec Porollo, Konobeev and Garner, 2005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Assessment of the swelling equation used for predict swelling of AISI 304 stainless steel in LWR and LMR environments  F. A. Garner Radiation Effects Consulting Richland WA</dc:title>
  <dc:creator>Admin</dc:creator>
  <cp:lastModifiedBy>Frank Garner</cp:lastModifiedBy>
  <cp:revision>347</cp:revision>
  <dcterms:created xsi:type="dcterms:W3CDTF">2013-08-12T00:56:03Z</dcterms:created>
  <dcterms:modified xsi:type="dcterms:W3CDTF">2019-05-27T14:21:07Z</dcterms:modified>
</cp:coreProperties>
</file>