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72" r:id="rId2"/>
    <p:sldId id="259" r:id="rId3"/>
    <p:sldId id="270" r:id="rId4"/>
    <p:sldId id="269" r:id="rId5"/>
    <p:sldId id="261" r:id="rId6"/>
    <p:sldId id="262" r:id="rId7"/>
    <p:sldId id="263" r:id="rId8"/>
    <p:sldId id="260" r:id="rId9"/>
    <p:sldId id="258" r:id="rId10"/>
    <p:sldId id="264" r:id="rId11"/>
    <p:sldId id="271" r:id="rId12"/>
    <p:sldId id="265" r:id="rId13"/>
    <p:sldId id="266" r:id="rId14"/>
    <p:sldId id="267" r:id="rId15"/>
    <p:sldId id="268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577"/>
    <a:srgbClr val="155A9E"/>
    <a:srgbClr val="0037A4"/>
    <a:srgbClr val="204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5" autoAdjust="0"/>
    <p:restoredTop sz="64114" autoAdjust="0"/>
  </p:normalViewPr>
  <p:slideViewPr>
    <p:cSldViewPr>
      <p:cViewPr>
        <p:scale>
          <a:sx n="120" d="100"/>
          <a:sy n="120" d="100"/>
        </p:scale>
        <p:origin x="-1812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w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705A-338B-4D9F-B551-8B22B6259B1C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E9306-F7D2-4520-9502-C66874A53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3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 доклада: К ВОПРОСУ МОДЕЛИРОВАНИЯ ЭФФЕКТОВ ЯДЕРНОЙ ТРАНСМУТАЦИИ ПРИ ИССЛЕДОВАНИИ ФИЗИЧЕСКИХ СВОЙСТВ ЦИРКОНИЕВЫХ СПЛАВОВ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данной работе выполнены расчеты в подтверждение идеи перехода на новый состав циркониевого сплава из анализа экспериментальных результатов. Цель работы – расчетные исследования содержания молибдена в циркониевых сплавах различных составов при облучении в исследовательских и энергетических реакторах.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3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Библиотека ядерных данных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FENDL по взаимодействию нейтронов с ядрами нуклидов в веществе периодически обновляются, дополняются новыми материалами, расширят диапазоны энергий до более высоких энергий и дополняют реакциями вызванными заряженными частицами. Качество данных гарантировано коэффициентами ковариации для широкого использования. Каждая оценка является полной для ее планируемого применения, так как оценщики получили их с использованием систематик и ядерных моделей.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FENDL-3.1b - всесторонняя ядерная библиотека данных для интегрированных приложений, разработанная в рамках международных усилий, скоординированных Секцией Ядерных Данных МАГАТЭ. FENDL-3.1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состоит из нескольких каталогов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подбиблиотек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В расчётах ядерной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применяется каталог с сечениями для реакций активации ядер нейтронами с энергией до 20 МэВ на 180 изотопах. Используются поточечные данные в формате ENDF. В связи с тем, что формат ENDF имеет международный статус, в библиотеке собраны международно-согласованные значения.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0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Вычислительная процедура решения системы дифференциальных уравнений реализует аналитический метод полного вычисления собственных значений и собственного базиса матрицы системы.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Наборы оцененных данных в формате ENDF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преобразУЮТТ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формы, пригодные для тестирования и непосредственных приложений с помощью обрабатывающих программ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PREPRO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Таким образом получает усредненные по группам сечения из библиотеки ENDF для использования в нейтронных расчетах. Эти программы выполняют такие функции как восстановление детального хода сечений по параметрам резонансов, Доплеровское уширение резонансных линий, усреднение по заданным энергетическим группам, и/или перевод в специальные интерфейсные форматы.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ENDF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 собой серию карточных образов, каждая карта содержит в себе до 80 символов Холлерита. Символ Холлерита использует 12 битов на один алфавитно-цифровой символ. использование перфокарт нашел воплощение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статистическОМ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табуляторЕ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построенный американцем Германом Холлеритом с целью ускорить обработку результатов переписи населения в США в 1890 г. Основатель голубого гиганта фирмы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1895 г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Табуляционные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Машины Холлерита закупила царская Россия, решив провести перепись населения на современном уровне.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09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Химический анализ образцов, вырезанных из центрального канала реактора СМ-3 и из ленты отражателя (Zr+1%Nb и Zr+2,5%Nb),   на содержание в них молибдена, образовавшегося за счет ядерных реакций, проводили фотометрическим методом с применением роданида калия. Относительная погрешность составляла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10 % абсолютного содержания молибдена в сплаве.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рисунке 1 приведены эти экспериментальные значения и показано изменение содержания молибдена в циркониевых сплавах в зависимости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флюенса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результате расчетных исследований лент из сплава Zr+1%Nb и центрального канала из сплава Zr+2,5%N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облучались длительное время в активной зоне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высокопоточного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реактора СМ-2 при температуре ~373 K.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Нейтронное облучение привело к заметному легированию сплава 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+2,5%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молибденом, образовавшимся в результате ядерных реакций. Концентрация молибдена увеличивается примерно до 0,7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% с ростом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флюенса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Поскольку максимальная растворимость молибдена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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-цирконии не превышает 0,2 % [6], часть молибдена будет образовывать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интерметаллид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ZrMo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Атомный объем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интерметаллида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(18,1 Å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примерно на 20% меньше, чем у циркония (1 Å =10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47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облучении образцов из плавки циркония наблюдается эффект полного распада радионуклидов ниобия в молибден. Эффект проявляет себя на фоне тепловой составляющей нейтронного спектра по двум цепочкам ядерных реакций и обусловлен практически одним порядком ядерных констант для всего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радионуклидного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ряда ниобия.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последовательных реакциях лимитирующей стадией является самая медленная реакция: общая скорость последовательных реакций определяется скоростью самой медленной из них. Концентрация промежуточных нуклидов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достигает максимума на первых минутах облучения (например,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 минуты).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схеме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превращений для циркониевого сплава (см. рис. 1) можно выделить фрагмент изотопного ряда молибдена, который совпадает с набором стабильных нуклидов этого химического элемента. Тем самым, процесс легирования молибденом под нейтронным облучением технологически удобен по своей природе. Накопление молибдена ОБУСЛОВЛЕНО малым сечением поглощения тепловых нейтронов циркониевыми сплавами.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 может быть ценным дополнением в сплавах на основе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особенно при длительном воздействии высоких температур.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десятилетия предпринимаются попытки легирования Мо в сплавах на основе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достижения более эффективных материалов, применяемых в ядерной технике. Однако понимание влияния добавления Мо на мартенситную микроструктуру в сплавах циркония довольно ограничено.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15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элементов легирования для сплава происходил в основном путем проб и ошибок, часто требующих компромисса между оптимизацией коррозионного поведения и оптимизации механических свойств или размерной стабильности. В дополнение к металлургическим соображениям, такие элементы сплава должны иметь относительно малые сечения поглощения нейтронов.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Активность сплава определяется суммарной активностью накопившихся радионуклидов, при этом значительная доля в суммарной активности вещества приходится от основного элемента сплава – циркония. Проведенные исследования показали, что эффективным способом уменьшения наведенной радиоактивности конструкционных материалов может стать применение изотопно-обогащенных элементов. На рисунке  представлена динамика концентраций циркония и его продуктов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активной зоне реактора ВВЭР при номинальной мощности за длительный период (до 100 лет) облучения. Цирконий за этот период облучения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трансмутирует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всего на 1%. Ниобий практически не накапливается.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49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Определена расчетная схема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элементов в сплавах системы [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x%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Оценена динамика накопления молибдена при облучении в реакторе СМ (ЦБТМ, ячейка 2) и при выдержке за один год по результатам расчета эффектов ядерной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циркониевых сплавах: Zr+2,5%Nb+0,5%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Zr+1%Nb+0,5%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Zr+2,5%Nb; Zr+1%Nb.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Реакторное облучение приводит к существенному накоплению молибдена в сплаве 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+2,5%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результате ядерных реакций: концентрация молибдена увеличивается примерно до 0,7 % с ростом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флюенса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нейтронов (Е&gt;0,1 МэВ) до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облучении в исследовательском реакторе СМ.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Оценена динамика эффектов ядерной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циркония при облучении в активной зоне реактора ВВЭР-1000. Элемент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трансмутирует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больше, чем на 10% за 100 лет облучения. Накопление молибдена за это же время может составить до 10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млн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Проведенные расчеты могут служить основанием при разработке циркониевых сплавов с дополнительным легированием молибденом, которые могут обеспечить оптимальные физико-механические свойства, в частности характеристики радиационного роста.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9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Исследование поведения циркониевых сплавов при реакторном облучении является основой для выбора направлений совершенствования промышленного применения данных материалов, включающей в себя исследования радиационного упрочнения, радиационного роста, стойкости к деформированию при длительных нагрузках, коррозии и характеристик микроструктуры образцов сплавов, облученных до больших повреждающих доз.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на первый план выходят исследования свойств материалов, непосредственно влияющих на работоспособность изготовленных из них изделий, широко применяемых как в энергетических, так и в исследовательских реакторах.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Значительные формоизменения (размеры и форма) изделий из циркониевых сплавов  (Zr+1%Nb и Zr+2,5%Nb) наблюдались при их длительном облучении в активной зоне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высокопоточного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реактора СМ-3 при температуре ~373 K, вызванная радиационным ростом циркониевых сплавов.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 процессе эксплуатации наружный диаметр части канала, находившейся в активной зоне, существенно уменьшился. Обнаружено также значительное упрочнение материала (сплав Zr+2,5%Nb) канальной трубы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флюенс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нейтронов в плоскости центра активной зоны составил ~9,1·10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./см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&gt;0,1 МэВ).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Первоначально четыре прямолинейные ленты, применяемые в блоке отражателя для предотвращения возможного выпадения кусков бериллия при растрескивании блоков, в результате облучения стали гофрированными, их длина увеличилась на 10-20 мм. При этом относительное удлинение лент росло с увеличением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флюенса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достигло ~3,9 % для ленты, облученной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флюенса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5,3·10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./см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(Во время эксплуатации центральный канал и ленты омывались теплоносителем (вода), имеющим температуру ~373 K.)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7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приведены графики и диаграмма микроструктуры из статьи японских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материаловедов.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Исследования легирующих эффектов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циркониевых сплавах показали,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наиболее эффективным среди рассмотренных элементов с точки зрения укрепления и уменьшения размера зерна.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циркониевые сплавы повышает предел текучести (YS) (верхний график) как при комнатной температуре (RT), так и при высокой температуре. Кроме того, стало известно о превосходной сопротивляемости ползучести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-содержащих циркониевых сплавов.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Наблюдались осадки интерметаллической фазы ZrMo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диаметром около 30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сплавах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Zr-Mo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Растворимость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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мала, чем и объясняется осаждение твердого раствора.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облучении начинают формироваться твердые частицы ZrMo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интерметаллической фазы и полностью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перекристаллизовываться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зерна в микроструктуре сплавов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Мо предотвращает аномальный рост зерна, особенно при повышенной экспозиции при высокой температуре.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7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российских реакторах широко используются сплавы E110 и E635, с составом Zr-1,0N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Zr-1,0Nb-1,2Sn-0,35Fe, соответственно. Простое содержание российских циркониевых сплавов улучшает исследования и получение выводов. Если посмотреть на допуски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промышленных сплавах, то они составляют не более 50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облучения. Тем самым содержание молибдена ограничивается, ТАК КАК чем меньше элементов захватывающих нейтроны, тем лучше. Из-за такой логики рассуждений в подходе выбора материалов российские разработчики потеряли из виду то, что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улучшить характеристики (свойства) циркониевых сплавов.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Приводимые факты, говорят в пользу того, что сплав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+1%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оказался с лучшими характеристиками, чем просто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+1%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Никулиной в статье утверждают, что если добавить 0,5%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автоклавные исследования показывают низкий уровень по окислению и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наводораживанию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есть захвата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водорода, то есть практически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наводораживается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 окисляется.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Экспериментальные результаты показывают, что незначительное добавление Мо является наиболее эффективным среди прочих элементов, хотя чрезмерное добавление может привести к пластичности материала. Ожидается, что адекватное увеличение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минимальной жертвой в пластичности будет достигнуто путем легирования соответствующего количества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сплавов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меньшая склонность к окислению и к радиационному росту. Для чего это делается? Если взять максимальную дозу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составе циркониевого сплава, чтобы достигнуть максимальное накопление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 приведет к отрицательному радиационному росту за счет накопленного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Радиационный рост определяется накопленным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процессе облучения.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факт подтверждается уникальным экспериментом. Из ВК-50 два года назад вытащили вытеснитель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а.з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который простоял 40-45 лет, набрав 140 сна на уровне центральной плоскости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а.з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около 70 сна по краям от центра. Геометрические размеры: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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10-12 мм, пружина изготовлена из сплава 110 для напыления с внешней стороны стержня пружины из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+2,5%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рабочем режиме пружина находилась сверху под паром до 40%. И казалась бы, что должен бы окислиться и уплотниться, а дело в том, что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снижает уровень окисления, а значит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наводораживания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Размер пружины не изменился. Кроме этого, образовавшийся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подавляет радиационный рост.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Канаде до 4%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добавляют специально для увеличения прочности труб под давлением в реакторе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6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Отмеченные процессы накопления радиационно-индуцированных выделений избыточных фаз в циркониевых сплавах, в связи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трансмутационными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изменениями состава под облучением,  представляются весьма существенными как для выявления причин, так и для оценки динамики радиационных повреждений в циркониевых сплавах. Длительное облучение требует обязательного учета ядерных превращений, при которых в процессе реакторного облучения в условиях эксплуатации сплавов металлическая матрица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легирующие добавки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технологические примеси (О,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S, H), превращаются в химические элементы, отсутствующие в исходных сплавах до облучения.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Степень радиационного воздействия на материалы характеризуется качеством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превращений в веществе, их ядерными реакциями при взаимодействии с нейтронами и радиоактивными распадами.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6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Общепринятой макроскопической математической моделью служит система дифференциальных уравнений первого порядка, где каждая переменная системы уравнений описывает динамику количества (концентрации) ядер соответствующего нуклида.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характером соотношений, которые определяют зависимости между характеристиками и параметрами данная математическая модель относится к детерминированному типу, для которой в любой заданный момент времени устанавливается однозначное соответствие между параметрами и характеристиками рассматриваемых процессов. По принципу построения и решения она относится к аналитическим моделям. В идеальной ситуации стремятся построить математическую модель в виде аналитических зависимостей между характеристиками и параметрами системы от внешних воздействий. Получение результатов такого характера является полным решением задачи, поэтому к аналитическому моделированию стремятся в первую очередь.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общем случае скорости реакций превращений нуклидов меняются во времени. В наиболее общей постановке система уравнений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изменений решается для пространственно-временной области, и скорости реакций интегрально зависят от значений переменных (пространственная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учетом поглощения нейтронов).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конструкционных материалов в макроскопической математической модели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пространственная координата исключается из системы уравнений, и скорости реакций принимаются постоянными (точечная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постоянных нейтронно-физических параметрах облучения). Рассматривается математическая модель в виде линейной системы обыкновенных дифференциальных уравнений с постоянными коэффициентами.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2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выбранном подходе моделирования ядерно-физических процессов в материале вычислительные ресурсы направлены на повышение качества составления разветвлённых блочных схем с высокой степенью глубины в цепочках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превращений. Контроль методической погрешности осуществляется введением коллекторной переменной, измеряемой в единицах концентрации ядер [млн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Для минимизации методической погрешности принимается расширенный набор нуклидов и каналов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превращений.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Полная схема ядерных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трансмутаций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рассматриваемых плавках составлена по всем имеющимся в библиотеках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нейтронно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–индуцированным ядерным реакциям.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50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Хорошее соответствие эксперимента с расчётом достигнуто качеством моделирования ядерно-физических процессов, адекватностью аналитической модели и средствами математического моделирования кинетики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превращений по комплексу программ UPM_PREPRO-2017_FENDL-2.0_ENDF/B-VII.0, где PREPRO_2017 – пакет утилит для предварительной обработки ядерных данных в формате ENDF/B, FENDL-2.0 – библиотека ядерных данных по взаимодействию нейтронов с ядрами атомов, из которой используется представление данных о нейтронных сечениях и распределениях частиц в нейтронных реакциях; ENDF/B-VII.0 – библиотека с константами по распадам радионуклидов.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Пакет утилит PREPRO необходим для предварительной обработки ядерных данных в формате ENDF/B. Пакет утилит протестирован. Это - модульный набор компьютерных кодов, каждый из которых читает и записывает оценённые ядерные данные в формате ENDF. Каждый код исполняет одну или несколько независимых операций над данными. Предварительная обработка ENDF форматированных данных необходима для последующего использования в приложениях. Утилиты пакета PREPRO 2015 являются независимыми и совместимыми с современными операционными системами любого типа компьютера от большого универсального компьютера до маленьких персональных компьютеров, таких как IBM-PC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MAC. Утилиты доступны бесплатно на сайте МЕЖДУНАРОДНОГО АГЕНТСТВА ПО АТОМНОЙ ЭНЕРГИИ (МАГАТЭ, Отделение Ядерных Данных).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 утилит пакета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PREPRO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состоит из порядка 2-х десятков утилит.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306-F7D2-4520-9502-C66874A53B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3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9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8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6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4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3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5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2.jpe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.wmf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dx.doi.org/10.1080/00223131.2014.9966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7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emf"/><Relationship Id="rId20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Visio11111111111111111111111111111111111.vsdx"/><Relationship Id="rId5" Type="http://schemas.openxmlformats.org/officeDocument/2006/relationships/image" Target="../media/image30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e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11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Шаблон_зна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5" y="101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Шаблон_знака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27" y="4976814"/>
            <a:ext cx="349787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95300" y="5543550"/>
            <a:ext cx="461889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endParaRPr lang="ru-RU" sz="1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1547446" y="1"/>
            <a:ext cx="7003074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 anchor="ctr"/>
          <a:lstStyle/>
          <a:p>
            <a:pPr algn="l"/>
            <a:r>
              <a:rPr lang="ru-RU" b="1" dirty="0">
                <a:solidFill>
                  <a:srgbClr val="000086"/>
                </a:solidFill>
              </a:rPr>
              <a:t>Государственный научный центр  —</a:t>
            </a:r>
            <a:br>
              <a:rPr lang="ru-RU" b="1" dirty="0">
                <a:solidFill>
                  <a:srgbClr val="000086"/>
                </a:solidFill>
              </a:rPr>
            </a:br>
            <a:r>
              <a:rPr lang="ru-RU" b="1" dirty="0">
                <a:solidFill>
                  <a:srgbClr val="000086"/>
                </a:solidFill>
              </a:rPr>
              <a:t>Научно-исследовательский институт</a:t>
            </a:r>
            <a:r>
              <a:rPr lang="en-US" b="1" dirty="0">
                <a:solidFill>
                  <a:srgbClr val="000086"/>
                </a:solidFill>
              </a:rPr>
              <a:t> </a:t>
            </a:r>
            <a:r>
              <a:rPr lang="ru-RU" b="1" dirty="0">
                <a:solidFill>
                  <a:srgbClr val="000086"/>
                </a:solidFill>
              </a:rPr>
              <a:t>атомных реакторов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1700808"/>
            <a:ext cx="8241323" cy="136815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К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вопросу моделирования эффектов ядерной </a:t>
            </a:r>
            <a:r>
              <a:rPr lang="ru-RU" sz="2400" b="1" dirty="0" err="1" smtClean="0">
                <a:solidFill>
                  <a:srgbClr val="0070C0"/>
                </a:solidFill>
                <a:latin typeface="Arial" charset="0"/>
              </a:rPr>
              <a:t>трансмутации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 при исследовании физических свойств циркониевых сплавов</a:t>
            </a:r>
            <a:endParaRPr lang="ru-RU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46670" y="3429001"/>
            <a:ext cx="7803850" cy="8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110000"/>
              </a:lnSpc>
            </a:pPr>
            <a:r>
              <a:rPr lang="ru-RU" sz="1800" b="1" i="1" dirty="0">
                <a:solidFill>
                  <a:srgbClr val="00009A"/>
                </a:solidFill>
                <a:latin typeface="Arial" charset="0"/>
              </a:rPr>
              <a:t>© </a:t>
            </a:r>
            <a:r>
              <a:rPr lang="ru-RU" b="1" i="1" dirty="0" smtClean="0">
                <a:solidFill>
                  <a:srgbClr val="00009A"/>
                </a:solidFill>
                <a:latin typeface="Arial" charset="0"/>
              </a:rPr>
              <a:t>Белозерова</a:t>
            </a:r>
            <a:r>
              <a:rPr lang="en-US" b="1" i="1" dirty="0" smtClean="0">
                <a:solidFill>
                  <a:srgbClr val="00009A"/>
                </a:solidFill>
                <a:latin typeface="Arial" charset="0"/>
              </a:rPr>
              <a:t> </a:t>
            </a:r>
            <a:r>
              <a:rPr lang="ru-RU" b="1" i="1" dirty="0">
                <a:solidFill>
                  <a:srgbClr val="00009A"/>
                </a:solidFill>
                <a:latin typeface="Arial" charset="0"/>
              </a:rPr>
              <a:t>А.Р.</a:t>
            </a:r>
            <a:r>
              <a:rPr lang="ru-RU" b="1" i="1" dirty="0" smtClean="0">
                <a:solidFill>
                  <a:srgbClr val="00009A"/>
                </a:solidFill>
                <a:latin typeface="Arial" charset="0"/>
              </a:rPr>
              <a:t>, Белозеров</a:t>
            </a:r>
            <a:r>
              <a:rPr lang="en-US" b="1" i="1" dirty="0" smtClean="0">
                <a:solidFill>
                  <a:srgbClr val="00009A"/>
                </a:solidFill>
                <a:latin typeface="Arial" charset="0"/>
              </a:rPr>
              <a:t> </a:t>
            </a:r>
            <a:r>
              <a:rPr lang="ru-RU" b="1" i="1" dirty="0">
                <a:solidFill>
                  <a:srgbClr val="00009A"/>
                </a:solidFill>
                <a:latin typeface="Arial" charset="0"/>
              </a:rPr>
              <a:t>С.В</a:t>
            </a:r>
            <a:r>
              <a:rPr lang="ru-RU" b="1" i="1" dirty="0" smtClean="0">
                <a:solidFill>
                  <a:srgbClr val="00009A"/>
                </a:solidFill>
                <a:latin typeface="Arial" charset="0"/>
              </a:rPr>
              <a:t>., </a:t>
            </a:r>
            <a:r>
              <a:rPr lang="ru-RU" b="1" i="1" dirty="0" err="1" smtClean="0">
                <a:solidFill>
                  <a:srgbClr val="00009A"/>
                </a:solidFill>
                <a:latin typeface="Arial" charset="0"/>
              </a:rPr>
              <a:t>Шамардин</a:t>
            </a:r>
            <a:r>
              <a:rPr lang="en-US" b="1" i="1" dirty="0" smtClean="0">
                <a:solidFill>
                  <a:srgbClr val="00009A"/>
                </a:solidFill>
                <a:latin typeface="Arial" charset="0"/>
              </a:rPr>
              <a:t> </a:t>
            </a:r>
            <a:r>
              <a:rPr lang="ru-RU" b="1" i="1" dirty="0">
                <a:solidFill>
                  <a:srgbClr val="00009A"/>
                </a:solidFill>
                <a:latin typeface="Arial" charset="0"/>
              </a:rPr>
              <a:t>В.К.</a:t>
            </a:r>
            <a:r>
              <a:rPr lang="ru-RU" b="1" i="1" dirty="0" smtClean="0">
                <a:solidFill>
                  <a:srgbClr val="00009A"/>
                </a:solidFill>
                <a:latin typeface="Arial" charset="0"/>
              </a:rPr>
              <a:t>, </a:t>
            </a:r>
            <a:r>
              <a:rPr lang="ru-RU" sz="1800" b="1" i="1" dirty="0" smtClean="0">
                <a:solidFill>
                  <a:srgbClr val="00009A"/>
                </a:solidFill>
                <a:latin typeface="Arial" charset="0"/>
              </a:rPr>
              <a:t/>
            </a:r>
            <a:br>
              <a:rPr lang="ru-RU" sz="1800" b="1" i="1" dirty="0" smtClean="0">
                <a:solidFill>
                  <a:srgbClr val="00009A"/>
                </a:solidFill>
                <a:latin typeface="Arial" charset="0"/>
              </a:rPr>
            </a:br>
            <a:r>
              <a:rPr lang="ru-RU" b="1" i="1" dirty="0" smtClean="0">
                <a:solidFill>
                  <a:srgbClr val="00009A"/>
                </a:solidFill>
                <a:latin typeface="Arial" charset="0"/>
              </a:rPr>
              <a:t>Кобылянский</a:t>
            </a:r>
            <a:r>
              <a:rPr lang="en-US" b="1" i="1" dirty="0" smtClean="0">
                <a:solidFill>
                  <a:srgbClr val="00009A"/>
                </a:solidFill>
                <a:latin typeface="Arial" charset="0"/>
              </a:rPr>
              <a:t> </a:t>
            </a:r>
            <a:r>
              <a:rPr lang="ru-RU" b="1" i="1" dirty="0" smtClean="0">
                <a:solidFill>
                  <a:srgbClr val="00009A"/>
                </a:solidFill>
                <a:latin typeface="Arial" charset="0"/>
              </a:rPr>
              <a:t>Г.П.</a:t>
            </a:r>
            <a:r>
              <a:rPr lang="ru-RU" sz="1800" b="1" i="1" dirty="0" smtClean="0">
                <a:solidFill>
                  <a:srgbClr val="00009A"/>
                </a:solidFill>
                <a:latin typeface="Arial" charset="0"/>
              </a:rPr>
              <a:t>, 2019 </a:t>
            </a:r>
            <a:endParaRPr lang="ru-RU" sz="1800" b="1" i="1" dirty="0">
              <a:solidFill>
                <a:srgbClr val="00009A"/>
              </a:solidFill>
              <a:latin typeface="Arial" charset="0"/>
            </a:endParaRPr>
          </a:p>
        </p:txBody>
      </p:sp>
      <p:sp>
        <p:nvSpPr>
          <p:cNvPr id="3080" name="Rectangle 18"/>
          <p:cNvSpPr>
            <a:spLocks noChangeArrowheads="1"/>
          </p:cNvSpPr>
          <p:nvPr/>
        </p:nvSpPr>
        <p:spPr bwMode="auto">
          <a:xfrm>
            <a:off x="284284" y="5250656"/>
            <a:ext cx="556260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ХI конференция по реакторному материаловедению, </a:t>
            </a:r>
            <a:br>
              <a:rPr lang="ru-RU" sz="1800" i="1" dirty="0" smtClean="0">
                <a:solidFill>
                  <a:srgbClr val="000086"/>
                </a:solidFill>
                <a:latin typeface="Arial" charset="0"/>
              </a:rPr>
            </a:br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посвящённая 55-летию отделения реакторного </a:t>
            </a:r>
          </a:p>
          <a:p>
            <a:pPr algn="l"/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материаловедения НИИАР </a:t>
            </a:r>
            <a:endParaRPr lang="ru-RU" sz="1800" i="1" dirty="0">
              <a:solidFill>
                <a:srgbClr val="000086"/>
              </a:solidFill>
              <a:latin typeface="Arial" charset="0"/>
            </a:endParaRPr>
          </a:p>
          <a:p>
            <a:pPr algn="l"/>
            <a:r>
              <a:rPr lang="ru-RU" sz="1800" i="1" dirty="0">
                <a:solidFill>
                  <a:srgbClr val="000086"/>
                </a:solidFill>
                <a:latin typeface="Arial" charset="0"/>
              </a:rPr>
              <a:t/>
            </a:r>
            <a:br>
              <a:rPr lang="ru-RU" sz="1800" i="1" dirty="0">
                <a:solidFill>
                  <a:srgbClr val="000086"/>
                </a:solidFill>
                <a:latin typeface="Arial" charset="0"/>
              </a:rPr>
            </a:br>
            <a:r>
              <a:rPr lang="ru-RU" sz="1800" i="1" dirty="0">
                <a:solidFill>
                  <a:srgbClr val="000086"/>
                </a:solidFill>
                <a:latin typeface="Arial" charset="0"/>
              </a:rPr>
              <a:t>27–31 </a:t>
            </a:r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мая 2019 года, </a:t>
            </a:r>
            <a:r>
              <a:rPr lang="ru-RU" sz="1800" i="1" dirty="0">
                <a:solidFill>
                  <a:srgbClr val="000086"/>
                </a:solidFill>
                <a:latin typeface="Arial" charset="0"/>
              </a:rPr>
              <a:t>г</a:t>
            </a:r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. Димитровград</a:t>
            </a:r>
            <a:endParaRPr lang="ru-RU" sz="1800" i="1" dirty="0">
              <a:solidFill>
                <a:srgbClr val="0000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314376" cy="9906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БИБЛИОТЕК</a:t>
            </a: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 ЯДЕРНЫХ ДАННЫХ 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30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10</a:t>
            </a:r>
            <a:endParaRPr lang="ru-RU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/>
          <a:srcRect l="11829" t="17155" r="12637" b="2654"/>
          <a:stretch/>
        </p:blipFill>
        <p:spPr bwMode="auto">
          <a:xfrm>
            <a:off x="107504" y="1410264"/>
            <a:ext cx="5391683" cy="445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07504" y="1144047"/>
            <a:ext cx="5688632" cy="333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https://www-nds.iaea.org/fendl/index.html</a:t>
            </a:r>
            <a:endParaRPr lang="ru-RU" sz="1400" b="1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782880" y="6168040"/>
            <a:ext cx="4253616" cy="23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https://www.nndc.bnl.gov/endf/b7.0/download.html</a:t>
            </a:r>
            <a:endParaRPr lang="ru-RU" sz="1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9142" r="27756" b="3500"/>
          <a:stretch/>
        </p:blipFill>
        <p:spPr bwMode="auto">
          <a:xfrm>
            <a:off x="3491880" y="1992205"/>
            <a:ext cx="5534486" cy="417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51783" r="59105" b="34703"/>
          <a:stretch/>
        </p:blipFill>
        <p:spPr bwMode="auto">
          <a:xfrm>
            <a:off x="4444667" y="4848821"/>
            <a:ext cx="4577673" cy="1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3728132" cy="9906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АЛГОРИТМ РАСЧЁТА 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30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11</a:t>
            </a:r>
            <a:endParaRPr lang="ru-RU" sz="1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1664"/>
              </p:ext>
            </p:extLst>
          </p:nvPr>
        </p:nvGraphicFramePr>
        <p:xfrm>
          <a:off x="6084168" y="260648"/>
          <a:ext cx="2910490" cy="6044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823"/>
                <a:gridCol w="1873667"/>
              </a:tblGrid>
              <a:tr h="166749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МТ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Reaction (</a:t>
                      </a:r>
                      <a:r>
                        <a:rPr lang="ru-RU" sz="1300" kern="0" dirty="0">
                          <a:effectLst/>
                        </a:rPr>
                        <a:t>Реакция</a:t>
                      </a:r>
                      <a:r>
                        <a:rPr lang="en-US" sz="1300" kern="0" dirty="0">
                          <a:effectLst/>
                        </a:rPr>
                        <a:t>) - Nuclear Interaction Type </a:t>
                      </a:r>
                      <a:r>
                        <a:rPr lang="ru-RU" sz="1300" kern="0" dirty="0">
                          <a:effectLst/>
                        </a:rPr>
                        <a:t>в Таблице</a:t>
                      </a:r>
                      <a:r>
                        <a:rPr lang="en-US" sz="1300" kern="0" dirty="0">
                          <a:effectLst/>
                        </a:rPr>
                        <a:t> Cross Sections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</a:tr>
              <a:tr h="6253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4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(</a:t>
                      </a:r>
                      <a:r>
                        <a:rPr lang="en-US" sz="1300" kern="1200">
                          <a:effectLst/>
                        </a:rPr>
                        <a:t>n</a:t>
                      </a:r>
                      <a:r>
                        <a:rPr lang="ru-RU" sz="1300" kern="1200">
                          <a:effectLst/>
                        </a:rPr>
                        <a:t>,</a:t>
                      </a:r>
                      <a:r>
                        <a:rPr lang="en-US" sz="1300" kern="1200">
                          <a:effectLst/>
                        </a:rPr>
                        <a:t>n</a:t>
                      </a:r>
                      <a:r>
                        <a:rPr lang="ru-RU" sz="1300" kern="1200">
                          <a:effectLst/>
                        </a:rPr>
                        <a:t>’), (</a:t>
                      </a:r>
                      <a:r>
                        <a:rPr lang="en-US" sz="1300" kern="1200">
                          <a:effectLst/>
                        </a:rPr>
                        <a:t>n</a:t>
                      </a:r>
                      <a:r>
                        <a:rPr lang="ru-RU" sz="1300" kern="1200">
                          <a:effectLst/>
                        </a:rPr>
                        <a:t>,</a:t>
                      </a:r>
                      <a:r>
                        <a:rPr lang="en-US" sz="1300" kern="1200">
                          <a:effectLst/>
                        </a:rPr>
                        <a:t>inl</a:t>
                      </a:r>
                      <a:r>
                        <a:rPr lang="ru-RU" sz="1300" kern="1200">
                          <a:effectLst/>
                        </a:rPr>
                        <a:t>), </a:t>
                      </a:r>
                      <a:r>
                        <a:rPr lang="en-US" sz="1300" kern="1200">
                          <a:effectLst/>
                        </a:rPr>
                        <a:t>inelastic</a:t>
                      </a:r>
                      <a:r>
                        <a:rPr lang="ru-RU" sz="1300" kern="1200">
                          <a:effectLst/>
                        </a:rPr>
                        <a:t> – пер.с англ.яз  неупругий</a:t>
                      </a:r>
                      <a:endParaRPr lang="ru-RU" sz="1100" kern="15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16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(</a:t>
                      </a:r>
                      <a:r>
                        <a:rPr lang="en-US" sz="1300" kern="0" dirty="0">
                          <a:effectLst/>
                        </a:rPr>
                        <a:t>n,2n)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17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(n,3n)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22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(</a:t>
                      </a:r>
                      <a:r>
                        <a:rPr lang="en-US" sz="1300" kern="0" dirty="0" err="1">
                          <a:effectLst/>
                        </a:rPr>
                        <a:t>n,n</a:t>
                      </a:r>
                      <a:r>
                        <a:rPr lang="en-US" sz="1300" kern="0" dirty="0">
                          <a:effectLst/>
                          <a:sym typeface="Symbol"/>
                        </a:rPr>
                        <a:t></a:t>
                      </a:r>
                      <a:r>
                        <a:rPr lang="en-US" sz="1300" kern="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24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(</a:t>
                      </a:r>
                      <a:r>
                        <a:rPr lang="en-US" sz="1300" kern="0" dirty="0">
                          <a:effectLst/>
                        </a:rPr>
                        <a:t>n,</a:t>
                      </a:r>
                      <a:r>
                        <a:rPr lang="ru-RU" sz="1300" kern="0" dirty="0">
                          <a:effectLst/>
                        </a:rPr>
                        <a:t>2</a:t>
                      </a:r>
                      <a:r>
                        <a:rPr lang="en-US" sz="1300" kern="0" dirty="0">
                          <a:effectLst/>
                        </a:rPr>
                        <a:t>n</a:t>
                      </a:r>
                      <a:r>
                        <a:rPr lang="en-US" sz="1300" kern="0" dirty="0">
                          <a:effectLst/>
                          <a:sym typeface="Symbol"/>
                        </a:rPr>
                        <a:t></a:t>
                      </a:r>
                      <a:r>
                        <a:rPr lang="en-US" sz="1300" kern="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28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(</a:t>
                      </a:r>
                      <a:r>
                        <a:rPr lang="en-US" sz="1300" kern="0" dirty="0" err="1">
                          <a:effectLst/>
                        </a:rPr>
                        <a:t>n,np</a:t>
                      </a:r>
                      <a:r>
                        <a:rPr lang="en-US" sz="1300" kern="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29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(</a:t>
                      </a:r>
                      <a:r>
                        <a:rPr lang="en-US" sz="1300" kern="0" dirty="0" err="1">
                          <a:effectLst/>
                        </a:rPr>
                        <a:t>n,n</a:t>
                      </a:r>
                      <a:r>
                        <a:rPr lang="ru-RU" sz="1300" kern="0" dirty="0">
                          <a:effectLst/>
                        </a:rPr>
                        <a:t>2</a:t>
                      </a:r>
                      <a:r>
                        <a:rPr lang="en-US" sz="1300" kern="0" dirty="0">
                          <a:effectLst/>
                          <a:sym typeface="Symbol"/>
                        </a:rPr>
                        <a:t></a:t>
                      </a:r>
                      <a:r>
                        <a:rPr lang="en-US" sz="1300" kern="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32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(</a:t>
                      </a:r>
                      <a:r>
                        <a:rPr lang="en-US" sz="1300" kern="0" dirty="0" err="1">
                          <a:effectLst/>
                        </a:rPr>
                        <a:t>n,nd</a:t>
                      </a:r>
                      <a:r>
                        <a:rPr lang="en-US" sz="1300" kern="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33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(</a:t>
                      </a:r>
                      <a:r>
                        <a:rPr lang="en-US" sz="1300" kern="0" dirty="0" err="1">
                          <a:effectLst/>
                        </a:rPr>
                        <a:t>n,nt</a:t>
                      </a:r>
                      <a:r>
                        <a:rPr lang="en-US" sz="1300" kern="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34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>
                          <a:effectLst/>
                        </a:rPr>
                        <a:t>n,nhe3)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42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>
                          <a:effectLst/>
                        </a:rPr>
                        <a:t>n,2np)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102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>
                          <a:effectLst/>
                        </a:rPr>
                        <a:t>n,</a:t>
                      </a:r>
                      <a:r>
                        <a:rPr lang="en-US" sz="1300" kern="1200" dirty="0">
                          <a:effectLst/>
                          <a:sym typeface="Symbol"/>
                        </a:rPr>
                        <a:t></a:t>
                      </a:r>
                      <a:r>
                        <a:rPr lang="en-US" sz="1300" kern="120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10</a:t>
                      </a:r>
                      <a:r>
                        <a:rPr lang="en-US" sz="1300" kern="1200" dirty="0">
                          <a:effectLst/>
                        </a:rPr>
                        <a:t>3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 err="1">
                          <a:effectLst/>
                        </a:rPr>
                        <a:t>n,p</a:t>
                      </a:r>
                      <a:r>
                        <a:rPr lang="en-US" sz="1300" kern="120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104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(</a:t>
                      </a:r>
                      <a:r>
                        <a:rPr lang="en-US" sz="1300" kern="1200" dirty="0" err="1">
                          <a:effectLst/>
                        </a:rPr>
                        <a:t>n,d</a:t>
                      </a:r>
                      <a:r>
                        <a:rPr lang="en-US" sz="1300" kern="120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105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 err="1">
                          <a:effectLst/>
                        </a:rPr>
                        <a:t>n,t</a:t>
                      </a:r>
                      <a:r>
                        <a:rPr lang="en-US" sz="1300" kern="120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106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>
                          <a:effectLst/>
                        </a:rPr>
                        <a:t>n,he3)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107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>
                          <a:effectLst/>
                        </a:rPr>
                        <a:t>n,</a:t>
                      </a:r>
                      <a:r>
                        <a:rPr lang="en-US" sz="1300" kern="1200" dirty="0">
                          <a:effectLst/>
                          <a:sym typeface="Symbol"/>
                        </a:rPr>
                        <a:t></a:t>
                      </a:r>
                      <a:r>
                        <a:rPr lang="en-US" sz="1300" kern="120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108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>
                          <a:effectLst/>
                        </a:rPr>
                        <a:t>n,</a:t>
                      </a:r>
                      <a:r>
                        <a:rPr lang="ru-RU" sz="1300" kern="1200" dirty="0">
                          <a:effectLst/>
                        </a:rPr>
                        <a:t>2</a:t>
                      </a:r>
                      <a:r>
                        <a:rPr lang="en-US" sz="1300" kern="1200" dirty="0">
                          <a:effectLst/>
                          <a:sym typeface="Symbol"/>
                        </a:rPr>
                        <a:t></a:t>
                      </a:r>
                      <a:r>
                        <a:rPr lang="en-US" sz="1300" kern="1200" dirty="0">
                          <a:effectLst/>
                        </a:rPr>
                        <a:t>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  <a:tr h="2084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111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(</a:t>
                      </a:r>
                      <a:r>
                        <a:rPr lang="en-US" sz="1300" kern="1200" dirty="0">
                          <a:effectLst/>
                        </a:rPr>
                        <a:t>n,2p)</a:t>
                      </a:r>
                      <a:endParaRPr lang="ru-RU" sz="11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5383" marR="65383" marT="0" marB="0"/>
                </a:tc>
              </a:tr>
            </a:tbl>
          </a:graphicData>
        </a:graphic>
      </p:graphicFrame>
      <p:pic>
        <p:nvPicPr>
          <p:cNvPr id="12" name="Рисунок 11"/>
          <p:cNvPicPr/>
          <p:nvPr/>
        </p:nvPicPr>
        <p:blipFill rotWithShape="1">
          <a:blip r:embed="rId4"/>
          <a:srcRect l="1736" t="16077" r="61584" b="15755"/>
          <a:stretch/>
        </p:blipFill>
        <p:spPr bwMode="auto">
          <a:xfrm>
            <a:off x="128944" y="1916832"/>
            <a:ext cx="583264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45952"/>
            <a:ext cx="1337305" cy="94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5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НАКОПЛЕНИЕ МОЛИБДЕНА В </a:t>
            </a:r>
            <a:b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ЦИРКОНИЕВЫХ СПЛАВАХ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655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12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45079" y="3988802"/>
            <a:ext cx="37732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молибдена в циркониевых сплавах под облучением в зависимости от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экспериментальные результаты для сплава Zr+2,5%Nb,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СМ-3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(1); результаты расчёта для сплава Zr+2,5%Nb – (2) и для сплава Zr+1%Nb – (3) в условиях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СМ-3,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ЦБТМ, ячейка 2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484784"/>
            <a:ext cx="4392488" cy="23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46856" y="1291040"/>
            <a:ext cx="4453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молибдена в циркониевых сплавах в зависимости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исследований лент из сплава Zr+1%Nb и центрального канала из сплава Zr+2,5%N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облучались длительное время в активной зоне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высокопоточного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реактора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СМ-3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температуре ~373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 привело к заметному легированию сплава 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+2,5%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молибденом, образовавшимся в результате ядерных реакций.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молибдена увеличивается примерно до 0,7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% с ростом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нейтронов.</a:t>
            </a:r>
          </a:p>
        </p:txBody>
      </p:sp>
    </p:spTree>
    <p:extLst>
      <p:ext uri="{BB962C8B-B14F-4D97-AF65-F5344CB8AC3E}">
        <p14:creationId xmlns:p14="http://schemas.microsoft.com/office/powerpoint/2010/main" val="16294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3" y="116632"/>
            <a:ext cx="7315365" cy="9906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ТРАНСМУТАЦИЯ В СИСТЕМЕ </a:t>
            </a:r>
            <a:b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2400" b="1" dirty="0" err="1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 + x% </a:t>
            </a:r>
            <a:r>
              <a:rPr lang="ru-RU" sz="2400" b="1" dirty="0" err="1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 + y% </a:t>
            </a:r>
            <a:r>
              <a:rPr lang="ru-RU" sz="2400" b="1" dirty="0" err="1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Mo</a:t>
            </a: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ПРИ ОБЛУЧЕНИИ В СМ-3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8424" y="6477000"/>
            <a:ext cx="447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13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15" y="1228424"/>
            <a:ext cx="3651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молибдена при облучении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СМ-3,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ЦБТМ, ячейка 2 и при выдержке за один год по результатам расчета в циркониевых сплавах: Zr+2,5%Nb+0,5%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(1); Zr+1%Nb+0,5%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(2); Zr+2,5%Nb – (3); Zr+1%Nb – (4);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(5).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15" y="1225557"/>
            <a:ext cx="537798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35778" y="4368225"/>
            <a:ext cx="52521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Реакторное облучение приводит к существенному накоплению молибдена в сплаве 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+2,5%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ядерных реакций: концентрация молибдена увеличивается примерно до 0,7 % с ростом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нейтронов (Е&gt;0,1 МэВ) до 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расчетов оценена динамика накопления молибдена при облучении в реакторе СМ, и последующей выдержке образцов за один год по результатам расчета в циркониевых сплавах: Zr+2,5%Nb+0,5%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Zr+1%Nb+0,5%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Zr+2,5%Nb; Zr+1%Nb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03206"/>
            <a:ext cx="378259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НАКОПЛЕНИЕ МОЛИБДЕНА ПРИ ОБЛУЧЕНИИ В </a:t>
            </a: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ВВЭР-1000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8424" y="6477000"/>
            <a:ext cx="447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14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1275162"/>
            <a:ext cx="4824536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легирования для сплава происходил в основном путем проб и ошибок, часто требующих компромисса между оптимизацией коррозионного поведения и оптимизации механических свойств или размерной стабильности. В дополнение к металлургическим соображениям, такие элементы сплава должны иметь относительно малые сечения поглощения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нейтронов.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сплава определяется суммарной активностью накопившихся радионуклидов, при этом значительная доля в суммарной активности вещества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основного элемента сплава – циркония. Проведенные исследования показали, что эффективным способом уменьшения наведенной радиоактивности конструкционных материалов может стать применение изотопно-обогащенных элементов. На рисунке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динамика концентраций циркония и его продуктов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трансмутации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активной зоне реактора ВВЭР при номинальной мощности за длительный период (до 100 лет) облучения. Цирконий за этот период облучения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трансмутирует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на 1%. Ниобий практически не накапливается.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75162"/>
            <a:ext cx="4248472" cy="27299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4077072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концентраций циркония – (1) и его продуктов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трансмутации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(молибден – (2), ниобий – (3)) в условиях облучения в активной зоне реактора ВВЭР на номинальной мощности </a:t>
            </a:r>
          </a:p>
        </p:txBody>
      </p:sp>
    </p:spTree>
    <p:extLst>
      <p:ext uri="{BB962C8B-B14F-4D97-AF65-F5344CB8AC3E}">
        <p14:creationId xmlns:p14="http://schemas.microsoft.com/office/powerpoint/2010/main" val="772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8424" y="6477000"/>
            <a:ext cx="447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15</a:t>
            </a:r>
            <a:endParaRPr lang="ru-RU" sz="1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8403" y="404664"/>
            <a:ext cx="8279946" cy="4691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Заключение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Rounded Rectangle 2"/>
          <p:cNvSpPr/>
          <p:nvPr/>
        </p:nvSpPr>
        <p:spPr>
          <a:xfrm>
            <a:off x="488535" y="1268760"/>
            <a:ext cx="8409804" cy="5112568"/>
          </a:xfrm>
          <a:prstGeom prst="roundRect">
            <a:avLst>
              <a:gd name="adj" fmla="val 7018"/>
            </a:avLst>
          </a:prstGeom>
          <a:noFill/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Museo Sans For Dell"/>
                <a:ea typeface="+mn-ea"/>
                <a:cs typeface="+mn-cs"/>
              </a:rPr>
              <a:t> </a:t>
            </a: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20" name="Rounded Rectangle 36"/>
          <p:cNvSpPr/>
          <p:nvPr/>
        </p:nvSpPr>
        <p:spPr>
          <a:xfrm>
            <a:off x="660910" y="1395772"/>
            <a:ext cx="8081085" cy="593068"/>
          </a:xfrm>
          <a:prstGeom prst="roundRect">
            <a:avLst>
              <a:gd name="adj" fmla="val 655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расчетная схема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трансмутации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элементов в сплавах системы [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x%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y%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7"/>
          <p:cNvCxnSpPr/>
          <p:nvPr/>
        </p:nvCxnSpPr>
        <p:spPr>
          <a:xfrm flipH="1">
            <a:off x="684139" y="3027680"/>
            <a:ext cx="7974210" cy="0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62"/>
          <p:cNvCxnSpPr/>
          <p:nvPr/>
        </p:nvCxnSpPr>
        <p:spPr>
          <a:xfrm flipH="1">
            <a:off x="714348" y="2060848"/>
            <a:ext cx="7974210" cy="0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8"/>
          <p:cNvSpPr/>
          <p:nvPr/>
        </p:nvSpPr>
        <p:spPr>
          <a:xfrm>
            <a:off x="669130" y="5382128"/>
            <a:ext cx="8081085" cy="880273"/>
          </a:xfrm>
          <a:prstGeom prst="roundRect">
            <a:avLst>
              <a:gd name="adj" fmla="val 774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Проведенные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расчеты могут служить основанием при разработке циркониевых сплавов с дополнительным легированием молибденом, которые могут обеспечить оптимальные физико-механические свойства, в частности характеристики радиационного роста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50"/>
          <p:cNvSpPr/>
          <p:nvPr/>
        </p:nvSpPr>
        <p:spPr>
          <a:xfrm>
            <a:off x="663891" y="3115872"/>
            <a:ext cx="8082000" cy="1080120"/>
          </a:xfrm>
          <a:prstGeom prst="roundRect">
            <a:avLst>
              <a:gd name="adj" fmla="val 774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Реакторное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облучение приводит к существенному накоплению молибдена в сплаве Zr+2,5%Nb в результате ядерных реакций: концентрация молибдена увеличивается примерно до 0,7 % с ростом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флюенса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нейтронов (Е&gt;0,1 МэВ) до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1·10</a:t>
            </a:r>
            <a:r>
              <a:rPr lang="ru-RU" sz="16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1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 облучении в исследовательском реакторе СМ.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253" y="1435364"/>
            <a:ext cx="271526" cy="4657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Rounded Rectangle 50"/>
          <p:cNvSpPr/>
          <p:nvPr/>
        </p:nvSpPr>
        <p:spPr>
          <a:xfrm>
            <a:off x="684139" y="4363464"/>
            <a:ext cx="8082000" cy="840640"/>
          </a:xfrm>
          <a:prstGeom prst="roundRect">
            <a:avLst>
              <a:gd name="adj" fmla="val 774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Оценена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эффектов ядерной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трансмутации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циркония при облучении в активной зоне реактора ВВЭР-1000. Элемент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трансмутирует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больше, чем на 10% за 100 лет облучения. Накопление молибдена за это же время может составить до 10</a:t>
            </a:r>
            <a:r>
              <a:rPr lang="ru-RU" sz="1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млн</a:t>
            </a:r>
            <a:r>
              <a:rPr lang="ru-RU" sz="1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appm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7"/>
          <p:cNvCxnSpPr/>
          <p:nvPr/>
        </p:nvCxnSpPr>
        <p:spPr>
          <a:xfrm flipH="1">
            <a:off x="714348" y="4276092"/>
            <a:ext cx="7974210" cy="0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38"/>
          <p:cNvSpPr/>
          <p:nvPr/>
        </p:nvSpPr>
        <p:spPr>
          <a:xfrm>
            <a:off x="643605" y="2148220"/>
            <a:ext cx="8081085" cy="771232"/>
          </a:xfrm>
          <a:prstGeom prst="roundRect">
            <a:avLst>
              <a:gd name="adj" fmla="val 774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Оценена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накопления молибдена при облучении в реакторе СМ (ЦБТМ, ячейка 2) и при выдержке за один год по результатам расчета эффектов ядерной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трансмутации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циркониевых сплавах: Zr+2,5%Nb+0,5%Mo; Zr+1%Nb+0,5%Mo; Zr+2,5%Nb; Zr+1%Nb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62"/>
          <p:cNvCxnSpPr/>
          <p:nvPr/>
        </p:nvCxnSpPr>
        <p:spPr>
          <a:xfrm flipH="1">
            <a:off x="697042" y="5301208"/>
            <a:ext cx="7974210" cy="0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2</a:t>
            </a:r>
            <a:endParaRPr lang="ru-RU" sz="1400" dirty="0"/>
          </a:p>
        </p:txBody>
      </p:sp>
      <p:pic>
        <p:nvPicPr>
          <p:cNvPr id="9" name="Picture 7" descr="Центральная зона РУ СМ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6" y="3552599"/>
            <a:ext cx="16319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552599"/>
            <a:ext cx="2655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9DDEFF"/>
              </a:buClr>
              <a:defRPr/>
            </a:pPr>
            <a:r>
              <a:rPr kumimoji="1" lang="ru-RU" alt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1" lang="ru-RU" altLang="ru-RU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ысокопоточный</a:t>
            </a:r>
            <a:r>
              <a:rPr kumimoji="1"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 СМ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628056" y="3311935"/>
            <a:ext cx="302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ru-RU" altLang="ru-RU" sz="2400" b="1" dirty="0">
                <a:solidFill>
                  <a:srgbClr val="262673"/>
                </a:solidFill>
                <a:latin typeface="Times New Roman" pitchFamily="18" charset="0"/>
              </a:rPr>
              <a:t> </a:t>
            </a:r>
            <a:r>
              <a:rPr kumimoji="1" lang="ru-RU" altLang="ru-RU" sz="1100" b="1" dirty="0">
                <a:solidFill>
                  <a:srgbClr val="262673"/>
                </a:solidFill>
                <a:latin typeface="Times New Roman" pitchFamily="18" charset="0"/>
              </a:rPr>
              <a:t>Картограмма активной зоны реактора СМ</a:t>
            </a:r>
            <a:endParaRPr lang="ru-RU" altLang="ru-RU" sz="1100" dirty="0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915753" y="3736370"/>
            <a:ext cx="5695178" cy="2105033"/>
            <a:chOff x="-4426" y="1697"/>
            <a:chExt cx="9304" cy="3232"/>
          </a:xfrm>
        </p:grpSpPr>
        <p:pic>
          <p:nvPicPr>
            <p:cNvPr id="12" name="Picture 4" descr="t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48716C"/>
                </a:clrFrom>
                <a:clrTo>
                  <a:srgbClr val="48716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26" y="1697"/>
              <a:ext cx="3600" cy="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709" y="1759"/>
              <a:ext cx="4169" cy="2983"/>
              <a:chOff x="805" y="1736"/>
              <a:chExt cx="4169" cy="2983"/>
            </a:xfrm>
          </p:grpSpPr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ltGray">
              <a:xfrm>
                <a:off x="1343" y="1736"/>
                <a:ext cx="3412" cy="236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23950" indent="-4572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771650" indent="-4572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419350" indent="-4572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3067050" indent="-4572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52425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98145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443865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89585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30000"/>
                  </a:spcAft>
                  <a:defRPr/>
                </a:pPr>
                <a:r>
                  <a:rPr kumimoji="1" lang="ru-RU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Канал и его номер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30000"/>
                  </a:spcAft>
                  <a:defRPr/>
                </a:pPr>
                <a:r>
                  <a:rPr kumimoji="1" lang="ru-RU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Компенсирующий орган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30000"/>
                  </a:spcAft>
                  <a:defRPr/>
                </a:pPr>
                <a:r>
                  <a:rPr kumimoji="1" lang="ru-RU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Рабочий орган АР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30000"/>
                  </a:spcAft>
                  <a:defRPr/>
                </a:pPr>
                <a:r>
                  <a:rPr kumimoji="1" lang="ru-RU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Рабочий орган АЗ в бериллиевом вкладыше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30000"/>
                  </a:spcAft>
                  <a:defRPr/>
                </a:pPr>
                <a:r>
                  <a:rPr kumimoji="1" lang="en-US" altLang="ru-RU" sz="1000" b="1" kern="0" dirty="0" err="1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Ячейка</a:t>
                </a:r>
                <a:r>
                  <a:rPr kumimoji="1" lang="en-US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kumimoji="1" lang="en-US" altLang="ru-RU" sz="1000" b="1" kern="0" dirty="0" err="1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активной</a:t>
                </a:r>
                <a:r>
                  <a:rPr kumimoji="1" lang="ru-RU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kumimoji="1" lang="en-US" altLang="ru-RU" sz="1000" b="1" kern="0" dirty="0" err="1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зоны</a:t>
                </a:r>
                <a:r>
                  <a:rPr kumimoji="1" lang="en-US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с ТВС</a:t>
                </a:r>
                <a:endParaRPr kumimoji="1" lang="ru-RU" altLang="ru-RU" sz="1000" b="1" kern="0" dirty="0" smtClean="0">
                  <a:solidFill>
                    <a:srgbClr val="0000A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  <a:p>
                <a:pPr eaLnBrk="1" fontAlgn="auto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30000"/>
                  </a:spcAft>
                  <a:defRPr/>
                </a:pPr>
                <a:r>
                  <a:rPr kumimoji="1" lang="ru-RU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ТВС с экспериментальными ячейками </a:t>
                </a:r>
                <a:r>
                  <a:rPr kumimoji="1" lang="ru-RU" altLang="ru-RU" sz="1000" b="1" kern="0" dirty="0" smtClean="0">
                    <a:solidFill>
                      <a:srgbClr val="0000A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sym typeface="Symbol" pitchFamily="18" charset="2"/>
                  </a:rPr>
                  <a:t> 12 мм</a:t>
                </a:r>
              </a:p>
            </p:txBody>
          </p:sp>
          <p:graphicFrame>
            <p:nvGraphicFramePr>
              <p:cNvPr id="15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2072127"/>
                  </p:ext>
                </p:extLst>
              </p:nvPr>
            </p:nvGraphicFramePr>
            <p:xfrm>
              <a:off x="805" y="1736"/>
              <a:ext cx="525" cy="2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0" name="CorelDRAW" r:id="rId7" imgW="457200" imgH="457200" progId="CorelDRAW.Graphic.11">
                      <p:embed/>
                    </p:oleObj>
                  </mc:Choice>
                  <mc:Fallback>
                    <p:oleObj name="CorelDRAW" r:id="rId7" imgW="457200" imgH="457200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ltGray">
                          <a:xfrm>
                            <a:off x="805" y="1736"/>
                            <a:ext cx="525" cy="2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5899982"/>
                  </p:ext>
                </p:extLst>
              </p:nvPr>
            </p:nvGraphicFramePr>
            <p:xfrm>
              <a:off x="996" y="2100"/>
              <a:ext cx="233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1" name="CorelDRAW" r:id="rId9" imgW="457200" imgH="457200" progId="CorelDRAW.Graphic.11">
                      <p:embed/>
                    </p:oleObj>
                  </mc:Choice>
                  <mc:Fallback>
                    <p:oleObj name="CorelDRAW" r:id="rId9" imgW="457200" imgH="457200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ltGray">
                          <a:xfrm>
                            <a:off x="996" y="2100"/>
                            <a:ext cx="233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5220596"/>
                  </p:ext>
                </p:extLst>
              </p:nvPr>
            </p:nvGraphicFramePr>
            <p:xfrm>
              <a:off x="1019" y="2396"/>
              <a:ext cx="243" cy="2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2" name="CorelDRAW" r:id="rId11" imgW="457200" imgH="457200" progId="CorelDRAW.Graphic.11">
                      <p:embed/>
                    </p:oleObj>
                  </mc:Choice>
                  <mc:Fallback>
                    <p:oleObj name="CorelDRAW" r:id="rId11" imgW="457200" imgH="457200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ltGray">
                          <a:xfrm>
                            <a:off x="1019" y="2396"/>
                            <a:ext cx="243" cy="2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4124582"/>
                  </p:ext>
                </p:extLst>
              </p:nvPr>
            </p:nvGraphicFramePr>
            <p:xfrm>
              <a:off x="996" y="3271"/>
              <a:ext cx="233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3" name="CorelDRAW" r:id="rId13" imgW="457200" imgH="457200" progId="CorelDRAW.Graphic.11">
                      <p:embed/>
                    </p:oleObj>
                  </mc:Choice>
                  <mc:Fallback>
                    <p:oleObj name="CorelDRAW" r:id="rId13" imgW="457200" imgH="457200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ltGray">
                          <a:xfrm>
                            <a:off x="996" y="3271"/>
                            <a:ext cx="233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9548933"/>
                  </p:ext>
                </p:extLst>
              </p:nvPr>
            </p:nvGraphicFramePr>
            <p:xfrm>
              <a:off x="1052" y="2757"/>
              <a:ext cx="233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4" name="CorelDRAW" r:id="rId15" imgW="457200" imgH="457200" progId="CorelDRAW.Graphic.11">
                      <p:embed/>
                    </p:oleObj>
                  </mc:Choice>
                  <mc:Fallback>
                    <p:oleObj name="CorelDRAW" r:id="rId15" imgW="457200" imgH="457200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ltGray">
                          <a:xfrm>
                            <a:off x="1052" y="2757"/>
                            <a:ext cx="233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1804043"/>
                  </p:ext>
                </p:extLst>
              </p:nvPr>
            </p:nvGraphicFramePr>
            <p:xfrm>
              <a:off x="999" y="3625"/>
              <a:ext cx="207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5" name="Corel PHOTO-PAINT 8.0 Image" r:id="rId17" imgW="938389" imgH="938389" progId="CorelPhotoPaint.Image.8">
                      <p:embed/>
                    </p:oleObj>
                  </mc:Choice>
                  <mc:Fallback>
                    <p:oleObj name="Corel PHOTO-PAINT 8.0 Image" r:id="rId17" imgW="938389" imgH="938389" progId="CorelPhotoPaint.Imag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ltGray">
                          <a:xfrm>
                            <a:off x="999" y="3625"/>
                            <a:ext cx="207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218110"/>
                  </p:ext>
                </p:extLst>
              </p:nvPr>
            </p:nvGraphicFramePr>
            <p:xfrm>
              <a:off x="1001" y="4502"/>
              <a:ext cx="215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6" name="Corel PHOTO-PAINT 8.0 Image" r:id="rId19" imgW="938389" imgH="950897" progId="CorelPhotoPaint.Image.8">
                      <p:embed/>
                    </p:oleObj>
                  </mc:Choice>
                  <mc:Fallback>
                    <p:oleObj name="Corel PHOTO-PAINT 8.0 Image" r:id="rId19" imgW="938389" imgH="950897" progId="CorelPhotoPaint.Imag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ltGray">
                          <a:xfrm>
                            <a:off x="1001" y="4502"/>
                            <a:ext cx="215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5450740"/>
                  </p:ext>
                </p:extLst>
              </p:nvPr>
            </p:nvGraphicFramePr>
            <p:xfrm>
              <a:off x="988" y="4123"/>
              <a:ext cx="254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7" name="Corel PHOTO-PAINT 8.0 Image" r:id="rId21" imgW="1109005" imgH="1096818" progId="CorelPhotoPaint.Image.8">
                      <p:embed/>
                    </p:oleObj>
                  </mc:Choice>
                  <mc:Fallback>
                    <p:oleObj name="Corel PHOTO-PAINT 8.0 Image" r:id="rId21" imgW="1109005" imgH="1096818" progId="CorelPhotoPaint.Imag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clrChange>
                              <a:clrFrom>
                                <a:srgbClr val="4A726C"/>
                              </a:clrFrom>
                              <a:clrTo>
                                <a:srgbClr val="4A726C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ltGray">
                          <a:xfrm>
                            <a:off x="988" y="4123"/>
                            <a:ext cx="254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ltGray">
              <a:xfrm>
                <a:off x="1337" y="4017"/>
                <a:ext cx="3637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23950" indent="-4572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771650" indent="-4572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419350" indent="-4572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3067050" indent="-4572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52425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98145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443865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89585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ru-RU" altLang="ru-RU" sz="100" b="1" kern="0" dirty="0" smtClean="0">
                  <a:solidFill>
                    <a:srgbClr val="0000A2"/>
                  </a:solidFill>
                  <a:latin typeface="Times New Roman" pitchFamily="18" charset="0"/>
                  <a:sym typeface="Symbol" pitchFamily="18" charset="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ru-RU" altLang="ru-RU" sz="1000" b="1" kern="0" dirty="0" smtClean="0">
                    <a:solidFill>
                      <a:srgbClr val="0000A2"/>
                    </a:solidFill>
                    <a:latin typeface="Times New Roman" pitchFamily="18" charset="0"/>
                    <a:sym typeface="Symbol" pitchFamily="18" charset="2"/>
                  </a:rPr>
                  <a:t>Петлевой канал  68 мм</a:t>
                </a:r>
                <a:endParaRPr kumimoji="1" lang="en-US" altLang="ru-RU" sz="1000" b="1" kern="0" dirty="0" smtClean="0">
                  <a:solidFill>
                    <a:srgbClr val="0000A2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6382090" y="5450248"/>
            <a:ext cx="19419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kumimoji="1" lang="ru-RU" altLang="ru-RU" sz="1000" b="1" kern="0" dirty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ТВС с </a:t>
            </a:r>
            <a:r>
              <a:rPr kumimoji="1" lang="ru-RU" altLang="ru-RU" sz="1000" b="1" kern="0" dirty="0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экспериментальной </a:t>
            </a:r>
            <a:r>
              <a:rPr kumimoji="1" lang="ru-RU" altLang="ru-RU" sz="1000" b="1" kern="0" dirty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ячейкой   </a:t>
            </a:r>
            <a:r>
              <a:rPr kumimoji="1" lang="ru-RU" altLang="ru-RU" sz="1000" b="1" kern="0" dirty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 25 мм</a:t>
            </a:r>
            <a:endParaRPr kumimoji="1" lang="en-US" altLang="ru-RU" sz="1000" b="1" kern="0" dirty="0">
              <a:solidFill>
                <a:srgbClr val="0000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Содержимое 2"/>
          <p:cNvSpPr>
            <a:spLocks noGrp="1"/>
          </p:cNvSpPr>
          <p:nvPr>
            <p:ph idx="1"/>
          </p:nvPr>
        </p:nvSpPr>
        <p:spPr>
          <a:xfrm>
            <a:off x="9251" y="5900936"/>
            <a:ext cx="9008632" cy="5760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Цыканов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В.А., Давыдов Е.Ф., Куприенко В.А.,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Шамардин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В.К., Покровский А.С., Кобылянский Г.П., Косенков В.М., Гончаренко Ю.Д. Изменение размеров изделий из циркониевых сплавов, облученных в реакторе СМ-2 до большого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// Атомная энергия, т.55, с. 211-214, вып.4, октябрь 1983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504" y="1206957"/>
            <a:ext cx="757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Измерение размеров ленты и канальной трубы в результате радиационного роста</a:t>
            </a:r>
            <a:endParaRPr lang="ru-RU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1094"/>
              </p:ext>
            </p:extLst>
          </p:nvPr>
        </p:nvGraphicFramePr>
        <p:xfrm>
          <a:off x="177804" y="1514734"/>
          <a:ext cx="8858692" cy="1961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630"/>
                <a:gridCol w="2012007"/>
                <a:gridCol w="1192047"/>
                <a:gridCol w="1579639"/>
                <a:gridCol w="1344918"/>
                <a:gridCol w="1578451"/>
              </a:tblGrid>
              <a:tr h="190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Изделие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5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5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Геометрические размеры, мм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Изменения, мм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Исходные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5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облучения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5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Абсолютные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5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Относительные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577"/>
                    </a:solidFill>
                  </a:tcPr>
                </a:tc>
              </a:tr>
              <a:tr h="1868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Канальная труба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5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в активной зоне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362,6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Наружный диаметр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6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Толщина стенки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5,92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-0,08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68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45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6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6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Толщина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-7,1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6859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Расчетные значения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4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699720" cy="9906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РАДИАЦИОННЫЙ РОСТ ЦИРКОНИЕВЫХ СПЛАВОВ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389" y="116631"/>
            <a:ext cx="7283896" cy="1106043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ВЛИЯНИЕ </a:t>
            </a: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ЛЕГИРУЮЩЕГО ЭЛЕМЕНТА </a:t>
            </a:r>
            <a:r>
              <a:rPr lang="en-US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Mo</a:t>
            </a: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МИКРОСТРУКТУРУ И МЕХАНИЧЕСКИЕ СВОЙСТВА </a:t>
            </a: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ЦИРКОНИЕВЫХ </a:t>
            </a: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СПЛАВОВ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2389" y="5603765"/>
            <a:ext cx="9008632" cy="825723"/>
          </a:xfrm>
        </p:spPr>
        <p:txBody>
          <a:bodyPr>
            <a:noAutofit/>
          </a:bodyPr>
          <a:lstStyle/>
          <a:p>
            <a:pPr marL="228600" indent="-228600" algn="just">
              <a:buFont typeface="+mj-lt"/>
              <a:buAutoNum type="alphaUcPeriod"/>
            </a:pP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Huilong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Jingjie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Yoshitaka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Matsukawab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Yuhki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Satohb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Kanob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Zishou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Zhaoa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Yanfen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Feng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 and Hiroaki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Abeb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alloying elements (Sn,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Cr, and Mo) on the microstructure and mechanical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zirconium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alloys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Nuclear Science and Technology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dx.doi.org/10.1080/00223131.2014.996622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J,Kim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Jang J, Lee J, Lee C.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Orowan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effect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nanoindentation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hardness of the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ferrite matrix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microalloyed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steels.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2008;487:552–557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3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593"/>
            <a:ext cx="1566487" cy="440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21" y="1306579"/>
            <a:ext cx="3888432" cy="427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3" y="1222675"/>
            <a:ext cx="2736304" cy="22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" y="3467335"/>
            <a:ext cx="2943847" cy="21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786" t="1737"/>
          <a:stretch/>
        </p:blipFill>
        <p:spPr bwMode="auto">
          <a:xfrm>
            <a:off x="774404" y="1429948"/>
            <a:ext cx="25796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7849" y="1147715"/>
            <a:ext cx="3252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Фазовая диаграмма системы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090" y="6076890"/>
            <a:ext cx="8869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A.V.Nikulina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V.F.Konkov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M.M.Peregud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E.E.Vorobev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molybdenum on properties of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zirconium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nuclear reactor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Materials and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January 2018, Pages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8-13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://doi.org/10.1016/j.nme.2018.01.001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4038" y="332656"/>
            <a:ext cx="7497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ВЗАИМОСВЯЗЬ </a:t>
            </a: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ЛЕГИРУЮЩЕГО </a:t>
            </a: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ЭЛЕМЕНТА</a:t>
            </a:r>
            <a:b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Mo</a:t>
            </a: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 В ЦИРКОНИЕВЫХ СПЛАВАХ С КОРРОЗИЕЙ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23151" y="5517965"/>
            <a:ext cx="3125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Оксидная пленка на оболочках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твэлов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условия, характерные  ВВЭР-1000)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1916"/>
            <a:ext cx="3355607" cy="22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rs.els-cdn.com/content/image/1-s2.0-S2352179117300431-gr2_lr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38" y="1244285"/>
            <a:ext cx="5132845" cy="42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ХАРАКТЕРИСТИКИ НЕЙТРОННО-ФИЗИЧЕСКИХ УСЛОВИЙ ОБЛУЧЕНИЯ </a:t>
            </a:r>
            <a:endParaRPr lang="ru-RU" sz="2400" b="1" dirty="0">
              <a:solidFill>
                <a:srgbClr val="15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21413" y="3645024"/>
            <a:ext cx="8229600" cy="20162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Характеристики рассматриваемых условий облучения для ВВЭР-1000 при номинальной тепловой мощности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МВт, а также для реактора СМ при тепловой мощности 90 МВт представлены в таблице 1. Рассматриваются энергетический спектр нейтронного потока на внутренней поверхности корпуса и энергетический спектр нейтронного потока на внутренней стороне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выгородки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реактора ВВЭР.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Изменения энергетического распределения и плотности нейтронов во время работы реактора в расчёте не учитывались, поскольку компоновка зоны за время работы реактора в ближних каналах ни спектрометрические, ни плотностные характеристики не меняет.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5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83813"/>
              </p:ext>
            </p:extLst>
          </p:nvPr>
        </p:nvGraphicFramePr>
        <p:xfrm>
          <a:off x="395535" y="1340768"/>
          <a:ext cx="8440489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209"/>
                <a:gridCol w="2429483"/>
                <a:gridCol w="2813797"/>
              </a:tblGrid>
              <a:tr h="581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облучения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5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Полная плотность нейтронов,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5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нейтронов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&gt;0,5 МэВ),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5A9E"/>
                    </a:solidFill>
                  </a:tcPr>
                </a:tc>
              </a:tr>
              <a:tr h="266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зона ВВЭР-1000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6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выгородка ВВЭР-1000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6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ячейка 52 активной зоны СМ-3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2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" y="3659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ПОСТАНОВКА ЗАДАЧИ </a:t>
            </a:r>
            <a:b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ОСНОВНЫЕ ПОНЯТИЯ 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79512" y="1268760"/>
            <a:ext cx="8856984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2000" dirty="0" smtClean="0">
                <a:solidFill>
                  <a:srgbClr val="0099CC"/>
                </a:solidFill>
              </a:rPr>
              <a:t>Трансмутация (</a:t>
            </a:r>
            <a:r>
              <a:rPr lang="ru-RU" sz="2000" dirty="0" err="1" smtClean="0">
                <a:solidFill>
                  <a:srgbClr val="0099CC"/>
                </a:solidFill>
              </a:rPr>
              <a:t>Transmutation</a:t>
            </a:r>
            <a:r>
              <a:rPr lang="ru-RU" sz="2000" dirty="0" smtClean="0">
                <a:solidFill>
                  <a:srgbClr val="0099CC"/>
                </a:solidFill>
              </a:rPr>
              <a:t>) - превращение одного нуклида в другой в результате одной или нескольких ядерных реакций и спонтанных распадов радионуклидов. </a:t>
            </a:r>
            <a:endParaRPr lang="ru-RU" sz="2000" i="1" dirty="0" smtClean="0">
              <a:solidFill>
                <a:srgbClr val="0099CC"/>
              </a:solidFill>
            </a:endParaRPr>
          </a:p>
        </p:txBody>
      </p: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251520" y="1989138"/>
            <a:ext cx="8783637" cy="4414838"/>
            <a:chOff x="113" y="1276"/>
            <a:chExt cx="5533" cy="2781"/>
          </a:xfrm>
        </p:grpSpPr>
        <p:graphicFrame>
          <p:nvGraphicFramePr>
            <p:cNvPr id="2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9686199"/>
                </p:ext>
              </p:extLst>
            </p:nvPr>
          </p:nvGraphicFramePr>
          <p:xfrm>
            <a:off x="113" y="2637"/>
            <a:ext cx="405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" name="Формула" r:id="rId5" imgW="4813200" imgH="291960" progId="Equation.3">
                    <p:embed/>
                  </p:oleObj>
                </mc:Choice>
                <mc:Fallback>
                  <p:oleObj name="Формула" r:id="rId5" imgW="48132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2637"/>
                          <a:ext cx="405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585734"/>
                </p:ext>
              </p:extLst>
            </p:nvPr>
          </p:nvGraphicFramePr>
          <p:xfrm>
            <a:off x="158" y="3498"/>
            <a:ext cx="3492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" name="Формула" r:id="rId7" imgW="3238200" imgH="266400" progId="Equation.3">
                    <p:embed/>
                  </p:oleObj>
                </mc:Choice>
                <mc:Fallback>
                  <p:oleObj name="Формула" r:id="rId7" imgW="323820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498"/>
                          <a:ext cx="3492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151704"/>
                </p:ext>
              </p:extLst>
            </p:nvPr>
          </p:nvGraphicFramePr>
          <p:xfrm>
            <a:off x="1021" y="1276"/>
            <a:ext cx="3642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" name="Формула" r:id="rId9" imgW="3022560" imgH="507960" progId="Equation.3">
                    <p:embed/>
                  </p:oleObj>
                </mc:Choice>
                <mc:Fallback>
                  <p:oleObj name="Формула" r:id="rId9" imgW="30225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" y="1276"/>
                          <a:ext cx="3642" cy="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056155"/>
                </p:ext>
              </p:extLst>
            </p:nvPr>
          </p:nvGraphicFramePr>
          <p:xfrm>
            <a:off x="1564" y="1911"/>
            <a:ext cx="2367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" name="Формула" r:id="rId11" imgW="2971800" imgH="228600" progId="Equation.3">
                    <p:embed/>
                  </p:oleObj>
                </mc:Choice>
                <mc:Fallback>
                  <p:oleObj name="Формула" r:id="rId11" imgW="2971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1911"/>
                          <a:ext cx="2367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8890866"/>
                </p:ext>
              </p:extLst>
            </p:nvPr>
          </p:nvGraphicFramePr>
          <p:xfrm>
            <a:off x="578" y="2092"/>
            <a:ext cx="4753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" name="Формула" r:id="rId13" imgW="4483080" imgH="533160" progId="Equation.3">
                    <p:embed/>
                  </p:oleObj>
                </mc:Choice>
                <mc:Fallback>
                  <p:oleObj name="Формула" r:id="rId13" imgW="4483080" imgH="533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" y="2092"/>
                          <a:ext cx="4753" cy="5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73856"/>
                </p:ext>
              </p:extLst>
            </p:nvPr>
          </p:nvGraphicFramePr>
          <p:xfrm>
            <a:off x="158" y="2999"/>
            <a:ext cx="3255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" name="Формула" r:id="rId15" imgW="2908080" imgH="406080" progId="Equation.3">
                    <p:embed/>
                  </p:oleObj>
                </mc:Choice>
                <mc:Fallback>
                  <p:oleObj name="Формула" r:id="rId15" imgW="29080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2999"/>
                          <a:ext cx="3255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5430086"/>
                </p:ext>
              </p:extLst>
            </p:nvPr>
          </p:nvGraphicFramePr>
          <p:xfrm>
            <a:off x="3466" y="2828"/>
            <a:ext cx="2180" cy="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" name="Формула" r:id="rId17" imgW="2501640" imgH="1041120" progId="Equation.3">
                    <p:embed/>
                  </p:oleObj>
                </mc:Choice>
                <mc:Fallback>
                  <p:oleObj name="Формула" r:id="rId17" imgW="2501640" imgH="1041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6" y="2828"/>
                          <a:ext cx="2180" cy="74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0764752"/>
                </p:ext>
              </p:extLst>
            </p:nvPr>
          </p:nvGraphicFramePr>
          <p:xfrm>
            <a:off x="113" y="3816"/>
            <a:ext cx="4672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" name="Формула" r:id="rId19" imgW="4203360" imgH="215640" progId="Equation.3">
                    <p:embed/>
                  </p:oleObj>
                </mc:Choice>
                <mc:Fallback>
                  <p:oleObj name="Формула" r:id="rId19" imgW="4203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816"/>
                          <a:ext cx="4672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37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ТРАНСМУТАЦИЯ В СИСТЕМЕ </a:t>
            </a: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2400" b="1" dirty="0" err="1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 + x% </a:t>
            </a:r>
            <a:r>
              <a:rPr lang="ru-RU" sz="2400" b="1" dirty="0" err="1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 + y% </a:t>
            </a:r>
            <a:r>
              <a:rPr lang="ru-RU" sz="2400" b="1" dirty="0" err="1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Mo</a:t>
            </a: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698" y="4941168"/>
            <a:ext cx="8974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схеме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нуклидных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превращений для циркониевого сплава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выделить фрагмент изотопного ряда молибдена, который совпадает с набором стабильных нуклидов этого химического элемента. Тем самым, процесс легирования молибденом под нейтронным облучением технологически удобен по своей природе. В вопросе влияния различных нейтронов, составляющих нейтронный спектр реакторного облучения, на накопление молибдена нужно учитывать малое сечение поглощения тепловых нейтронов циркониевыми сплавами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96744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77424"/>
              </p:ext>
            </p:extLst>
          </p:nvPr>
        </p:nvGraphicFramePr>
        <p:xfrm>
          <a:off x="323527" y="4365104"/>
          <a:ext cx="213143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r:id="rId6" imgW="2895600" imgH="580893" progId="Visio.Drawing.15">
                  <p:embed/>
                </p:oleObj>
              </mc:Choice>
              <mc:Fallback>
                <p:oleObj r:id="rId6" imgW="2895600" imgH="580893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4365104"/>
                        <a:ext cx="2131437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80210" y="4365104"/>
            <a:ext cx="657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нуклид стартового состава в необлученном сплаве, радионуклид и стабильный нуклиды, наработанные при облучении, соответственно</a:t>
            </a:r>
          </a:p>
        </p:txBody>
      </p:sp>
    </p:spTree>
    <p:extLst>
      <p:ext uri="{BB962C8B-B14F-4D97-AF65-F5344CB8AC3E}">
        <p14:creationId xmlns:p14="http://schemas.microsoft.com/office/powerpoint/2010/main" val="28074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3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765" y="260648"/>
            <a:ext cx="7010400" cy="742528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ПРОГРАММНОЕ ОБЕСПЕЧЕНИЕ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8</a:t>
            </a:r>
            <a:endParaRPr lang="ru-RU" sz="1400" dirty="0"/>
          </a:p>
        </p:txBody>
      </p:sp>
      <p:sp>
        <p:nvSpPr>
          <p:cNvPr id="38" name="Rounded Rectangle 9"/>
          <p:cNvSpPr/>
          <p:nvPr/>
        </p:nvSpPr>
        <p:spPr>
          <a:xfrm>
            <a:off x="333387" y="1277830"/>
            <a:ext cx="8486775" cy="3619500"/>
          </a:xfrm>
          <a:prstGeom prst="roundRect">
            <a:avLst>
              <a:gd name="adj" fmla="val 1565"/>
            </a:avLst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39" name="Rounded Rectangle 41"/>
          <p:cNvSpPr/>
          <p:nvPr/>
        </p:nvSpPr>
        <p:spPr>
          <a:xfrm>
            <a:off x="1940072" y="1347227"/>
            <a:ext cx="2366360" cy="845004"/>
          </a:xfrm>
          <a:prstGeom prst="roundRect">
            <a:avLst>
              <a:gd name="adj" fmla="val 6202"/>
            </a:avLst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40" name="Rounded Rectangle 42"/>
          <p:cNvSpPr/>
          <p:nvPr/>
        </p:nvSpPr>
        <p:spPr>
          <a:xfrm>
            <a:off x="400051" y="1347227"/>
            <a:ext cx="1475090" cy="845004"/>
          </a:xfrm>
          <a:prstGeom prst="roundRect">
            <a:avLst>
              <a:gd name="adj" fmla="val 6202"/>
            </a:avLst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41" name="Rounded Rectangle 36"/>
          <p:cNvSpPr/>
          <p:nvPr/>
        </p:nvSpPr>
        <p:spPr>
          <a:xfrm>
            <a:off x="6444207" y="1347227"/>
            <a:ext cx="2299957" cy="845004"/>
          </a:xfrm>
          <a:prstGeom prst="roundRect">
            <a:avLst>
              <a:gd name="adj" fmla="val 6202"/>
            </a:avLst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3886" y="1445944"/>
            <a:ext cx="1126947" cy="57943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US" dirty="0">
                <a:solidFill>
                  <a:schemeClr val="tx2">
                    <a:lumMod val="95000"/>
                  </a:schemeClr>
                </a:solidFill>
                <a:latin typeface="Arial"/>
                <a:ea typeface="Arial"/>
                <a:cs typeface="Arial"/>
              </a:rPr>
              <a:t>UPM</a:t>
            </a:r>
            <a:endParaRPr lang="en-US" sz="1800" dirty="0" smtClean="0">
              <a:solidFill>
                <a:schemeClr val="tx2">
                  <a:lumMod val="95000"/>
                </a:schemeClr>
              </a:solidFill>
              <a:latin typeface="Museo Sans For Del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9771" y="1445944"/>
            <a:ext cx="1698818" cy="57943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US" dirty="0" smtClean="0">
                <a:solidFill>
                  <a:schemeClr val="tx2">
                    <a:lumMod val="95000"/>
                  </a:schemeClr>
                </a:solidFill>
                <a:latin typeface="Arial"/>
                <a:ea typeface="Arial"/>
                <a:cs typeface="Arial"/>
              </a:rPr>
              <a:t>PREP</a:t>
            </a:r>
            <a:r>
              <a:rPr lang="en-US" dirty="0" smtClean="0">
                <a:solidFill>
                  <a:srgbClr val="1D4577"/>
                </a:solidFill>
                <a:latin typeface="Arial"/>
                <a:ea typeface="Arial"/>
                <a:cs typeface="Arial"/>
              </a:rPr>
              <a:t>R</a:t>
            </a:r>
            <a:r>
              <a:rPr lang="en-US" dirty="0" smtClean="0">
                <a:solidFill>
                  <a:schemeClr val="tx2">
                    <a:lumMod val="95000"/>
                  </a:schemeClr>
                </a:solidFill>
                <a:latin typeface="Arial"/>
                <a:ea typeface="Arial"/>
                <a:cs typeface="Arial"/>
              </a:rPr>
              <a:t>O-2018</a:t>
            </a:r>
            <a:endParaRPr lang="en-US" sz="1800" dirty="0" smtClean="0">
              <a:solidFill>
                <a:schemeClr val="tx2">
                  <a:lumMod val="95000"/>
                </a:schemeClr>
              </a:solidFill>
              <a:latin typeface="Museo Sans For Dell"/>
              <a:ea typeface="+mn-ea"/>
              <a:cs typeface="+mn-cs"/>
            </a:endParaRPr>
          </a:p>
        </p:txBody>
      </p:sp>
      <p:sp>
        <p:nvSpPr>
          <p:cNvPr id="58" name="Oval 62"/>
          <p:cNvSpPr/>
          <p:nvPr/>
        </p:nvSpPr>
        <p:spPr>
          <a:xfrm>
            <a:off x="4405904" y="4174256"/>
            <a:ext cx="348616" cy="348616"/>
          </a:xfrm>
          <a:prstGeom prst="ellipse">
            <a:avLst/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grpSp>
        <p:nvGrpSpPr>
          <p:cNvPr id="59" name="Group 22"/>
          <p:cNvGrpSpPr/>
          <p:nvPr/>
        </p:nvGrpSpPr>
        <p:grpSpPr>
          <a:xfrm>
            <a:off x="4365166" y="3690464"/>
            <a:ext cx="434340" cy="434340"/>
            <a:chOff x="-1131570" y="1508760"/>
            <a:chExt cx="1013460" cy="1013460"/>
          </a:xfrm>
          <a:solidFill>
            <a:schemeClr val="bg2">
              <a:lumMod val="50000"/>
              <a:lumOff val="50000"/>
            </a:schemeClr>
          </a:solidFill>
        </p:grpSpPr>
        <p:sp>
          <p:nvSpPr>
            <p:cNvPr id="60" name="Rounded Rectangle 18"/>
            <p:cNvSpPr/>
            <p:nvPr/>
          </p:nvSpPr>
          <p:spPr>
            <a:xfrm>
              <a:off x="-716280" y="1508760"/>
              <a:ext cx="182880" cy="1013460"/>
            </a:xfrm>
            <a:prstGeom prst="roundRect">
              <a:avLst>
                <a:gd name="adj" fmla="val 50000"/>
              </a:avLst>
            </a:prstGeom>
            <a:grpFill/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smtClean="0">
                <a:latin typeface="Museo Sans For Dell"/>
                <a:ea typeface="+mn-ea"/>
                <a:cs typeface="+mn-cs"/>
              </a:endParaRPr>
            </a:p>
          </p:txBody>
        </p:sp>
        <p:sp>
          <p:nvSpPr>
            <p:cNvPr id="61" name="Rounded Rectangle 55"/>
            <p:cNvSpPr/>
            <p:nvPr/>
          </p:nvSpPr>
          <p:spPr>
            <a:xfrm rot="5400000">
              <a:off x="-716280" y="1508760"/>
              <a:ext cx="182880" cy="1013460"/>
            </a:xfrm>
            <a:prstGeom prst="roundRect">
              <a:avLst>
                <a:gd name="adj" fmla="val 50000"/>
              </a:avLst>
            </a:prstGeom>
            <a:grpFill/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smtClean="0">
                <a:latin typeface="Museo Sans For Dell"/>
                <a:ea typeface="+mn-ea"/>
                <a:cs typeface="+mn-cs"/>
              </a:endParaRPr>
            </a:p>
          </p:txBody>
        </p:sp>
      </p:grpSp>
      <p:sp>
        <p:nvSpPr>
          <p:cNvPr id="68" name="Rounded Rectangle 54"/>
          <p:cNvSpPr/>
          <p:nvPr/>
        </p:nvSpPr>
        <p:spPr>
          <a:xfrm>
            <a:off x="364197" y="4348564"/>
            <a:ext cx="8419381" cy="499977"/>
          </a:xfrm>
          <a:prstGeom prst="roundRect">
            <a:avLst>
              <a:gd name="adj" fmla="val 4162"/>
            </a:avLst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72" name="Rounded Rectangle 8"/>
          <p:cNvSpPr/>
          <p:nvPr/>
        </p:nvSpPr>
        <p:spPr>
          <a:xfrm>
            <a:off x="393916" y="2256818"/>
            <a:ext cx="8350249" cy="1388206"/>
          </a:xfrm>
          <a:prstGeom prst="roundRect">
            <a:avLst>
              <a:gd name="adj" fmla="val 5321"/>
            </a:avLst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73" name="Rounded Rectangle 57"/>
          <p:cNvSpPr/>
          <p:nvPr/>
        </p:nvSpPr>
        <p:spPr>
          <a:xfrm>
            <a:off x="340240" y="3880962"/>
            <a:ext cx="4010025" cy="50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cxnSp>
        <p:nvCxnSpPr>
          <p:cNvPr id="62" name="Straight Connector 70"/>
          <p:cNvCxnSpPr/>
          <p:nvPr/>
        </p:nvCxnSpPr>
        <p:spPr>
          <a:xfrm>
            <a:off x="4626064" y="2611841"/>
            <a:ext cx="0" cy="685800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 descr="220px-Flag_of_IAEA_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734" y="2611841"/>
            <a:ext cx="990827" cy="662053"/>
          </a:xfrm>
          <a:prstGeom prst="rect">
            <a:avLst/>
          </a:prstGeom>
        </p:spPr>
      </p:pic>
      <p:sp>
        <p:nvSpPr>
          <p:cNvPr id="46" name="Oval 10"/>
          <p:cNvSpPr/>
          <p:nvPr/>
        </p:nvSpPr>
        <p:spPr>
          <a:xfrm>
            <a:off x="613831" y="2060848"/>
            <a:ext cx="348616" cy="348616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47" name="Oval 43"/>
          <p:cNvSpPr/>
          <p:nvPr/>
        </p:nvSpPr>
        <p:spPr>
          <a:xfrm>
            <a:off x="1271056" y="2060848"/>
            <a:ext cx="348616" cy="348616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48" name="Oval 44"/>
          <p:cNvSpPr/>
          <p:nvPr/>
        </p:nvSpPr>
        <p:spPr>
          <a:xfrm>
            <a:off x="2630055" y="2060848"/>
            <a:ext cx="348616" cy="348616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49" name="Oval 45"/>
          <p:cNvSpPr/>
          <p:nvPr/>
        </p:nvSpPr>
        <p:spPr>
          <a:xfrm>
            <a:off x="3287280" y="2060848"/>
            <a:ext cx="348616" cy="348616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50" name="Oval 46"/>
          <p:cNvSpPr/>
          <p:nvPr/>
        </p:nvSpPr>
        <p:spPr>
          <a:xfrm>
            <a:off x="7094551" y="2060848"/>
            <a:ext cx="348616" cy="348616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51" name="Oval 47"/>
          <p:cNvSpPr/>
          <p:nvPr/>
        </p:nvSpPr>
        <p:spPr>
          <a:xfrm>
            <a:off x="7751776" y="2060848"/>
            <a:ext cx="348616" cy="348616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52" name="Isosceles Triangle 11"/>
          <p:cNvSpPr/>
          <p:nvPr/>
        </p:nvSpPr>
        <p:spPr>
          <a:xfrm>
            <a:off x="698677" y="2148873"/>
            <a:ext cx="188448" cy="162456"/>
          </a:xfrm>
          <a:prstGeom prst="triangle">
            <a:avLst/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53" name="Isosceles Triangle 49"/>
          <p:cNvSpPr/>
          <p:nvPr/>
        </p:nvSpPr>
        <p:spPr>
          <a:xfrm rot="10800000">
            <a:off x="1353520" y="2148873"/>
            <a:ext cx="188448" cy="162456"/>
          </a:xfrm>
          <a:prstGeom prst="triangle">
            <a:avLst/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54" name="Isosceles Triangle 50"/>
          <p:cNvSpPr/>
          <p:nvPr/>
        </p:nvSpPr>
        <p:spPr>
          <a:xfrm>
            <a:off x="2711547" y="2148873"/>
            <a:ext cx="188448" cy="162456"/>
          </a:xfrm>
          <a:prstGeom prst="triangle">
            <a:avLst/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 rot="10800000">
            <a:off x="3366390" y="2148873"/>
            <a:ext cx="188448" cy="162456"/>
          </a:xfrm>
          <a:prstGeom prst="triangle">
            <a:avLst/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56" name="Isosceles Triangle 52"/>
          <p:cNvSpPr/>
          <p:nvPr/>
        </p:nvSpPr>
        <p:spPr>
          <a:xfrm>
            <a:off x="7169470" y="2148873"/>
            <a:ext cx="188448" cy="162456"/>
          </a:xfrm>
          <a:prstGeom prst="triangle">
            <a:avLst/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57" name="Isosceles Triangle 53"/>
          <p:cNvSpPr/>
          <p:nvPr/>
        </p:nvSpPr>
        <p:spPr>
          <a:xfrm rot="10800000">
            <a:off x="7824313" y="2148873"/>
            <a:ext cx="188448" cy="162456"/>
          </a:xfrm>
          <a:prstGeom prst="triangle">
            <a:avLst/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1158" y="3362905"/>
            <a:ext cx="7244162" cy="29912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ru-RU" sz="2400" dirty="0" smtClean="0"/>
              <a:t>библиотеки ядерных данных</a:t>
            </a:r>
            <a:endParaRPr lang="en-US" sz="2400" b="1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75" name="Rounded Rectangle 57"/>
          <p:cNvSpPr/>
          <p:nvPr/>
        </p:nvSpPr>
        <p:spPr>
          <a:xfrm>
            <a:off x="4810493" y="3888671"/>
            <a:ext cx="4010025" cy="50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76" name="Rounded Rectangle 42"/>
          <p:cNvSpPr/>
          <p:nvPr/>
        </p:nvSpPr>
        <p:spPr>
          <a:xfrm>
            <a:off x="4361554" y="1345716"/>
            <a:ext cx="2010646" cy="845004"/>
          </a:xfrm>
          <a:prstGeom prst="roundRect">
            <a:avLst>
              <a:gd name="adj" fmla="val 6202"/>
            </a:avLst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78" name="Oval 10"/>
          <p:cNvSpPr/>
          <p:nvPr/>
        </p:nvSpPr>
        <p:spPr>
          <a:xfrm>
            <a:off x="4862303" y="2059337"/>
            <a:ext cx="348616" cy="348616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79" name="Oval 43"/>
          <p:cNvSpPr/>
          <p:nvPr/>
        </p:nvSpPr>
        <p:spPr>
          <a:xfrm>
            <a:off x="5519528" y="2059337"/>
            <a:ext cx="348616" cy="348616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80" name="Isosceles Triangle 11"/>
          <p:cNvSpPr/>
          <p:nvPr/>
        </p:nvSpPr>
        <p:spPr>
          <a:xfrm>
            <a:off x="4947149" y="2147362"/>
            <a:ext cx="188448" cy="162456"/>
          </a:xfrm>
          <a:prstGeom prst="triangle">
            <a:avLst/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81" name="Isosceles Triangle 49"/>
          <p:cNvSpPr/>
          <p:nvPr/>
        </p:nvSpPr>
        <p:spPr>
          <a:xfrm rot="10800000">
            <a:off x="5601992" y="2147362"/>
            <a:ext cx="188448" cy="162456"/>
          </a:xfrm>
          <a:prstGeom prst="triangle">
            <a:avLst/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latin typeface="Museo Sans For Del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7970" y="1445944"/>
            <a:ext cx="1817814" cy="50436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US" dirty="0">
                <a:solidFill>
                  <a:srgbClr val="1D4577"/>
                </a:solidFill>
                <a:latin typeface="Arial" pitchFamily="34" charset="0"/>
                <a:cs typeface="Arial" pitchFamily="34" charset="0"/>
              </a:rPr>
              <a:t>FENDL-2.0</a:t>
            </a:r>
            <a:endParaRPr lang="en-US" sz="1800" dirty="0" smtClean="0">
              <a:solidFill>
                <a:srgbClr val="1D45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47787" y="1445944"/>
            <a:ext cx="1692795" cy="57943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US" dirty="0">
                <a:solidFill>
                  <a:schemeClr val="tx2">
                    <a:lumMod val="95000"/>
                  </a:schemeClr>
                </a:solidFill>
                <a:latin typeface="Arial"/>
                <a:ea typeface="Arial"/>
                <a:cs typeface="Arial"/>
              </a:rPr>
              <a:t>ENDF/B-VII.0</a:t>
            </a:r>
            <a:endParaRPr lang="en-US" sz="1800" dirty="0" smtClean="0">
              <a:solidFill>
                <a:schemeClr val="tx2">
                  <a:lumMod val="95000"/>
                </a:schemeClr>
              </a:solidFill>
              <a:latin typeface="Museo Sans For Dell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7666" y="5167096"/>
            <a:ext cx="4739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последовательных реакциях лимитирующей стадией является самая медленная реакция: общая скорость последовательных реакций определяется скоростью самой медленной из них.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" name="Объект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80246"/>
              </p:ext>
            </p:extLst>
          </p:nvPr>
        </p:nvGraphicFramePr>
        <p:xfrm>
          <a:off x="5187639" y="5013176"/>
          <a:ext cx="3632523" cy="116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r:id="rId6" imgW="5982081" imgH="1917906" progId="Visio.Drawing.11">
                  <p:embed/>
                </p:oleObj>
              </mc:Choice>
              <mc:Fallback>
                <p:oleObj r:id="rId6" imgW="5982081" imgH="19179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639" y="5013176"/>
                        <a:ext cx="3632523" cy="1168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8" descr="Visual Studio 2017 logo and wordmar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07" y="4394890"/>
            <a:ext cx="2391157" cy="4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Windows logo and wordmark - 2012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84" y="4394314"/>
            <a:ext cx="1844512" cy="4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Microsoft logo (2012)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6" y="4396249"/>
            <a:ext cx="1892322" cy="4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7" descr="ÐÐ°ÑÑÐ¸Ð½ÐºÐ¸ Ð¿Ð¾ Ð·Ð°Ð¿ÑÐ¾ÑÑ SQL ser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9" descr="ÐÐ°ÑÑÐ¸Ð½ÐºÐ¸ Ð¿Ð¾ Ð·Ð°Ð¿ÑÐ¾ÑÑ SQL serv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" name="Рисунок 93"/>
          <p:cNvPicPr/>
          <p:nvPr/>
        </p:nvPicPr>
        <p:blipFill>
          <a:blip r:embed="rId11"/>
          <a:stretch>
            <a:fillRect/>
          </a:stretch>
        </p:blipFill>
        <p:spPr>
          <a:xfrm>
            <a:off x="7489151" y="4390406"/>
            <a:ext cx="1043289" cy="369094"/>
          </a:xfrm>
          <a:prstGeom prst="rect">
            <a:avLst/>
          </a:prstGeom>
        </p:spPr>
      </p:pic>
      <p:pic>
        <p:nvPicPr>
          <p:cNvPr id="63" name="Рисунок 62"/>
          <p:cNvPicPr/>
          <p:nvPr/>
        </p:nvPicPr>
        <p:blipFill>
          <a:blip r:embed="rId12"/>
          <a:stretch>
            <a:fillRect/>
          </a:stretch>
        </p:blipFill>
        <p:spPr>
          <a:xfrm>
            <a:off x="460375" y="2791769"/>
            <a:ext cx="2910685" cy="311638"/>
          </a:xfrm>
          <a:prstGeom prst="rect">
            <a:avLst/>
          </a:prstGeom>
        </p:spPr>
      </p:pic>
      <p:pic>
        <p:nvPicPr>
          <p:cNvPr id="64" name="Рисунок 63"/>
          <p:cNvPicPr/>
          <p:nvPr/>
        </p:nvPicPr>
        <p:blipFill>
          <a:blip r:embed="rId13"/>
          <a:stretch>
            <a:fillRect/>
          </a:stretch>
        </p:blipFill>
        <p:spPr>
          <a:xfrm>
            <a:off x="6000073" y="2611840"/>
            <a:ext cx="1824240" cy="6620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39" y="2611841"/>
            <a:ext cx="1018543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932612" cy="9906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ПАКЕТ УТИЛИТ ДЛЯ ОБРАБОТКИ ЯДЕРНЫХ ДАННЫХ В ФОРМАТЕ ENDF/B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9</a:t>
            </a: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5" b="19720"/>
          <a:stretch/>
        </p:blipFill>
        <p:spPr bwMode="auto">
          <a:xfrm>
            <a:off x="173857" y="1388290"/>
            <a:ext cx="87738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857" y="5347126"/>
            <a:ext cx="877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https://www-nds.iaea.org/public/endf/prepro/ask4code.html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8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3823</Words>
  <Application>Microsoft Office PowerPoint</Application>
  <PresentationFormat>Экран (4:3)</PresentationFormat>
  <Paragraphs>252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Тема Office</vt:lpstr>
      <vt:lpstr>CorelDRAW</vt:lpstr>
      <vt:lpstr>Corel PHOTO-PAINT 8.0 Image</vt:lpstr>
      <vt:lpstr>Формула</vt:lpstr>
      <vt:lpstr>Visio.Drawing.15</vt:lpstr>
      <vt:lpstr>Visio.Drawing.11</vt:lpstr>
      <vt:lpstr>К вопросу моделирования эффектов ядерной трансмутации при исследовании физических свойств циркониевых сплавов</vt:lpstr>
      <vt:lpstr>РАДИАЦИОННЫЙ РОСТ ЦИРКОНИЕВЫХ СПЛАВОВ</vt:lpstr>
      <vt:lpstr>ВЛИЯНИЕ ЛЕГИРУЮЩЕГО ЭЛЕМЕНТА Mo  НА МИКРОСТРУКТУРУ И МЕХАНИЧЕСКИЕ СВОЙСТВА ЦИРКОНИЕВЫХ СПЛАВОВ</vt:lpstr>
      <vt:lpstr>Презентация PowerPoint</vt:lpstr>
      <vt:lpstr>ХАРАКТЕРИСТИКИ НЕЙТРОННО-ФИЗИЧЕСКИХ УСЛОВИЙ ОБЛУЧЕНИЯ </vt:lpstr>
      <vt:lpstr>ПОСТАНОВКА ЗАДАЧИ  ОСНОВНЫЕ ПОНЯТИЯ </vt:lpstr>
      <vt:lpstr>ТРАНСМУТАЦИЯ В СИСТЕМЕ  [Zr + x% Nb + y% Mo]</vt:lpstr>
      <vt:lpstr>ПРОГРАММНОЕ ОБЕСПЕЧЕНИЕ</vt:lpstr>
      <vt:lpstr>ПАКЕТ УТИЛИТ ДЛЯ ОБРАБОТКИ ЯДЕРНЫХ ДАННЫХ В ФОРМАТЕ ENDF/B</vt:lpstr>
      <vt:lpstr>БИБЛИОТЕКИ ЯДЕРНЫХ ДАННЫХ </vt:lpstr>
      <vt:lpstr>АЛГОРИТМ РАСЧЁТА </vt:lpstr>
      <vt:lpstr>НАКОПЛЕНИЕ МОЛИБДЕНА В  ЦИРКОНИЕВЫХ СПЛАВАХ</vt:lpstr>
      <vt:lpstr>ТРАНСМУТАЦИЯ В СИСТЕМЕ  [Zr + x% Nb + y% Mo] ПРИ ОБЛУЧЕНИИ В СМ-3</vt:lpstr>
      <vt:lpstr>НАКОПЛЕНИЕ МОЛИБДЕНА ПРИ ОБЛУЧЕНИИ В ВВЭР-1000</vt:lpstr>
      <vt:lpstr>Презентация PowerPoint</vt:lpstr>
    </vt:vector>
  </TitlesOfParts>
  <Company>РИК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 В.В. (№1311)</dc:creator>
  <cp:lastModifiedBy>bar</cp:lastModifiedBy>
  <cp:revision>105</cp:revision>
  <cp:lastPrinted>2019-04-08T10:01:33Z</cp:lastPrinted>
  <dcterms:created xsi:type="dcterms:W3CDTF">2019-03-28T11:36:11Z</dcterms:created>
  <dcterms:modified xsi:type="dcterms:W3CDTF">2019-05-27T10:27:10Z</dcterms:modified>
</cp:coreProperties>
</file>