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333" r:id="rId3"/>
    <p:sldId id="335" r:id="rId4"/>
    <p:sldId id="337" r:id="rId5"/>
    <p:sldId id="334" r:id="rId6"/>
    <p:sldId id="336" r:id="rId7"/>
    <p:sldId id="324" r:id="rId8"/>
    <p:sldId id="331" r:id="rId9"/>
    <p:sldId id="332" r:id="rId10"/>
    <p:sldId id="325" r:id="rId11"/>
    <p:sldId id="338" r:id="rId12"/>
    <p:sldId id="327" r:id="rId13"/>
    <p:sldId id="330" r:id="rId14"/>
    <p:sldId id="261" r:id="rId15"/>
  </p:sldIdLst>
  <p:sldSz cx="9144000" cy="6858000" type="screen4x3"/>
  <p:notesSz cx="6648450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3890"/>
    <a:srgbClr val="973DA1"/>
    <a:srgbClr val="B337A1"/>
    <a:srgbClr val="B42EB7"/>
    <a:srgbClr val="A02FB3"/>
    <a:srgbClr val="D553AA"/>
    <a:srgbClr val="EA9EC6"/>
    <a:srgbClr val="9D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>
      <p:cViewPr varScale="1">
        <p:scale>
          <a:sx n="115" d="100"/>
          <a:sy n="11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454" y="-102"/>
      </p:cViewPr>
      <p:guideLst>
        <p:guide orient="horz" pos="3079"/>
        <p:guide pos="209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88712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4E1792-1C3A-406E-9D90-7D38FBC1608D}" type="datetimeFigureOut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89785" tIns="44892" rIns="89785" bIns="4489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880995" cy="488712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7" y="9283829"/>
            <a:ext cx="2880995" cy="488712"/>
          </a:xfrm>
          <a:prstGeom prst="rect">
            <a:avLst/>
          </a:prstGeom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56DB03D-6E7F-4C19-AB3F-B72C958920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221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503" indent="-280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312" indent="-2244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236" indent="-2244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0161" indent="-2244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9086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8010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935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860" indent="-2244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E4303F-50E3-4CDD-AC24-96DEA10FC793}" type="slidenum">
              <a:rPr lang="ru-RU" altLang="ru-RU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21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9503" indent="-28057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12" indent="-2244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1236" indent="-2244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0161" indent="-22446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9086" indent="-224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8010" indent="-224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6935" indent="-224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5860" indent="-224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B0D8EA-603B-439A-AE71-3E60D328685A}" type="slidenum">
              <a:rPr lang="ru-RU" altLang="ru-RU"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6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2E3D5-05BF-49AF-A9F2-63ECCAE24FCE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FE204-59CA-4CA5-81C4-06BEAD3175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539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6648-D295-4644-8B98-E5B46B4569B9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E6F5E-9A07-410C-8ABB-0D75878BC6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356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4C6C-D93E-4032-9B4B-5CA51429705F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FB73E-9AAA-446A-8051-4DDEA79DB2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114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F741-2A17-4EBD-8B65-EEE164B1723B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1DA4F-01A2-4872-A11A-1B6BC1F128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427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80EAF-6AA8-406A-B2D7-9E041118F671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893FF-2A2D-4F8B-90AA-4FBCB191F6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462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E8D4-E32F-4569-ACCD-125AB55AF630}" type="datetime1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87E55-5CB6-45B6-97A5-A5D7C34AF0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114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E8EA-26E3-4452-8457-C655E5B643B7}" type="datetime1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4CF75-6ACD-4EF5-8BC2-C309B97D42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757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5F60-F01A-439A-911E-A4617553A9B3}" type="datetime1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F2569-A6C2-4F3D-9669-C5AD64BAE6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061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EDFF-1887-41EE-BEF8-20D21EE37E47}" type="datetime1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09C89-D0A8-40F6-8CA4-D0312EB20C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0812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B22D0-F332-4747-A7A3-9DC6C5B3980E}" type="datetime1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6E15D-5136-4140-87F1-0D50786C94A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05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7564-A3ED-48B9-8F9F-CB17178A528A}" type="datetime1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7AF96-0EF8-4913-A91F-26025925A7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091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5FBBA8-89A9-43E2-81D9-DB1BA2FE3D85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8D4FE4E-2CA9-49B2-8F05-C181124ABFB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9629" y="1828800"/>
            <a:ext cx="8915400" cy="1752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15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ИЗУЧЕНИЕ </a:t>
            </a:r>
            <a:r>
              <a:rPr lang="ru-RU" sz="2000" b="1" dirty="0">
                <a:solidFill>
                  <a:srgbClr val="15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ПОВЕДЕНИЯ ТВЭЛОВ ВВЭР-1000 В УСЛОВИЯХ АВАРИИ С ПОТЕРЕЙ ТЕПЛОНОСИТЕЛЯ (LOCA).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5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РЕАКТОРНЫЕ ЭКСПЕРИМЕНТЫ МИР-LOCA/45 И МИР-LOCA/69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2400" y="3657600"/>
            <a:ext cx="8551719" cy="1066800"/>
          </a:xfrm>
          <a:prstGeom prst="rect">
            <a:avLst/>
          </a:prstGeom>
        </p:spPr>
        <p:txBody>
          <a:bodyPr anchor="ctr"/>
          <a:lstStyle/>
          <a:p>
            <a:r>
              <a:rPr lang="ru-RU" sz="1400" dirty="0" err="1" smtClean="0"/>
              <a:t>А.В.Алексеев</a:t>
            </a:r>
            <a:r>
              <a:rPr lang="ru-RU" sz="1400" dirty="0" smtClean="0"/>
              <a:t>, </a:t>
            </a:r>
            <a:r>
              <a:rPr lang="ru-RU" sz="1400" dirty="0" err="1" smtClean="0"/>
              <a:t>А.В.Горячев</a:t>
            </a:r>
            <a:r>
              <a:rPr lang="ru-RU" sz="1400" dirty="0" smtClean="0"/>
              <a:t>, </a:t>
            </a:r>
            <a:r>
              <a:rPr lang="ru-RU" sz="1400" dirty="0" err="1" smtClean="0"/>
              <a:t>О.И.Дреганов</a:t>
            </a:r>
            <a:r>
              <a:rPr lang="ru-RU" sz="1400" dirty="0" smtClean="0"/>
              <a:t>, </a:t>
            </a:r>
            <a:r>
              <a:rPr lang="ru-RU" sz="1400" b="1" u="sng" dirty="0" err="1" smtClean="0"/>
              <a:t>А.Л.Ижутов</a:t>
            </a:r>
            <a:r>
              <a:rPr lang="ru-RU" sz="1400" dirty="0" smtClean="0"/>
              <a:t>, Л.В.Киреева</a:t>
            </a:r>
            <a:r>
              <a:rPr lang="ru-RU" sz="1400" baseline="30000" dirty="0" smtClean="0"/>
              <a:t>1</a:t>
            </a:r>
            <a:r>
              <a:rPr lang="ru-RU" sz="1400" dirty="0"/>
              <a:t>, </a:t>
            </a:r>
            <a:r>
              <a:rPr lang="ru-RU" sz="1400" dirty="0" err="1" smtClean="0"/>
              <a:t>И.В.Киселева</a:t>
            </a:r>
            <a:r>
              <a:rPr lang="ru-RU" sz="1400" dirty="0" smtClean="0"/>
              <a:t>, </a:t>
            </a:r>
            <a:r>
              <a:rPr lang="ru-RU" sz="1400" dirty="0" err="1" smtClean="0"/>
              <a:t>В.Н.Шулимов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i="1" dirty="0" smtClean="0"/>
              <a:t>(АО </a:t>
            </a:r>
            <a:r>
              <a:rPr lang="ru-RU" sz="1400" i="1" dirty="0"/>
              <a:t>«ГНЦ НИИАР</a:t>
            </a:r>
            <a:r>
              <a:rPr lang="ru-RU" sz="1400" i="1" dirty="0" smtClean="0"/>
              <a:t>»), </a:t>
            </a:r>
            <a:r>
              <a:rPr lang="ru-RU" sz="1400" i="1" u="sng" dirty="0"/>
              <a:t>niiar@niiar.ru</a:t>
            </a:r>
            <a:endParaRPr lang="ru-RU" sz="1400" i="1" dirty="0" smtClean="0"/>
          </a:p>
          <a:p>
            <a:endParaRPr lang="ru-RU" sz="500" dirty="0" smtClean="0"/>
          </a:p>
          <a:p>
            <a:r>
              <a:rPr lang="ru-RU" sz="1400" dirty="0" err="1" smtClean="0"/>
              <a:t>В.И.Кузнецов</a:t>
            </a:r>
            <a:r>
              <a:rPr lang="ru-RU" sz="1400" dirty="0" smtClean="0"/>
              <a:t>, </a:t>
            </a:r>
            <a:r>
              <a:rPr lang="ru-RU" sz="1400" dirty="0" err="1" smtClean="0"/>
              <a:t>В.В.Новиков</a:t>
            </a:r>
            <a:r>
              <a:rPr lang="ru-RU" sz="1400" dirty="0" smtClean="0"/>
              <a:t>, </a:t>
            </a:r>
            <a:r>
              <a:rPr lang="ru-RU" sz="1400" dirty="0" err="1" smtClean="0"/>
              <a:t>А.В.Салатов</a:t>
            </a:r>
            <a:r>
              <a:rPr lang="ru-RU" sz="1400" dirty="0" smtClean="0"/>
              <a:t>, </a:t>
            </a:r>
            <a:r>
              <a:rPr lang="ru-RU" sz="1400" dirty="0" err="1" smtClean="0"/>
              <a:t>П.В.Федотов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i="1" dirty="0" smtClean="0"/>
              <a:t>(АО «ВНИИНМ им. </a:t>
            </a:r>
            <a:r>
              <a:rPr lang="ru-RU" sz="1400" i="1" dirty="0" err="1"/>
              <a:t>а</a:t>
            </a:r>
            <a:r>
              <a:rPr lang="ru-RU" sz="1400" i="1" dirty="0" err="1" smtClean="0"/>
              <a:t>к</a:t>
            </a:r>
            <a:r>
              <a:rPr lang="ru-RU" sz="1400" i="1" dirty="0" smtClean="0"/>
              <a:t>. </a:t>
            </a:r>
            <a:r>
              <a:rPr lang="ru-RU" sz="1400" i="1" dirty="0"/>
              <a:t>А.А. </a:t>
            </a:r>
            <a:r>
              <a:rPr lang="ru-RU" sz="1400" i="1" dirty="0" err="1"/>
              <a:t>Бочвара</a:t>
            </a:r>
            <a:r>
              <a:rPr lang="ru-RU" sz="1400" i="1" dirty="0" smtClean="0"/>
              <a:t>»),</a:t>
            </a:r>
            <a:r>
              <a:rPr lang="ru-RU" sz="1400" i="1" u="sng" dirty="0" smtClean="0"/>
              <a:t> </a:t>
            </a:r>
            <a:r>
              <a:rPr lang="ru-RU" sz="1400" i="1" u="sng" dirty="0"/>
              <a:t>post@bochvar.ru</a:t>
            </a:r>
            <a:r>
              <a:rPr lang="ru-RU" sz="1400" b="1" i="1" u="sng" dirty="0"/>
              <a:t> </a:t>
            </a:r>
            <a:endParaRPr lang="ru-RU" sz="1400" i="1" u="sng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E204-59CA-4CA5-81C4-06BEAD3175E2}" type="slidenum">
              <a:rPr lang="en-US" altLang="ru-RU" smtClean="0"/>
              <a:pPr/>
              <a:t>1</a:t>
            </a:fld>
            <a:endParaRPr lang="en-US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1524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</a:t>
            </a:r>
            <a:r>
              <a:rPr lang="ru-RU" sz="1400" dirty="0" smtClean="0">
                <a:solidFill>
                  <a:schemeClr val="bg1"/>
                </a:solidFill>
              </a:rPr>
              <a:t>аучно-техническая конференция </a:t>
            </a:r>
            <a:r>
              <a:rPr lang="ru-RU" sz="1400" dirty="0">
                <a:solidFill>
                  <a:schemeClr val="bg1"/>
                </a:solidFill>
              </a:rPr>
              <a:t>АО «ТВЭЛ»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</a:t>
            </a:r>
            <a:r>
              <a:rPr lang="ru-RU" sz="1400" b="1" dirty="0">
                <a:solidFill>
                  <a:schemeClr val="bg1"/>
                </a:solidFill>
              </a:rPr>
              <a:t>Ядерное топливо нового поколения для АЭС. Результаты разработки, опыт эксплуатации и направления развития</a:t>
            </a:r>
            <a:r>
              <a:rPr lang="ru-RU" sz="1400" b="1" dirty="0" smtClean="0">
                <a:solidFill>
                  <a:schemeClr val="bg1"/>
                </a:solidFill>
              </a:rPr>
              <a:t>» (НТК-2018),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09-10 октября 2018 года,  г. Сочи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06880" y="12192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defTabSz="652463"/>
            <a:endParaRPr lang="ru-RU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lvl="1" defTabSz="652463"/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-LOCA/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МИР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-LOCA/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lvl="1" defTabSz="652463"/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DA4F-01A2-4872-A11A-1B6BC1F1286F}" type="slidenum">
              <a:rPr lang="en-US" altLang="ru-RU" smtClean="0"/>
              <a:pPr/>
              <a:t>10</a:t>
            </a:fld>
            <a:endParaRPr lang="en-US" altLang="ru-RU"/>
          </a:p>
        </p:txBody>
      </p:sp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1374620" y="304800"/>
            <a:ext cx="7312179" cy="6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034" tIns="49517" rIns="99034" bIns="495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9388" lvl="1" defTabSz="652463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Температура оболочки твэла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давление газа в твэле в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двух экспериментах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26178"/>
            <a:ext cx="5340718" cy="71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79" y="1828800"/>
            <a:ext cx="4478541" cy="26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2877"/>
            <a:ext cx="4581151" cy="267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7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DA4F-01A2-4872-A11A-1B6BC1F1286F}" type="slidenum">
              <a:rPr lang="en-US" altLang="ru-RU" smtClean="0"/>
              <a:pPr/>
              <a:t>11</a:t>
            </a:fld>
            <a:endParaRPr lang="en-US" altLang="ru-RU"/>
          </a:p>
        </p:txBody>
      </p:sp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1374621" y="304800"/>
            <a:ext cx="6479466" cy="6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034" tIns="49517" rIns="99034" bIns="495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9388" lvl="1" defTabSz="652463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Температура оболочки твэла и давление газа в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твэле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двух экспериментах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076" y="1295400"/>
            <a:ext cx="84582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algn="just" defTabSz="652463"/>
            <a:r>
              <a:rPr lang="ru-RU" altLang="ru-RU" sz="2000" dirty="0" smtClean="0">
                <a:solidFill>
                  <a:schemeClr val="tx2"/>
                </a:solidFill>
              </a:rPr>
              <a:t>	В </a:t>
            </a:r>
            <a:r>
              <a:rPr lang="ru-RU" altLang="ru-RU" sz="2000" dirty="0">
                <a:solidFill>
                  <a:schemeClr val="tx2"/>
                </a:solidFill>
              </a:rPr>
              <a:t>соответствии с показанием датчика давления газа под оболочкой РТ </a:t>
            </a:r>
            <a:r>
              <a:rPr lang="ru-RU" altLang="ru-RU" sz="2000" dirty="0" smtClean="0">
                <a:solidFill>
                  <a:schemeClr val="tx2"/>
                </a:solidFill>
              </a:rPr>
              <a:t>в </a:t>
            </a:r>
            <a:r>
              <a:rPr lang="ru-RU" altLang="ru-RU" sz="2000" dirty="0">
                <a:solidFill>
                  <a:schemeClr val="tx2"/>
                </a:solidFill>
              </a:rPr>
              <a:t>эксперименте МИР-LOCA/45 твэл разгерметизировался при температуре </a:t>
            </a:r>
            <a:r>
              <a:rPr lang="ru-RU" altLang="ru-RU" sz="2000" dirty="0" smtClean="0">
                <a:solidFill>
                  <a:schemeClr val="tx2"/>
                </a:solidFill>
              </a:rPr>
              <a:t>770 </a:t>
            </a:r>
            <a:r>
              <a:rPr lang="ru-RU" altLang="ru-RU" sz="2000" baseline="30000" dirty="0" smtClean="0">
                <a:solidFill>
                  <a:schemeClr val="tx2"/>
                </a:solidFill>
              </a:rPr>
              <a:t>о</a:t>
            </a:r>
            <a:r>
              <a:rPr lang="ru-RU" altLang="ru-RU" sz="2000" dirty="0" smtClean="0">
                <a:solidFill>
                  <a:schemeClr val="tx2"/>
                </a:solidFill>
              </a:rPr>
              <a:t>С </a:t>
            </a:r>
            <a:r>
              <a:rPr lang="ru-RU" altLang="ru-RU" sz="2000" dirty="0">
                <a:solidFill>
                  <a:schemeClr val="tx2"/>
                </a:solidFill>
              </a:rPr>
              <a:t>и перепаде давления на оболочке </a:t>
            </a:r>
            <a:r>
              <a:rPr lang="ru-RU" altLang="ru-RU" sz="2000" dirty="0" smtClean="0">
                <a:solidFill>
                  <a:schemeClr val="tx2"/>
                </a:solidFill>
              </a:rPr>
              <a:t>5 МПа. </a:t>
            </a:r>
            <a:r>
              <a:rPr lang="ru-RU" altLang="ru-RU" sz="2000" dirty="0">
                <a:solidFill>
                  <a:schemeClr val="tx2"/>
                </a:solidFill>
              </a:rPr>
              <a:t>Факт разгерметизации подтвержден состоянием </a:t>
            </a:r>
            <a:r>
              <a:rPr lang="ru-RU" altLang="ru-RU" sz="2000" dirty="0" smtClean="0">
                <a:solidFill>
                  <a:schemeClr val="tx2"/>
                </a:solidFill>
              </a:rPr>
              <a:t>оболочки </a:t>
            </a:r>
            <a:r>
              <a:rPr lang="ru-RU" altLang="ru-RU" sz="2000" dirty="0">
                <a:solidFill>
                  <a:schemeClr val="tx2"/>
                </a:solidFill>
              </a:rPr>
              <a:t>в месте максимальной деформации и </a:t>
            </a:r>
            <a:r>
              <a:rPr lang="ru-RU" altLang="ru-RU" sz="2000" dirty="0" smtClean="0">
                <a:solidFill>
                  <a:schemeClr val="tx2"/>
                </a:solidFill>
              </a:rPr>
              <a:t>наличием </a:t>
            </a:r>
            <a:r>
              <a:rPr lang="ru-RU" altLang="ru-RU" sz="2000" dirty="0">
                <a:solidFill>
                  <a:schemeClr val="tx2"/>
                </a:solidFill>
              </a:rPr>
              <a:t>фрагментации топливных таблеток в месте образования разрыва  оболочки.</a:t>
            </a:r>
          </a:p>
          <a:p>
            <a:pPr marL="179388" lvl="1" algn="just" defTabSz="652463"/>
            <a:r>
              <a:rPr lang="ru-RU" altLang="ru-RU" sz="2000" dirty="0" smtClean="0">
                <a:solidFill>
                  <a:schemeClr val="tx2"/>
                </a:solidFill>
              </a:rPr>
              <a:t>	В </a:t>
            </a:r>
            <a:r>
              <a:rPr lang="ru-RU" altLang="ru-RU" sz="2000" dirty="0">
                <a:solidFill>
                  <a:schemeClr val="tx2"/>
                </a:solidFill>
              </a:rPr>
              <a:t>эксперименте МИР-LOCA/69 максимальная температура </a:t>
            </a:r>
            <a:r>
              <a:rPr lang="ru-RU" altLang="ru-RU" sz="2000" dirty="0" smtClean="0">
                <a:solidFill>
                  <a:schemeClr val="tx2"/>
                </a:solidFill>
              </a:rPr>
              <a:t>оболочки </a:t>
            </a:r>
            <a:r>
              <a:rPr lang="ru-RU" altLang="ru-RU" sz="2000" dirty="0">
                <a:solidFill>
                  <a:schemeClr val="tx2"/>
                </a:solidFill>
              </a:rPr>
              <a:t>составила </a:t>
            </a:r>
            <a:r>
              <a:rPr lang="ru-RU" altLang="ru-RU" sz="2000" dirty="0" smtClean="0">
                <a:solidFill>
                  <a:schemeClr val="tx2"/>
                </a:solidFill>
              </a:rPr>
              <a:t>748 </a:t>
            </a:r>
            <a:r>
              <a:rPr lang="ru-RU" altLang="ru-RU" sz="2000" baseline="30000" dirty="0" err="1">
                <a:solidFill>
                  <a:schemeClr val="tx2"/>
                </a:solidFill>
              </a:rPr>
              <a:t>о</a:t>
            </a:r>
            <a:r>
              <a:rPr lang="ru-RU" altLang="ru-RU" sz="2000" dirty="0" err="1">
                <a:solidFill>
                  <a:schemeClr val="tx2"/>
                </a:solidFill>
              </a:rPr>
              <a:t>С</a:t>
            </a:r>
            <a:r>
              <a:rPr lang="ru-RU" altLang="ru-RU" sz="2000" dirty="0">
                <a:solidFill>
                  <a:schemeClr val="tx2"/>
                </a:solidFill>
              </a:rPr>
              <a:t> на участке между центральной и верхней </a:t>
            </a:r>
            <a:r>
              <a:rPr lang="ru-RU" altLang="ru-RU" sz="2000" dirty="0" err="1">
                <a:solidFill>
                  <a:schemeClr val="tx2"/>
                </a:solidFill>
              </a:rPr>
              <a:t>дестанционирующими</a:t>
            </a:r>
            <a:r>
              <a:rPr lang="ru-RU" altLang="ru-RU" sz="2000" dirty="0">
                <a:solidFill>
                  <a:schemeClr val="tx2"/>
                </a:solidFill>
              </a:rPr>
              <a:t> решетками. По показаниям датчика давления РТ в эксперименте МИР-LOCA/69 остался герметичным. При визуальном осмотре твэла после испытания на рентгене и по </a:t>
            </a:r>
            <a:r>
              <a:rPr lang="ru-RU" altLang="ru-RU" sz="2000" dirty="0" err="1">
                <a:solidFill>
                  <a:schemeClr val="tx2"/>
                </a:solidFill>
              </a:rPr>
              <a:t>профилометрии</a:t>
            </a:r>
            <a:r>
              <a:rPr lang="ru-RU" altLang="ru-RU" sz="2000" dirty="0">
                <a:solidFill>
                  <a:schemeClr val="tx2"/>
                </a:solidFill>
              </a:rPr>
              <a:t> было </a:t>
            </a:r>
            <a:r>
              <a:rPr lang="ru-RU" altLang="ru-RU" sz="2000" dirty="0" smtClean="0">
                <a:solidFill>
                  <a:schemeClr val="tx2"/>
                </a:solidFill>
              </a:rPr>
              <a:t>обнаружена деформация оболочки в области максимального энерговыделения.</a:t>
            </a:r>
            <a:endParaRPr lang="ru-RU" altLang="ru-RU" sz="2000" dirty="0">
              <a:solidFill>
                <a:schemeClr val="tx2"/>
              </a:solidFill>
            </a:endParaRPr>
          </a:p>
          <a:p>
            <a:pPr marL="179388" lvl="1" algn="just" defTabSz="652463"/>
            <a:endParaRPr lang="ru-RU" altLang="ru-RU" sz="2000" dirty="0">
              <a:solidFill>
                <a:schemeClr val="tx2"/>
              </a:solidFill>
            </a:endParaRPr>
          </a:p>
          <a:p>
            <a:pPr marL="179388" lvl="1" algn="just" defTabSz="652463"/>
            <a:endParaRPr lang="ru-RU" alt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1794"/>
          <a:stretch/>
        </p:blipFill>
        <p:spPr bwMode="auto">
          <a:xfrm>
            <a:off x="226828" y="1600200"/>
            <a:ext cx="2822945" cy="492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2652678" y="1490560"/>
            <a:ext cx="455574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ru-RU" sz="1400" b="0" dirty="0" smtClean="0">
                <a:solidFill>
                  <a:srgbClr val="00009A"/>
                </a:solidFill>
              </a:rPr>
              <a:t>90</a:t>
            </a:r>
            <a:r>
              <a:rPr lang="en-US" altLang="ru-RU" sz="1400" b="0" dirty="0">
                <a:solidFill>
                  <a:srgbClr val="00009A"/>
                </a:solidFill>
              </a:rPr>
              <a:t>°</a:t>
            </a:r>
            <a:endParaRPr lang="ru-RU" altLang="ru-RU" sz="1400" b="0" dirty="0">
              <a:solidFill>
                <a:srgbClr val="0000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DA4F-01A2-4872-A11A-1B6BC1F1286F}" type="slidenum">
              <a:rPr lang="en-US" altLang="ru-RU" smtClean="0"/>
              <a:pPr/>
              <a:t>12</a:t>
            </a:fld>
            <a:endParaRPr lang="en-US" altLang="ru-RU"/>
          </a:p>
        </p:txBody>
      </p:sp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1374621" y="304800"/>
            <a:ext cx="6479466" cy="6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034" tIns="49517" rIns="99034" bIns="495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9388" lvl="1" defTabSz="652463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Деформация оболочки твэла в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эксперимент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ах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433" name="Picture 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9"/>
          <a:stretch/>
        </p:blipFill>
        <p:spPr bwMode="auto">
          <a:xfrm>
            <a:off x="3733800" y="1398412"/>
            <a:ext cx="5181600" cy="176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7135" y="1123890"/>
            <a:ext cx="2182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lvl="1" defTabSz="652463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МИР-LOCA/45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3435" y="1123890"/>
            <a:ext cx="2118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lvl="1" defTabSz="652463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МИР-LOCA/69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3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70" y="3048000"/>
            <a:ext cx="5827730" cy="318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5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5429" y="457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lvl="1" algn="ctr" defTabSz="652463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18288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2" indent="357188" algn="just" defTabSz="652463">
              <a:tabLst>
                <a:tab pos="8337550" algn="l"/>
              </a:tabLst>
            </a:pPr>
            <a:r>
              <a:rPr lang="ru-RU" altLang="ru-RU" dirty="0">
                <a:solidFill>
                  <a:schemeClr val="tx2"/>
                </a:solidFill>
              </a:rPr>
              <a:t>В реакторе МИР проведены </a:t>
            </a:r>
            <a:r>
              <a:rPr lang="ru-RU" altLang="ru-RU" dirty="0" smtClean="0">
                <a:solidFill>
                  <a:schemeClr val="tx2"/>
                </a:solidFill>
              </a:rPr>
              <a:t>эксперименты МИР-LOCA/45 </a:t>
            </a:r>
            <a:r>
              <a:rPr lang="ru-RU" altLang="ru-RU" dirty="0">
                <a:solidFill>
                  <a:schemeClr val="tx2"/>
                </a:solidFill>
              </a:rPr>
              <a:t>и МИР-LOCA/69, целью которых являлось получение данных о поведении твэлов с повышенной </a:t>
            </a:r>
            <a:r>
              <a:rPr lang="ru-RU" altLang="ru-RU" dirty="0" err="1">
                <a:solidFill>
                  <a:schemeClr val="tx2"/>
                </a:solidFill>
              </a:rPr>
              <a:t>ураноемкостью</a:t>
            </a:r>
            <a:r>
              <a:rPr lang="ru-RU" altLang="ru-RU" dirty="0">
                <a:solidFill>
                  <a:schemeClr val="tx2"/>
                </a:solidFill>
              </a:rPr>
              <a:t> с высоким выгоранием топлива в проектной аварии типа LOCA.</a:t>
            </a:r>
          </a:p>
          <a:p>
            <a:pPr marL="182563" lvl="2" indent="357188" algn="just" defTabSz="652463">
              <a:tabLst>
                <a:tab pos="8337550" algn="l"/>
              </a:tabLst>
            </a:pPr>
            <a:r>
              <a:rPr lang="ru-RU" altLang="ru-RU" dirty="0">
                <a:solidFill>
                  <a:schemeClr val="tx2"/>
                </a:solidFill>
              </a:rPr>
              <a:t>Максимальная температура оболочки твэла, достигнутая в эксперименте МИР-LOCA/45, составила </a:t>
            </a:r>
            <a:r>
              <a:rPr lang="ru-RU" altLang="ru-RU" dirty="0" smtClean="0">
                <a:solidFill>
                  <a:schemeClr val="tx2"/>
                </a:solidFill>
              </a:rPr>
              <a:t>807 </a:t>
            </a:r>
            <a:r>
              <a:rPr lang="ru-RU" altLang="ru-RU" baseline="30000" dirty="0" smtClean="0">
                <a:solidFill>
                  <a:schemeClr val="tx2"/>
                </a:solidFill>
              </a:rPr>
              <a:t>о</a:t>
            </a:r>
            <a:r>
              <a:rPr lang="ru-RU" altLang="ru-RU" dirty="0" smtClean="0">
                <a:solidFill>
                  <a:schemeClr val="tx2"/>
                </a:solidFill>
              </a:rPr>
              <a:t>С</a:t>
            </a:r>
            <a:r>
              <a:rPr lang="ru-RU" altLang="ru-RU" dirty="0">
                <a:solidFill>
                  <a:schemeClr val="tx2"/>
                </a:solidFill>
              </a:rPr>
              <a:t>, в эксперименте МИР-LOCA/69 – </a:t>
            </a:r>
            <a:r>
              <a:rPr lang="ru-RU" altLang="ru-RU" dirty="0" smtClean="0">
                <a:solidFill>
                  <a:schemeClr val="tx2"/>
                </a:solidFill>
              </a:rPr>
              <a:t/>
            </a:r>
            <a:br>
              <a:rPr lang="ru-RU" altLang="ru-RU" dirty="0" smtClean="0">
                <a:solidFill>
                  <a:schemeClr val="tx2"/>
                </a:solidFill>
              </a:rPr>
            </a:br>
            <a:r>
              <a:rPr lang="ru-RU" altLang="ru-RU" dirty="0" smtClean="0">
                <a:solidFill>
                  <a:schemeClr val="tx2"/>
                </a:solidFill>
              </a:rPr>
              <a:t>748 </a:t>
            </a:r>
            <a:r>
              <a:rPr lang="ru-RU" altLang="ru-RU" baseline="30000" dirty="0">
                <a:solidFill>
                  <a:schemeClr val="tx2"/>
                </a:solidFill>
              </a:rPr>
              <a:t>о</a:t>
            </a:r>
            <a:r>
              <a:rPr lang="ru-RU" altLang="ru-RU" dirty="0">
                <a:solidFill>
                  <a:schemeClr val="tx2"/>
                </a:solidFill>
              </a:rPr>
              <a:t>С. Твэл в эксперименте МИР-LOCA/45 разгерметизировался при температуре </a:t>
            </a:r>
            <a:r>
              <a:rPr lang="ru-RU" altLang="ru-RU" dirty="0" smtClean="0">
                <a:solidFill>
                  <a:schemeClr val="tx2"/>
                </a:solidFill>
              </a:rPr>
              <a:t>770 </a:t>
            </a:r>
            <a:r>
              <a:rPr lang="ru-RU" altLang="ru-RU" baseline="30000" dirty="0" smtClean="0">
                <a:solidFill>
                  <a:schemeClr val="tx2"/>
                </a:solidFill>
              </a:rPr>
              <a:t>о</a:t>
            </a:r>
            <a:r>
              <a:rPr lang="ru-RU" altLang="ru-RU" dirty="0" smtClean="0">
                <a:solidFill>
                  <a:schemeClr val="tx2"/>
                </a:solidFill>
              </a:rPr>
              <a:t>С </a:t>
            </a:r>
            <a:r>
              <a:rPr lang="ru-RU" altLang="ru-RU" dirty="0">
                <a:solidFill>
                  <a:schemeClr val="tx2"/>
                </a:solidFill>
              </a:rPr>
              <a:t>и перепаде давления на оболочке </a:t>
            </a:r>
            <a:r>
              <a:rPr lang="ru-RU" altLang="ru-RU" dirty="0" smtClean="0">
                <a:solidFill>
                  <a:schemeClr val="tx2"/>
                </a:solidFill>
              </a:rPr>
              <a:t>5 МПа, </a:t>
            </a:r>
            <a:r>
              <a:rPr lang="ru-RU" altLang="ru-RU" dirty="0">
                <a:solidFill>
                  <a:schemeClr val="tx2"/>
                </a:solidFill>
              </a:rPr>
              <a:t>РТ в эксперименте МИР-LOCA/69 остался </a:t>
            </a:r>
            <a:r>
              <a:rPr lang="ru-RU" altLang="ru-RU" dirty="0" smtClean="0">
                <a:solidFill>
                  <a:schemeClr val="tx2"/>
                </a:solidFill>
              </a:rPr>
              <a:t>герметичным, </a:t>
            </a:r>
            <a:r>
              <a:rPr lang="ru-RU" altLang="ru-RU" dirty="0">
                <a:solidFill>
                  <a:schemeClr val="tx2"/>
                </a:solidFill>
              </a:rPr>
              <a:t>оболочка  деформировалась.</a:t>
            </a:r>
          </a:p>
          <a:p>
            <a:pPr marL="182563" lvl="2" indent="357188" algn="just" defTabSz="652463">
              <a:tabLst>
                <a:tab pos="8337550" algn="l"/>
              </a:tabLst>
            </a:pPr>
            <a:r>
              <a:rPr lang="ru-RU" altLang="ru-RU" dirty="0">
                <a:solidFill>
                  <a:schemeClr val="tx2"/>
                </a:solidFill>
              </a:rPr>
              <a:t>Получены экспериментальные данные о деформации оболочки и состоянии топлива и материала оболочки после испытания.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DA4F-01A2-4872-A11A-1B6BC1F1286F}" type="slidenum">
              <a:rPr lang="en-US" altLang="ru-RU" smtClean="0"/>
              <a:pPr/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43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4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066800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E204-59CA-4CA5-81C4-06BEAD3175E2}" type="slidenum">
              <a:rPr lang="en-US" altLang="ru-RU" smtClean="0"/>
              <a:pPr/>
              <a:t>14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981200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2" algn="just" defTabSz="652463"/>
            <a:r>
              <a:rPr lang="ru-RU" altLang="ru-RU" sz="2000" dirty="0" smtClean="0">
                <a:solidFill>
                  <a:schemeClr val="tx2"/>
                </a:solidFill>
              </a:rPr>
              <a:t>		В </a:t>
            </a:r>
            <a:r>
              <a:rPr lang="ru-RU" altLang="ru-RU" sz="2000" dirty="0">
                <a:solidFill>
                  <a:schemeClr val="tx2"/>
                </a:solidFill>
              </a:rPr>
              <a:t>2016 году в канале реактора МИР были проведены эксперименты   </a:t>
            </a:r>
            <a:r>
              <a:rPr lang="ru-RU" alt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МИР-LOCA/45 и МИР-LOCA/69</a:t>
            </a:r>
            <a:r>
              <a:rPr lang="ru-RU" altLang="ru-RU" sz="2000" dirty="0">
                <a:solidFill>
                  <a:schemeClr val="tx2"/>
                </a:solidFill>
              </a:rPr>
              <a:t>. </a:t>
            </a:r>
            <a:endParaRPr lang="ru-RU" altLang="ru-RU" sz="2000" dirty="0" smtClean="0">
              <a:solidFill>
                <a:schemeClr val="tx2"/>
              </a:solidFill>
            </a:endParaRPr>
          </a:p>
          <a:p>
            <a:pPr marL="636588" lvl="2" algn="just" defTabSz="652463"/>
            <a:r>
              <a:rPr lang="ru-RU" altLang="ru-RU" sz="2000" dirty="0">
                <a:solidFill>
                  <a:schemeClr val="tx2"/>
                </a:solidFill>
              </a:rPr>
              <a:t>	</a:t>
            </a:r>
            <a:r>
              <a:rPr lang="ru-RU" altLang="ru-RU" sz="2000" dirty="0" smtClean="0">
                <a:solidFill>
                  <a:schemeClr val="tx2"/>
                </a:solidFill>
              </a:rPr>
              <a:t>	Целью </a:t>
            </a:r>
            <a:r>
              <a:rPr lang="ru-RU" altLang="ru-RU" sz="2000" dirty="0">
                <a:solidFill>
                  <a:schemeClr val="tx2"/>
                </a:solidFill>
              </a:rPr>
              <a:t>экспериментов являлось получение данных о поведении твэлов с повышенной </a:t>
            </a:r>
            <a:r>
              <a:rPr lang="ru-RU" altLang="ru-RU" sz="2000" dirty="0" err="1">
                <a:solidFill>
                  <a:schemeClr val="tx2"/>
                </a:solidFill>
              </a:rPr>
              <a:t>ураноемкостью</a:t>
            </a:r>
            <a:r>
              <a:rPr lang="ru-RU" altLang="ru-RU" sz="2000" dirty="0">
                <a:solidFill>
                  <a:schemeClr val="tx2"/>
                </a:solidFill>
              </a:rPr>
              <a:t> с высоким выгоранием топлива в условиях аварии с потерей теплоносителя, включая деформирование оболочки, параметры разгерметизации твэла и состояние материала оболочки после испытания. </a:t>
            </a:r>
          </a:p>
          <a:p>
            <a:pPr marL="636588" lvl="2" algn="just" defTabSz="652463"/>
            <a:r>
              <a:rPr lang="ru-RU" altLang="ru-RU" sz="2000" dirty="0" smtClean="0">
                <a:solidFill>
                  <a:schemeClr val="tx2"/>
                </a:solidFill>
              </a:rPr>
              <a:t>		В </a:t>
            </a:r>
            <a:r>
              <a:rPr lang="ru-RU" altLang="ru-RU" sz="2000" dirty="0">
                <a:solidFill>
                  <a:schemeClr val="tx2"/>
                </a:solidFill>
              </a:rPr>
              <a:t>канале исследовательского реактора </a:t>
            </a:r>
            <a:r>
              <a:rPr lang="ru-RU" altLang="ru-RU" sz="2000" dirty="0" smtClean="0">
                <a:solidFill>
                  <a:schemeClr val="tx2"/>
                </a:solidFill>
              </a:rPr>
              <a:t>МИР </a:t>
            </a:r>
            <a:r>
              <a:rPr lang="ru-RU" altLang="ru-RU" sz="2000" dirty="0">
                <a:solidFill>
                  <a:schemeClr val="tx2"/>
                </a:solidFill>
              </a:rPr>
              <a:t>испытывались </a:t>
            </a:r>
            <a:r>
              <a:rPr lang="ru-RU" altLang="ru-RU" sz="2000" dirty="0" err="1">
                <a:solidFill>
                  <a:schemeClr val="tx2"/>
                </a:solidFill>
              </a:rPr>
              <a:t>рефабрикованные</a:t>
            </a:r>
            <a:r>
              <a:rPr lang="ru-RU" altLang="ru-RU" sz="2000" dirty="0">
                <a:solidFill>
                  <a:schemeClr val="tx2"/>
                </a:solidFill>
              </a:rPr>
              <a:t> твэлы (РТ), изготовленные из твэлов ТВСА ВВЭР-1000, отработавших на 1-ом блоке Калининской АЭС. Максимальное выгорание топлива в РТ составляло </a:t>
            </a:r>
            <a:r>
              <a:rPr lang="ru-RU" altLang="ru-RU" sz="2000" dirty="0" smtClean="0">
                <a:solidFill>
                  <a:schemeClr val="tx2"/>
                </a:solidFill>
              </a:rPr>
              <a:t/>
            </a:r>
            <a:br>
              <a:rPr lang="ru-RU" altLang="ru-RU" sz="2000" dirty="0" smtClean="0">
                <a:solidFill>
                  <a:schemeClr val="tx2"/>
                </a:solidFill>
              </a:rPr>
            </a:br>
            <a:r>
              <a:rPr lang="ru-RU" altLang="ru-RU" sz="2000" dirty="0" smtClean="0">
                <a:solidFill>
                  <a:schemeClr val="tx2"/>
                </a:solidFill>
              </a:rPr>
              <a:t>45 </a:t>
            </a:r>
            <a:r>
              <a:rPr lang="ru-RU" altLang="ru-RU" sz="2000" dirty="0">
                <a:solidFill>
                  <a:schemeClr val="tx2"/>
                </a:solidFill>
              </a:rPr>
              <a:t>и 69 </a:t>
            </a:r>
            <a:r>
              <a:rPr lang="ru-RU" altLang="ru-RU" sz="2000" dirty="0" err="1" smtClean="0">
                <a:solidFill>
                  <a:schemeClr val="tx2"/>
                </a:solidFill>
              </a:rPr>
              <a:t>МВт·сут</a:t>
            </a:r>
            <a:r>
              <a:rPr lang="ru-RU" altLang="ru-RU" sz="2000" dirty="0" smtClean="0">
                <a:solidFill>
                  <a:schemeClr val="tx2"/>
                </a:solidFill>
              </a:rPr>
              <a:t>/кгU</a:t>
            </a:r>
            <a:r>
              <a:rPr lang="ru-RU" altLang="ru-RU" sz="2000" dirty="0">
                <a:solidFill>
                  <a:schemeClr val="tx2"/>
                </a:solidFill>
              </a:rPr>
              <a:t>. </a:t>
            </a:r>
            <a:endParaRPr lang="ru-RU" altLang="ru-RU" sz="2000" dirty="0" smtClean="0">
              <a:solidFill>
                <a:schemeClr val="tx2"/>
              </a:solidFill>
            </a:endParaRPr>
          </a:p>
          <a:p>
            <a:pPr marL="636588" lvl="2" algn="just" defTabSz="652463"/>
            <a:r>
              <a:rPr lang="ru-RU" altLang="ru-RU" sz="2000" dirty="0" smtClean="0">
                <a:solidFill>
                  <a:schemeClr val="tx2"/>
                </a:solidFill>
              </a:rPr>
              <a:t>		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DA4F-01A2-4872-A11A-1B6BC1F1286F}" type="slidenum">
              <a:rPr lang="en-US" altLang="ru-RU" smtClean="0"/>
              <a:pPr/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318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600" y="1447800"/>
            <a:ext cx="8686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9488" lvl="2" indent="-342900" algn="just" defTabSz="652463">
              <a:buFontTx/>
              <a:buChar char="-"/>
            </a:pPr>
            <a:r>
              <a:rPr lang="ru-RU" altLang="ru-RU" sz="2000" dirty="0" smtClean="0">
                <a:solidFill>
                  <a:schemeClr val="tx2"/>
                </a:solidFill>
              </a:rPr>
              <a:t>экспериментальное </a:t>
            </a:r>
            <a:r>
              <a:rPr lang="ru-RU" altLang="ru-RU" sz="2000" dirty="0">
                <a:solidFill>
                  <a:schemeClr val="tx2"/>
                </a:solidFill>
              </a:rPr>
              <a:t>подтверждение расчетных прогнозов отсутствия разгерметизации твэлов высокого выгорания в проектных авариях LOCA,</a:t>
            </a:r>
          </a:p>
          <a:p>
            <a:pPr marL="636588" lvl="2" algn="just" defTabSz="652463"/>
            <a:endParaRPr lang="ru-RU" altLang="ru-RU" sz="2000" dirty="0">
              <a:solidFill>
                <a:schemeClr val="tx2"/>
              </a:solidFill>
            </a:endParaRPr>
          </a:p>
          <a:p>
            <a:pPr marL="979488" lvl="2" indent="-342900" algn="just" defTabSz="652463">
              <a:buFontTx/>
              <a:buChar char="-"/>
            </a:pPr>
            <a:r>
              <a:rPr lang="ru-RU" altLang="ru-RU" sz="2000" dirty="0" smtClean="0">
                <a:solidFill>
                  <a:schemeClr val="tx2"/>
                </a:solidFill>
              </a:rPr>
              <a:t>определение </a:t>
            </a:r>
            <a:r>
              <a:rPr lang="ru-RU" altLang="ru-RU" sz="2000" dirty="0">
                <a:solidFill>
                  <a:schemeClr val="tx2"/>
                </a:solidFill>
              </a:rPr>
              <a:t>поведения топливного сердечника в случае разгерметизации оболочки при параметрах, близких к расчетному прогнозу</a:t>
            </a:r>
            <a:r>
              <a:rPr lang="ru-RU" altLang="ru-RU" sz="2000" dirty="0" smtClean="0">
                <a:solidFill>
                  <a:schemeClr val="tx2"/>
                </a:solidFill>
              </a:rPr>
              <a:t>,</a:t>
            </a:r>
          </a:p>
          <a:p>
            <a:pPr marL="636588" lvl="2" algn="just" defTabSz="652463"/>
            <a:endParaRPr lang="ru-RU" altLang="ru-RU" sz="2000" dirty="0">
              <a:solidFill>
                <a:schemeClr val="tx2"/>
              </a:solidFill>
            </a:endParaRPr>
          </a:p>
          <a:p>
            <a:pPr marL="979488" lvl="2" indent="-342900" algn="just" defTabSz="652463">
              <a:buFontTx/>
              <a:buChar char="-"/>
            </a:pPr>
            <a:r>
              <a:rPr lang="ru-RU" altLang="ru-RU" sz="2000" dirty="0" smtClean="0">
                <a:solidFill>
                  <a:schemeClr val="tx2"/>
                </a:solidFill>
              </a:rPr>
              <a:t>исследование </a:t>
            </a:r>
            <a:r>
              <a:rPr lang="ru-RU" altLang="ru-RU" sz="2000" dirty="0">
                <a:solidFill>
                  <a:schemeClr val="tx2"/>
                </a:solidFill>
              </a:rPr>
              <a:t>состояния топливного сердечника и оболочки твэла после окончания эксперимента. </a:t>
            </a:r>
          </a:p>
          <a:p>
            <a:pPr marL="636588" lvl="2" algn="just" defTabSz="652463"/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DA4F-01A2-4872-A11A-1B6BC1F1286F}" type="slidenum">
              <a:rPr lang="en-US" altLang="ru-RU" smtClean="0"/>
              <a:pPr/>
              <a:t>3</a:t>
            </a:fld>
            <a:endParaRPr lang="en-US" altLang="ru-RU"/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 bwMode="auto">
          <a:xfrm>
            <a:off x="1521534" y="228600"/>
            <a:ext cx="6479466" cy="6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034" tIns="49517" rIns="99034" bIns="495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9388" lvl="1" defTabSz="652463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Задачи, решаемые в эксперименте:</a:t>
            </a:r>
          </a:p>
        </p:txBody>
      </p:sp>
    </p:spTree>
    <p:extLst>
      <p:ext uri="{BB962C8B-B14F-4D97-AF65-F5344CB8AC3E}">
        <p14:creationId xmlns:p14="http://schemas.microsoft.com/office/powerpoint/2010/main" val="20083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815947"/>
            <a:ext cx="9067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2" algn="just" defTabSz="652463"/>
            <a:r>
              <a:rPr lang="ru-RU" altLang="ru-RU" sz="2000" dirty="0" smtClean="0">
                <a:solidFill>
                  <a:schemeClr val="tx2"/>
                </a:solidFill>
              </a:rPr>
              <a:t>		</a:t>
            </a:r>
            <a:r>
              <a:rPr lang="ru-RU" altLang="ru-RU" dirty="0" smtClean="0">
                <a:solidFill>
                  <a:schemeClr val="tx2"/>
                </a:solidFill>
              </a:rPr>
              <a:t>В </a:t>
            </a:r>
            <a:r>
              <a:rPr lang="ru-RU" altLang="ru-RU" dirty="0">
                <a:solidFill>
                  <a:schemeClr val="tx2"/>
                </a:solidFill>
              </a:rPr>
              <a:t>качестве экспериментальных использовались укороченные </a:t>
            </a:r>
            <a:r>
              <a:rPr lang="ru-RU" altLang="ru-RU" dirty="0" err="1">
                <a:solidFill>
                  <a:schemeClr val="tx2"/>
                </a:solidFill>
              </a:rPr>
              <a:t>твэлы</a:t>
            </a:r>
            <a:r>
              <a:rPr lang="ru-RU" altLang="ru-RU" dirty="0">
                <a:solidFill>
                  <a:schemeClr val="tx2"/>
                </a:solidFill>
              </a:rPr>
              <a:t> новой конструкции с утоненной оболочкой без центрального отверстия в топливном сердечнике. </a:t>
            </a:r>
          </a:p>
          <a:p>
            <a:pPr marL="636588" lvl="2" algn="just" defTabSz="652463"/>
            <a:r>
              <a:rPr lang="ru-RU" altLang="ru-RU" dirty="0" smtClean="0">
                <a:solidFill>
                  <a:schemeClr val="tx2"/>
                </a:solidFill>
              </a:rPr>
              <a:t>		Геометрические </a:t>
            </a:r>
            <a:r>
              <a:rPr lang="ru-RU" altLang="ru-RU" dirty="0">
                <a:solidFill>
                  <a:schemeClr val="tx2"/>
                </a:solidFill>
              </a:rPr>
              <a:t>размеры экспериментальных твэлов:</a:t>
            </a:r>
          </a:p>
          <a:p>
            <a:pPr marL="636588" lvl="2" algn="just" defTabSz="652463"/>
            <a:r>
              <a:rPr lang="ru-RU" altLang="ru-RU" dirty="0">
                <a:solidFill>
                  <a:schemeClr val="tx2"/>
                </a:solidFill>
              </a:rPr>
              <a:t>- оболочка Ø 9,1×7,93 мм из сплава Э110 на основе губчатого циркония.</a:t>
            </a:r>
          </a:p>
          <a:p>
            <a:pPr marL="922338" lvl="2" indent="-285750" algn="just" defTabSz="652463">
              <a:buFontTx/>
              <a:buChar char="-"/>
            </a:pPr>
            <a:r>
              <a:rPr lang="ru-RU" altLang="ru-RU" dirty="0" smtClean="0">
                <a:solidFill>
                  <a:schemeClr val="tx2"/>
                </a:solidFill>
              </a:rPr>
              <a:t>топливная </a:t>
            </a:r>
            <a:r>
              <a:rPr lang="ru-RU" altLang="ru-RU" dirty="0">
                <a:solidFill>
                  <a:schemeClr val="tx2"/>
                </a:solidFill>
              </a:rPr>
              <a:t>таблетка   Ø 7,8×0 мм с размером зерна 25 мкм</a:t>
            </a:r>
            <a:r>
              <a:rPr lang="ru-RU" altLang="ru-RU" dirty="0" smtClean="0">
                <a:solidFill>
                  <a:schemeClr val="tx2"/>
                </a:solidFill>
              </a:rPr>
              <a:t>.</a:t>
            </a:r>
          </a:p>
          <a:p>
            <a:pPr marL="636588" lvl="2" algn="just" defTabSz="652463"/>
            <a:r>
              <a:rPr lang="ru-RU" altLang="ru-RU" dirty="0" smtClean="0">
                <a:solidFill>
                  <a:schemeClr val="tx2"/>
                </a:solidFill>
              </a:rPr>
              <a:t>		В </a:t>
            </a:r>
            <a:r>
              <a:rPr lang="ru-RU" altLang="ru-RU" dirty="0">
                <a:solidFill>
                  <a:schemeClr val="tx2"/>
                </a:solidFill>
              </a:rPr>
              <a:t>конструкции твэла предусмотрен свободный объем, разделенный на две части – вверху и внизу по отношению к топливному сердечнику. Это связано с установкой датчика давления газа под оболочкой твэла, который по условиям работы должен находиться в зоне минимальной температуры, то есть в нижней части</a:t>
            </a:r>
            <a:r>
              <a:rPr lang="ru-RU" altLang="ru-RU" sz="2000" dirty="0">
                <a:solidFill>
                  <a:schemeClr val="tx2"/>
                </a:solidFill>
              </a:rPr>
              <a:t>.</a:t>
            </a:r>
          </a:p>
          <a:p>
            <a:pPr marL="636588" lvl="2" algn="just" defTabSz="652463"/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DA4F-01A2-4872-A11A-1B6BC1F1286F}" type="slidenum">
              <a:rPr lang="en-US" altLang="ru-RU" smtClean="0"/>
              <a:pPr/>
              <a:t>4</a:t>
            </a:fld>
            <a:endParaRPr lang="en-US" altLang="ru-RU"/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 bwMode="auto">
          <a:xfrm>
            <a:off x="1374621" y="304800"/>
            <a:ext cx="6479466" cy="6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034" tIns="49517" rIns="99034" bIns="495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9388" lvl="1" defTabSz="652463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Экспериментальные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твэлы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9998" y="-2442413"/>
            <a:ext cx="1489705" cy="880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2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600" y="129540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2" algn="just" defTabSz="652463"/>
            <a:r>
              <a:rPr lang="ru-RU" altLang="ru-RU" sz="2000" dirty="0" smtClean="0">
                <a:solidFill>
                  <a:schemeClr val="tx2"/>
                </a:solidFill>
              </a:rPr>
              <a:t>	</a:t>
            </a:r>
            <a:r>
              <a:rPr lang="ru-RU" altLang="ru-RU" sz="2000" dirty="0">
                <a:solidFill>
                  <a:schemeClr val="tx2"/>
                </a:solidFill>
              </a:rPr>
              <a:t>	</a:t>
            </a:r>
            <a:r>
              <a:rPr lang="ru-RU" altLang="ru-RU" sz="2000" dirty="0" smtClean="0">
                <a:solidFill>
                  <a:schemeClr val="tx2"/>
                </a:solidFill>
              </a:rPr>
              <a:t>Особенностью </a:t>
            </a:r>
            <a:r>
              <a:rPr lang="ru-RU" altLang="ru-RU" sz="2000" dirty="0">
                <a:solidFill>
                  <a:schemeClr val="tx2"/>
                </a:solidFill>
              </a:rPr>
              <a:t>экспериментов в соответствии с решаемыми задачами являлось максимальное приближение параметров (линейная мощность твэла, температура оболочки и скорость ее разогрева, давление газа под оболочкой) к расчетному прогнозу, чтобы избежать излишнего консерватизма.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DA4F-01A2-4872-A11A-1B6BC1F1286F}" type="slidenum">
              <a:rPr lang="en-US" altLang="ru-RU" smtClean="0"/>
              <a:pPr/>
              <a:t>5</a:t>
            </a:fld>
            <a:endParaRPr lang="en-US" alt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276600"/>
            <a:ext cx="4343400" cy="299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4370"/>
            <a:ext cx="4422104" cy="305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80707" y="2861101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defTabSz="652463"/>
            <a:endParaRPr lang="ru-RU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lvl="1" defTabSz="652463"/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-LOCA/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МИР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-LOCA/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lvl="1" defTabSz="652463"/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1374621" y="304800"/>
            <a:ext cx="6479466" cy="6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034" tIns="49517" rIns="99034" bIns="495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9388" lvl="1" defTabSz="652463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Сценарий экспериментов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600" y="1295400"/>
            <a:ext cx="8686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2" algn="just" defTabSz="652463"/>
            <a:r>
              <a:rPr lang="ru-RU" altLang="ru-RU" sz="2000" dirty="0" smtClean="0">
                <a:solidFill>
                  <a:schemeClr val="tx2"/>
                </a:solidFill>
              </a:rPr>
              <a:t>	</a:t>
            </a:r>
            <a:r>
              <a:rPr lang="ru-RU" altLang="ru-RU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</a:t>
            </a:r>
            <a:r>
              <a:rPr lang="ru-RU" altLang="ru-RU" sz="20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</a:t>
            </a:r>
            <a:r>
              <a:rPr lang="ru-RU" altLang="ru-RU" sz="2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36588" lvl="2" algn="just" defTabSz="652463"/>
            <a:endParaRPr lang="ru-RU" altLang="ru-RU" sz="2000" dirty="0">
              <a:solidFill>
                <a:schemeClr val="tx2"/>
              </a:solidFill>
            </a:endParaRPr>
          </a:p>
          <a:p>
            <a:pPr marL="636588" lvl="2" algn="just" defTabSz="652463"/>
            <a:r>
              <a:rPr lang="ru-RU" altLang="ru-RU" sz="2000" dirty="0">
                <a:solidFill>
                  <a:schemeClr val="tx2"/>
                </a:solidFill>
              </a:rPr>
              <a:t>•	максимальная температура оболочки 	</a:t>
            </a:r>
            <a:endParaRPr lang="ru-RU" altLang="ru-RU" sz="2000" dirty="0" smtClean="0">
              <a:solidFill>
                <a:schemeClr val="tx2"/>
              </a:solidFill>
            </a:endParaRPr>
          </a:p>
          <a:p>
            <a:pPr marL="636588" lvl="2" algn="just" defTabSz="652463"/>
            <a:r>
              <a:rPr lang="ru-RU" altLang="ru-RU" sz="2000" dirty="0">
                <a:solidFill>
                  <a:schemeClr val="tx2"/>
                </a:solidFill>
              </a:rPr>
              <a:t>	</a:t>
            </a:r>
            <a:r>
              <a:rPr lang="ru-RU" altLang="ru-RU" sz="2000" dirty="0" smtClean="0">
                <a:solidFill>
                  <a:schemeClr val="tx2"/>
                </a:solidFill>
              </a:rPr>
              <a:t>	–  (800 </a:t>
            </a:r>
            <a:r>
              <a:rPr lang="ru-RU" altLang="ru-RU" sz="2000" dirty="0">
                <a:solidFill>
                  <a:schemeClr val="tx2"/>
                </a:solidFill>
              </a:rPr>
              <a:t>– </a:t>
            </a:r>
            <a:r>
              <a:rPr lang="ru-RU" altLang="ru-RU" sz="2000" dirty="0" smtClean="0">
                <a:solidFill>
                  <a:schemeClr val="tx2"/>
                </a:solidFill>
              </a:rPr>
              <a:t>820) </a:t>
            </a:r>
            <a:r>
              <a:rPr lang="ru-RU" altLang="ru-RU" sz="2000" baseline="30000" dirty="0" err="1">
                <a:solidFill>
                  <a:schemeClr val="tx2"/>
                </a:solidFill>
              </a:rPr>
              <a:t>о</a:t>
            </a:r>
            <a:r>
              <a:rPr lang="ru-RU" altLang="ru-RU" sz="2000" dirty="0" err="1">
                <a:solidFill>
                  <a:schemeClr val="tx2"/>
                </a:solidFill>
              </a:rPr>
              <a:t>С</a:t>
            </a:r>
            <a:r>
              <a:rPr lang="ru-RU" altLang="ru-RU" sz="2000" dirty="0">
                <a:solidFill>
                  <a:schemeClr val="tx2"/>
                </a:solidFill>
              </a:rPr>
              <a:t> (МИР-LOCA/45)   </a:t>
            </a:r>
          </a:p>
          <a:p>
            <a:pPr marL="636588" lvl="2" algn="just" defTabSz="652463"/>
            <a:r>
              <a:rPr lang="ru-RU" altLang="ru-RU" sz="2000" dirty="0" smtClean="0">
                <a:solidFill>
                  <a:schemeClr val="tx2"/>
                </a:solidFill>
              </a:rPr>
              <a:t>		–  (700 </a:t>
            </a:r>
            <a:r>
              <a:rPr lang="ru-RU" altLang="ru-RU" sz="2000" dirty="0">
                <a:solidFill>
                  <a:schemeClr val="tx2"/>
                </a:solidFill>
              </a:rPr>
              <a:t>– </a:t>
            </a:r>
            <a:r>
              <a:rPr lang="ru-RU" altLang="ru-RU" sz="2000" dirty="0" smtClean="0">
                <a:solidFill>
                  <a:schemeClr val="tx2"/>
                </a:solidFill>
              </a:rPr>
              <a:t>720) </a:t>
            </a:r>
            <a:r>
              <a:rPr lang="ru-RU" altLang="ru-RU" sz="2000" baseline="30000" dirty="0" err="1">
                <a:solidFill>
                  <a:schemeClr val="tx2"/>
                </a:solidFill>
              </a:rPr>
              <a:t>о</a:t>
            </a:r>
            <a:r>
              <a:rPr lang="ru-RU" altLang="ru-RU" sz="2000" dirty="0" err="1">
                <a:solidFill>
                  <a:schemeClr val="tx2"/>
                </a:solidFill>
              </a:rPr>
              <a:t>С</a:t>
            </a:r>
            <a:r>
              <a:rPr lang="ru-RU" altLang="ru-RU" sz="2000" dirty="0">
                <a:solidFill>
                  <a:schemeClr val="tx2"/>
                </a:solidFill>
              </a:rPr>
              <a:t> (МИР-LOCA/69</a:t>
            </a:r>
            <a:r>
              <a:rPr lang="ru-RU" altLang="ru-RU" sz="2000" dirty="0" smtClean="0">
                <a:solidFill>
                  <a:schemeClr val="tx2"/>
                </a:solidFill>
              </a:rPr>
              <a:t>),</a:t>
            </a:r>
          </a:p>
          <a:p>
            <a:pPr marL="636588" lvl="2" algn="just" defTabSz="652463"/>
            <a:endParaRPr lang="ru-RU" altLang="ru-RU" sz="2000" dirty="0">
              <a:solidFill>
                <a:schemeClr val="tx2"/>
              </a:solidFill>
            </a:endParaRPr>
          </a:p>
          <a:p>
            <a:pPr marL="636588" lvl="2" algn="just" defTabSz="652463"/>
            <a:r>
              <a:rPr lang="ru-RU" altLang="ru-RU" sz="2000" dirty="0">
                <a:solidFill>
                  <a:schemeClr val="tx2"/>
                </a:solidFill>
              </a:rPr>
              <a:t>•	средняя скорость нагрева оболочки твэла до максимальной температуры  </a:t>
            </a:r>
            <a:r>
              <a:rPr lang="ru-RU" altLang="ru-RU" sz="2000" dirty="0" smtClean="0">
                <a:solidFill>
                  <a:schemeClr val="tx2"/>
                </a:solidFill>
              </a:rPr>
              <a:t>(2 </a:t>
            </a:r>
            <a:r>
              <a:rPr lang="ru-RU" altLang="ru-RU" sz="2000" dirty="0">
                <a:solidFill>
                  <a:schemeClr val="tx2"/>
                </a:solidFill>
              </a:rPr>
              <a:t>– </a:t>
            </a:r>
            <a:r>
              <a:rPr lang="ru-RU" altLang="ru-RU" sz="2000" dirty="0" smtClean="0">
                <a:solidFill>
                  <a:schemeClr val="tx2"/>
                </a:solidFill>
              </a:rPr>
              <a:t>4) </a:t>
            </a:r>
            <a:r>
              <a:rPr lang="ru-RU" altLang="ru-RU" sz="2000" baseline="30000" dirty="0" err="1">
                <a:solidFill>
                  <a:schemeClr val="tx2"/>
                </a:solidFill>
              </a:rPr>
              <a:t>о</a:t>
            </a:r>
            <a:r>
              <a:rPr lang="ru-RU" altLang="ru-RU" sz="2000" dirty="0" err="1">
                <a:solidFill>
                  <a:schemeClr val="tx2"/>
                </a:solidFill>
              </a:rPr>
              <a:t>С</a:t>
            </a:r>
            <a:r>
              <a:rPr lang="ru-RU" altLang="ru-RU" sz="2000" dirty="0">
                <a:solidFill>
                  <a:schemeClr val="tx2"/>
                </a:solidFill>
              </a:rPr>
              <a:t>/с</a:t>
            </a:r>
            <a:r>
              <a:rPr lang="ru-RU" altLang="ru-RU" sz="2000" dirty="0" smtClean="0">
                <a:solidFill>
                  <a:schemeClr val="tx2"/>
                </a:solidFill>
              </a:rPr>
              <a:t>,</a:t>
            </a:r>
          </a:p>
          <a:p>
            <a:pPr marL="636588" lvl="2" algn="just" defTabSz="652463"/>
            <a:endParaRPr lang="ru-RU" altLang="ru-RU" sz="2000" dirty="0">
              <a:solidFill>
                <a:schemeClr val="tx2"/>
              </a:solidFill>
            </a:endParaRPr>
          </a:p>
          <a:p>
            <a:pPr marL="636588" lvl="2" algn="just" defTabSz="652463"/>
            <a:r>
              <a:rPr lang="ru-RU" altLang="ru-RU" sz="2000" dirty="0">
                <a:solidFill>
                  <a:schemeClr val="tx2"/>
                </a:solidFill>
              </a:rPr>
              <a:t>• создание термошока </a:t>
            </a:r>
            <a:r>
              <a:rPr lang="ru-RU" altLang="ru-RU" sz="2000" dirty="0" smtClean="0">
                <a:solidFill>
                  <a:schemeClr val="tx2"/>
                </a:solidFill>
              </a:rPr>
              <a:t>– залив твэла </a:t>
            </a:r>
            <a:r>
              <a:rPr lang="ru-RU" altLang="ru-RU" sz="2000" dirty="0">
                <a:solidFill>
                  <a:schemeClr val="tx2"/>
                </a:solidFill>
              </a:rPr>
              <a:t>водой восходящим потоком со скоростью  подъема  уровня воды  </a:t>
            </a:r>
            <a:r>
              <a:rPr lang="ru-RU" altLang="ru-RU" sz="2000" dirty="0" smtClean="0">
                <a:solidFill>
                  <a:schemeClr val="tx2"/>
                </a:solidFill>
              </a:rPr>
              <a:t>(0,1 </a:t>
            </a:r>
            <a:r>
              <a:rPr lang="ru-RU" altLang="ru-RU" sz="2000" dirty="0">
                <a:solidFill>
                  <a:schemeClr val="tx2"/>
                </a:solidFill>
              </a:rPr>
              <a:t>– </a:t>
            </a:r>
            <a:r>
              <a:rPr lang="ru-RU" altLang="ru-RU" sz="2000" dirty="0" smtClean="0">
                <a:solidFill>
                  <a:schemeClr val="tx2"/>
                </a:solidFill>
              </a:rPr>
              <a:t>0,3) </a:t>
            </a:r>
            <a:r>
              <a:rPr lang="ru-RU" altLang="ru-RU" sz="2000" dirty="0">
                <a:solidFill>
                  <a:schemeClr val="tx2"/>
                </a:solidFill>
              </a:rPr>
              <a:t>м/с.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DA4F-01A2-4872-A11A-1B6BC1F1286F}" type="slidenum">
              <a:rPr lang="en-US" altLang="ru-RU" smtClean="0"/>
              <a:pPr/>
              <a:t>6</a:t>
            </a:fld>
            <a:endParaRPr lang="en-US" altLang="ru-RU"/>
          </a:p>
        </p:txBody>
      </p:sp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1374621" y="304800"/>
            <a:ext cx="6479466" cy="6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034" tIns="49517" rIns="99034" bIns="495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9388" lvl="1" defTabSz="652463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Сценарий экспериментов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0"/>
          <p:cNvGrpSpPr>
            <a:grpSpLocks/>
          </p:cNvGrpSpPr>
          <p:nvPr/>
        </p:nvGrpSpPr>
        <p:grpSpPr bwMode="auto">
          <a:xfrm>
            <a:off x="2362200" y="2924175"/>
            <a:ext cx="3771900" cy="3629025"/>
            <a:chOff x="4761" y="6714"/>
            <a:chExt cx="5940" cy="5715"/>
          </a:xfrm>
        </p:grpSpPr>
        <p:pic>
          <p:nvPicPr>
            <p:cNvPr id="2099" name="Picture 51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" y="6714"/>
              <a:ext cx="5940" cy="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Поле 74"/>
            <p:cNvSpPr txBox="1">
              <a:spLocks noChangeArrowheads="1"/>
            </p:cNvSpPr>
            <p:nvPr/>
          </p:nvSpPr>
          <p:spPr bwMode="auto">
            <a:xfrm>
              <a:off x="7461" y="11765"/>
              <a:ext cx="760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ectangle 17"/>
          <p:cNvSpPr txBox="1">
            <a:spLocks noChangeArrowheads="1"/>
          </p:cNvSpPr>
          <p:nvPr/>
        </p:nvSpPr>
        <p:spPr bwMode="auto">
          <a:xfrm>
            <a:off x="1374621" y="304800"/>
            <a:ext cx="6479466" cy="6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034" tIns="49517" rIns="99034" bIns="495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9388" lvl="1" defTabSz="652463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Конструкция экспериментального устройства для испытания одиночного твэла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7055" y="1388022"/>
            <a:ext cx="2391281" cy="48956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0" name="Прямоугольник 9"/>
          <p:cNvSpPr/>
          <p:nvPr/>
        </p:nvSpPr>
        <p:spPr>
          <a:xfrm>
            <a:off x="6619198" y="1499567"/>
            <a:ext cx="2469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>
                <a:solidFill>
                  <a:srgbClr val="0000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Узел крепления ТЭП </a:t>
            </a:r>
            <a:endParaRPr lang="ru-RU" b="0" dirty="0" smtClean="0">
              <a:solidFill>
                <a:srgbClr val="00009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r>
              <a:rPr lang="ru-RU" b="0" dirty="0" smtClean="0">
                <a:solidFill>
                  <a:srgbClr val="0000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к </a:t>
            </a:r>
            <a:r>
              <a:rPr lang="ru-RU" b="0" dirty="0">
                <a:solidFill>
                  <a:srgbClr val="0000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оболочке твэла </a:t>
            </a:r>
          </a:p>
        </p:txBody>
      </p:sp>
      <p:pic>
        <p:nvPicPr>
          <p:cNvPr id="11" name="Рисунок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" r="50000" b="4176"/>
          <a:stretch>
            <a:fillRect/>
          </a:stretch>
        </p:blipFill>
        <p:spPr bwMode="auto">
          <a:xfrm>
            <a:off x="6640420" y="2114561"/>
            <a:ext cx="2097825" cy="204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168"/>
          <a:stretch>
            <a:fillRect/>
          </a:stretch>
        </p:blipFill>
        <p:spPr bwMode="auto">
          <a:xfrm>
            <a:off x="6805174" y="4098875"/>
            <a:ext cx="1955041" cy="19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DA4F-01A2-4872-A11A-1B6BC1F1286F}" type="slidenum">
              <a:rPr lang="en-US" altLang="ru-RU" smtClean="0"/>
              <a:pPr/>
              <a:t>7</a:t>
            </a:fld>
            <a:endParaRPr lang="en-US" altLang="ru-RU"/>
          </a:p>
        </p:txBody>
      </p:sp>
      <p:grpSp>
        <p:nvGrpSpPr>
          <p:cNvPr id="41" name="Group 34"/>
          <p:cNvGrpSpPr>
            <a:grpSpLocks/>
          </p:cNvGrpSpPr>
          <p:nvPr/>
        </p:nvGrpSpPr>
        <p:grpSpPr bwMode="auto">
          <a:xfrm>
            <a:off x="165100" y="1159042"/>
            <a:ext cx="1892300" cy="5486400"/>
            <a:chOff x="2410" y="3204"/>
            <a:chExt cx="3220" cy="9270"/>
          </a:xfrm>
        </p:grpSpPr>
        <p:grpSp>
          <p:nvGrpSpPr>
            <p:cNvPr id="42" name="Group 35"/>
            <p:cNvGrpSpPr>
              <a:grpSpLocks/>
            </p:cNvGrpSpPr>
            <p:nvPr/>
          </p:nvGrpSpPr>
          <p:grpSpPr bwMode="auto">
            <a:xfrm>
              <a:off x="2410" y="3291"/>
              <a:ext cx="3071" cy="8870"/>
              <a:chOff x="2410" y="3294"/>
              <a:chExt cx="3071" cy="8870"/>
            </a:xfrm>
          </p:grpSpPr>
          <p:pic>
            <p:nvPicPr>
              <p:cNvPr id="2084" name="Рисунок 5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" y="3294"/>
                <a:ext cx="2897" cy="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" name="Group 37"/>
              <p:cNvGrpSpPr>
                <a:grpSpLocks/>
              </p:cNvGrpSpPr>
              <p:nvPr/>
            </p:nvGrpSpPr>
            <p:grpSpPr bwMode="auto">
              <a:xfrm>
                <a:off x="3333" y="3551"/>
                <a:ext cx="2148" cy="5940"/>
                <a:chOff x="3333" y="3549"/>
                <a:chExt cx="2148" cy="5940"/>
              </a:xfrm>
            </p:grpSpPr>
            <p:grpSp>
              <p:nvGrpSpPr>
                <p:cNvPr id="51" name="Group 38"/>
                <p:cNvGrpSpPr>
                  <a:grpSpLocks/>
                </p:cNvGrpSpPr>
                <p:nvPr/>
              </p:nvGrpSpPr>
              <p:grpSpPr bwMode="auto">
                <a:xfrm>
                  <a:off x="3333" y="3549"/>
                  <a:ext cx="1968" cy="5940"/>
                  <a:chOff x="3333" y="3549"/>
                  <a:chExt cx="1968" cy="5940"/>
                </a:xfrm>
              </p:grpSpPr>
              <p:sp>
                <p:nvSpPr>
                  <p:cNvPr id="53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333" y="3549"/>
                    <a:ext cx="51" cy="5940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1" y="8514"/>
                    <a:ext cx="1056" cy="54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01" y="8514"/>
                    <a:ext cx="900" cy="6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52" name="Rectangle 42"/>
                <p:cNvSpPr>
                  <a:spLocks noChangeArrowheads="1"/>
                </p:cNvSpPr>
                <p:nvPr/>
              </p:nvSpPr>
              <p:spPr bwMode="auto">
                <a:xfrm>
                  <a:off x="4401" y="8334"/>
                  <a:ext cx="108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altLang="ru-RU" sz="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Трубка для подачи воды в ЭУ снизу</a:t>
                  </a:r>
                  <a:endParaRPr kumimoji="0" lang="ru-RU" alt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3" name="Поле 67"/>
            <p:cNvSpPr txBox="1">
              <a:spLocks noChangeArrowheads="1"/>
            </p:cNvSpPr>
            <p:nvPr/>
          </p:nvSpPr>
          <p:spPr bwMode="auto">
            <a:xfrm>
              <a:off x="4401" y="11810"/>
              <a:ext cx="760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Поле 2"/>
            <p:cNvSpPr txBox="1">
              <a:spLocks noChangeArrowheads="1"/>
            </p:cNvSpPr>
            <p:nvPr/>
          </p:nvSpPr>
          <p:spPr bwMode="auto">
            <a:xfrm>
              <a:off x="4900" y="3204"/>
              <a:ext cx="698" cy="42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-Т1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Поле 3"/>
            <p:cNvSpPr txBox="1">
              <a:spLocks noChangeArrowheads="1"/>
            </p:cNvSpPr>
            <p:nvPr/>
          </p:nvSpPr>
          <p:spPr bwMode="auto">
            <a:xfrm>
              <a:off x="4904" y="6133"/>
              <a:ext cx="69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-Т3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Поле 5"/>
            <p:cNvSpPr txBox="1">
              <a:spLocks noChangeArrowheads="1"/>
            </p:cNvSpPr>
            <p:nvPr/>
          </p:nvSpPr>
          <p:spPr bwMode="auto">
            <a:xfrm>
              <a:off x="4872" y="5238"/>
              <a:ext cx="698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-Т2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оле 6"/>
            <p:cNvSpPr txBox="1">
              <a:spLocks noChangeArrowheads="1"/>
            </p:cNvSpPr>
            <p:nvPr/>
          </p:nvSpPr>
          <p:spPr bwMode="auto">
            <a:xfrm>
              <a:off x="4927" y="9439"/>
              <a:ext cx="69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-Т6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оле 5"/>
            <p:cNvSpPr txBox="1">
              <a:spLocks noChangeArrowheads="1"/>
            </p:cNvSpPr>
            <p:nvPr/>
          </p:nvSpPr>
          <p:spPr bwMode="auto">
            <a:xfrm>
              <a:off x="4920" y="7152"/>
              <a:ext cx="698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-Т5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оле 4"/>
            <p:cNvSpPr txBox="1">
              <a:spLocks noChangeArrowheads="1"/>
            </p:cNvSpPr>
            <p:nvPr/>
          </p:nvSpPr>
          <p:spPr bwMode="auto">
            <a:xfrm>
              <a:off x="4932" y="6954"/>
              <a:ext cx="698" cy="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-Т4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2073" r="5048"/>
          <a:stretch>
            <a:fillRect/>
          </a:stretch>
        </p:blipFill>
        <p:spPr bwMode="auto">
          <a:xfrm>
            <a:off x="3886200" y="1295400"/>
            <a:ext cx="2514891" cy="20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7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 txBox="1">
            <a:spLocks noChangeArrowheads="1"/>
          </p:cNvSpPr>
          <p:nvPr/>
        </p:nvSpPr>
        <p:spPr bwMode="auto">
          <a:xfrm>
            <a:off x="1374621" y="304800"/>
            <a:ext cx="6479466" cy="6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034" tIns="49517" rIns="99034" bIns="495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9388" lvl="1" defTabSz="652463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Схема подключения оборудования стенда к ЭУ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DA4F-01A2-4872-A11A-1B6BC1F1286F}" type="slidenum">
              <a:rPr lang="en-US" altLang="ru-RU" smtClean="0"/>
              <a:pPr/>
              <a:t>8</a:t>
            </a:fld>
            <a:endParaRPr lang="en-US" altLang="ru-RU"/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838200" y="1676400"/>
            <a:ext cx="7543800" cy="4190999"/>
            <a:chOff x="-4902" y="0"/>
            <a:chExt cx="71543" cy="33489"/>
          </a:xfrm>
        </p:grpSpPr>
        <p:sp>
          <p:nvSpPr>
            <p:cNvPr id="16" name="Развернутая стрелка 15"/>
            <p:cNvSpPr>
              <a:spLocks/>
            </p:cNvSpPr>
            <p:nvPr/>
          </p:nvSpPr>
          <p:spPr bwMode="auto">
            <a:xfrm>
              <a:off x="58216" y="2387"/>
              <a:ext cx="6166" cy="4248"/>
            </a:xfrm>
            <a:custGeom>
              <a:avLst/>
              <a:gdLst>
                <a:gd name="T0" fmla="*/ 0 w 616585"/>
                <a:gd name="T1" fmla="*/ 424815 h 424815"/>
                <a:gd name="T2" fmla="*/ 0 w 616585"/>
                <a:gd name="T3" fmla="*/ 136595 h 424815"/>
                <a:gd name="T4" fmla="*/ 136595 w 616585"/>
                <a:gd name="T5" fmla="*/ 0 h 424815"/>
                <a:gd name="T6" fmla="*/ 479990 w 616585"/>
                <a:gd name="T7" fmla="*/ 0 h 424815"/>
                <a:gd name="T8" fmla="*/ 616585 w 616585"/>
                <a:gd name="T9" fmla="*/ 136595 h 424815"/>
                <a:gd name="T10" fmla="*/ 616585 w 616585"/>
                <a:gd name="T11" fmla="*/ 136595 h 424815"/>
                <a:gd name="T12" fmla="*/ 616585 w 616585"/>
                <a:gd name="T13" fmla="*/ 136595 h 424815"/>
                <a:gd name="T14" fmla="*/ 607124 w 616585"/>
                <a:gd name="T15" fmla="*/ 136595 h 424815"/>
                <a:gd name="T16" fmla="*/ 597664 w 616585"/>
                <a:gd name="T17" fmla="*/ 136595 h 424815"/>
                <a:gd name="T18" fmla="*/ 597664 w 616585"/>
                <a:gd name="T19" fmla="*/ 136595 h 424815"/>
                <a:gd name="T20" fmla="*/ 597664 w 616585"/>
                <a:gd name="T21" fmla="*/ 136595 h 424815"/>
                <a:gd name="T22" fmla="*/ 479990 w 616585"/>
                <a:gd name="T23" fmla="*/ 18921 h 424815"/>
                <a:gd name="T24" fmla="*/ 136595 w 616585"/>
                <a:gd name="T25" fmla="*/ 18921 h 424815"/>
                <a:gd name="T26" fmla="*/ 18921 w 616585"/>
                <a:gd name="T27" fmla="*/ 136595 h 424815"/>
                <a:gd name="T28" fmla="*/ 18921 w 616585"/>
                <a:gd name="T29" fmla="*/ 424815 h 424815"/>
                <a:gd name="T30" fmla="*/ 0 w 616585"/>
                <a:gd name="T31" fmla="*/ 424815 h 4248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16585" h="424815">
                  <a:moveTo>
                    <a:pt x="0" y="424815"/>
                  </a:moveTo>
                  <a:lnTo>
                    <a:pt x="0" y="136595"/>
                  </a:lnTo>
                  <a:cubicBezTo>
                    <a:pt x="0" y="61156"/>
                    <a:pt x="61156" y="0"/>
                    <a:pt x="136595" y="0"/>
                  </a:cubicBezTo>
                  <a:lnTo>
                    <a:pt x="479990" y="0"/>
                  </a:lnTo>
                  <a:cubicBezTo>
                    <a:pt x="555429" y="0"/>
                    <a:pt x="616585" y="61156"/>
                    <a:pt x="616585" y="136595"/>
                  </a:cubicBezTo>
                  <a:lnTo>
                    <a:pt x="607124" y="136595"/>
                  </a:lnTo>
                  <a:lnTo>
                    <a:pt x="597664" y="136595"/>
                  </a:lnTo>
                  <a:cubicBezTo>
                    <a:pt x="597664" y="71605"/>
                    <a:pt x="544980" y="18921"/>
                    <a:pt x="479990" y="18921"/>
                  </a:cubicBezTo>
                  <a:lnTo>
                    <a:pt x="136595" y="18921"/>
                  </a:lnTo>
                  <a:cubicBezTo>
                    <a:pt x="71605" y="18921"/>
                    <a:pt x="18921" y="71605"/>
                    <a:pt x="18921" y="136595"/>
                  </a:cubicBezTo>
                  <a:lnTo>
                    <a:pt x="18921" y="424815"/>
                  </a:lnTo>
                  <a:lnTo>
                    <a:pt x="0" y="424815"/>
                  </a:lnTo>
                  <a:close/>
                </a:path>
              </a:pathLst>
            </a:custGeom>
            <a:gradFill rotWithShape="0">
              <a:gsLst>
                <a:gs pos="0">
                  <a:srgbClr val="7D8496"/>
                </a:gs>
                <a:gs pos="47000">
                  <a:srgbClr val="E6E6E6"/>
                </a:gs>
                <a:gs pos="98000">
                  <a:srgbClr val="7D8496"/>
                </a:gs>
                <a:gs pos="100000">
                  <a:srgbClr val="E6E6E6"/>
                </a:gs>
              </a:gsLst>
              <a:lin ang="0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 sz="1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Группа 16"/>
            <p:cNvGrpSpPr>
              <a:grpSpLocks/>
            </p:cNvGrpSpPr>
            <p:nvPr/>
          </p:nvGrpSpPr>
          <p:grpSpPr bwMode="auto">
            <a:xfrm>
              <a:off x="-4902" y="0"/>
              <a:ext cx="71543" cy="33489"/>
              <a:chOff x="-4902" y="0"/>
              <a:chExt cx="71543" cy="33489"/>
            </a:xfrm>
          </p:grpSpPr>
          <p:grpSp>
            <p:nvGrpSpPr>
              <p:cNvPr id="18" name="Группа 17"/>
              <p:cNvGrpSpPr>
                <a:grpSpLocks/>
              </p:cNvGrpSpPr>
              <p:nvPr/>
            </p:nvGrpSpPr>
            <p:grpSpPr bwMode="auto">
              <a:xfrm>
                <a:off x="6908" y="0"/>
                <a:ext cx="59733" cy="31794"/>
                <a:chOff x="0" y="0"/>
                <a:chExt cx="59733" cy="31794"/>
              </a:xfrm>
            </p:grpSpPr>
            <p:grpSp>
              <p:nvGrpSpPr>
                <p:cNvPr id="35" name="Группа 34"/>
                <p:cNvGrpSpPr>
                  <a:grpSpLocks/>
                </p:cNvGrpSpPr>
                <p:nvPr/>
              </p:nvGrpSpPr>
              <p:grpSpPr bwMode="auto">
                <a:xfrm>
                  <a:off x="39725" y="2032"/>
                  <a:ext cx="6261" cy="21939"/>
                  <a:chOff x="0" y="0"/>
                  <a:chExt cx="6261" cy="21939"/>
                </a:xfrm>
              </p:grpSpPr>
              <p:grpSp>
                <p:nvGrpSpPr>
                  <p:cNvPr id="114" name="Группа 113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6261" cy="21939"/>
                    <a:chOff x="0" y="0"/>
                    <a:chExt cx="6261" cy="21939"/>
                  </a:xfrm>
                </p:grpSpPr>
                <p:grpSp>
                  <p:nvGrpSpPr>
                    <p:cNvPr id="122" name="Группа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556"/>
                      <a:ext cx="6261" cy="18383"/>
                      <a:chOff x="0" y="0"/>
                      <a:chExt cx="6261" cy="18383"/>
                    </a:xfrm>
                  </p:grpSpPr>
                  <p:sp>
                    <p:nvSpPr>
                      <p:cNvPr id="131" name="Цилиндр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0"/>
                        <a:ext cx="6261" cy="18383"/>
                      </a:xfrm>
                      <a:prstGeom prst="can">
                        <a:avLst>
                          <a:gd name="adj" fmla="val 24998"/>
                        </a:avLst>
                      </a:prstGeom>
                      <a:gradFill rotWithShape="1">
                        <a:gsLst>
                          <a:gs pos="0">
                            <a:srgbClr val="7D8496"/>
                          </a:gs>
                          <a:gs pos="7001">
                            <a:srgbClr val="E6E6E6"/>
                          </a:gs>
                          <a:gs pos="47000">
                            <a:srgbClr val="E6E6E6"/>
                          </a:gs>
                          <a:gs pos="97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/>
                      </a:gra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32" name="Прямоугольник 1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0" y="11938"/>
                        <a:ext cx="6254" cy="371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23" name="Группа 1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0" y="0"/>
                      <a:ext cx="4080" cy="4673"/>
                      <a:chOff x="0" y="0"/>
                      <a:chExt cx="5503" cy="5993"/>
                    </a:xfrm>
                  </p:grpSpPr>
                  <p:sp>
                    <p:nvSpPr>
                      <p:cNvPr id="124" name="Цилиндр 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8" y="2151"/>
                        <a:ext cx="692" cy="3842"/>
                      </a:xfrm>
                      <a:prstGeom prst="can">
                        <a:avLst>
                          <a:gd name="adj" fmla="val 24984"/>
                        </a:avLst>
                      </a:prstGeom>
                      <a:gradFill rotWithShape="1">
                        <a:gsLst>
                          <a:gs pos="0">
                            <a:srgbClr val="7D8496"/>
                          </a:gs>
                          <a:gs pos="7001">
                            <a:srgbClr val="E6E6E6"/>
                          </a:gs>
                          <a:gs pos="47000">
                            <a:srgbClr val="E6E6E6"/>
                          </a:gs>
                          <a:gs pos="97000">
                            <a:srgbClr val="7D8496"/>
                          </a:gs>
                          <a:gs pos="100000">
                            <a:srgbClr val="E6E6E6"/>
                          </a:gs>
                        </a:gsLst>
                        <a:lin ang="0"/>
                      </a:gra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25" name="Группа 1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5503" cy="5638"/>
                        <a:chOff x="0" y="0"/>
                        <a:chExt cx="12058" cy="12058"/>
                      </a:xfrm>
                    </p:grpSpPr>
                    <p:sp>
                      <p:nvSpPr>
                        <p:cNvPr id="126" name="Овал 1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8" y="1073"/>
                          <a:ext cx="10369" cy="1014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ctr" anchorCtr="0" upright="1">
                          <a:noAutofit/>
                        </a:bodyPr>
                        <a:lstStyle/>
                        <a:p>
                          <a:endParaRPr lang="ru-RU" sz="1600" b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27" name="Арка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05" y="2533"/>
                          <a:ext cx="7372" cy="7220"/>
                        </a:xfrm>
                        <a:custGeom>
                          <a:avLst/>
                          <a:gdLst>
                            <a:gd name="T0" fmla="*/ 156142 w 737235"/>
                            <a:gd name="T1" fmla="*/ 655990 h 721995"/>
                            <a:gd name="T2" fmla="*/ 18265 w 737235"/>
                            <a:gd name="T3" fmla="*/ 248772 h 721995"/>
                            <a:gd name="T4" fmla="*/ 367097 w 737235"/>
                            <a:gd name="T5" fmla="*/ 3 h 721995"/>
                            <a:gd name="T6" fmla="*/ 717976 w 737235"/>
                            <a:gd name="T7" fmla="*/ 245835 h 721995"/>
                            <a:gd name="T8" fmla="*/ 583609 w 737235"/>
                            <a:gd name="T9" fmla="*/ 654238 h 721995"/>
                            <a:gd name="T10" fmla="*/ 583608 w 737235"/>
                            <a:gd name="T11" fmla="*/ 654237 h 721995"/>
                            <a:gd name="T12" fmla="*/ 717975 w 737235"/>
                            <a:gd name="T13" fmla="*/ 245834 h 721995"/>
                            <a:gd name="T14" fmla="*/ 367096 w 737235"/>
                            <a:gd name="T15" fmla="*/ 2 h 721995"/>
                            <a:gd name="T16" fmla="*/ 18264 w 737235"/>
                            <a:gd name="T17" fmla="*/ 248771 h 721995"/>
                            <a:gd name="T18" fmla="*/ 156141 w 737235"/>
                            <a:gd name="T19" fmla="*/ 655989 h 721995"/>
                            <a:gd name="T20" fmla="*/ 156142 w 737235"/>
                            <a:gd name="T21" fmla="*/ 655990 h 721995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0" t="0" r="r" b="b"/>
                          <a:pathLst>
                            <a:path w="737235" h="721995">
                              <a:moveTo>
                                <a:pt x="156142" y="655990"/>
                              </a:moveTo>
                              <a:cubicBezTo>
                                <a:pt x="23874" y="564619"/>
                                <a:pt x="-32055" y="399435"/>
                                <a:pt x="18265" y="248772"/>
                              </a:cubicBezTo>
                              <a:cubicBezTo>
                                <a:pt x="67654" y="100896"/>
                                <a:pt x="208229" y="645"/>
                                <a:pt x="367097" y="3"/>
                              </a:cubicBezTo>
                              <a:cubicBezTo>
                                <a:pt x="525922" y="-639"/>
                                <a:pt x="667309" y="98419"/>
                                <a:pt x="717976" y="245835"/>
                              </a:cubicBezTo>
                              <a:cubicBezTo>
                                <a:pt x="769621" y="396095"/>
                                <a:pt x="715113" y="561770"/>
                                <a:pt x="583609" y="654238"/>
                              </a:cubicBezTo>
                              <a:lnTo>
                                <a:pt x="583608" y="654237"/>
                              </a:lnTo>
                              <a:cubicBezTo>
                                <a:pt x="715112" y="561769"/>
                                <a:pt x="769620" y="396094"/>
                                <a:pt x="717975" y="245834"/>
                              </a:cubicBezTo>
                              <a:cubicBezTo>
                                <a:pt x="667308" y="98418"/>
                                <a:pt x="525920" y="-640"/>
                                <a:pt x="367096" y="2"/>
                              </a:cubicBezTo>
                              <a:cubicBezTo>
                                <a:pt x="208228" y="644"/>
                                <a:pt x="67653" y="100896"/>
                                <a:pt x="18264" y="248771"/>
                              </a:cubicBezTo>
                              <a:cubicBezTo>
                                <a:pt x="-32056" y="399434"/>
                                <a:pt x="23873" y="564618"/>
                                <a:pt x="156141" y="655989"/>
                              </a:cubicBezTo>
                              <a:lnTo>
                                <a:pt x="156142" y="65599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F81BD"/>
                        </a:solidFill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ctr" anchorCtr="0" upright="1">
                          <a:noAutofit/>
                        </a:bodyPr>
                        <a:lstStyle/>
                        <a:p>
                          <a:endParaRPr lang="ru-RU" sz="1600" b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cxnSp>
                      <p:nvCxnSpPr>
                        <p:cNvPr id="128" name="Прямая соединительная линия 127"/>
                        <p:cNvCxnSpPr/>
                        <p:nvPr/>
                      </p:nvCxnSpPr>
                      <p:spPr bwMode="auto">
                        <a:xfrm>
                          <a:off x="0" y="6452"/>
                          <a:ext cx="1205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prstDash val="lgDash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129" name="Прямая соединительная линия 128"/>
                        <p:cNvCxnSpPr/>
                        <p:nvPr/>
                      </p:nvCxnSpPr>
                      <p:spPr bwMode="auto">
                        <a:xfrm rot="-5400000">
                          <a:off x="-192" y="6029"/>
                          <a:ext cx="1205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prstDash val="lgDashDot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sp>
                      <p:nvSpPr>
                        <p:cNvPr id="130" name="Равнобедренный треугольник 1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7649122">
                          <a:off x="4087" y="4973"/>
                          <a:ext cx="1254" cy="4551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ctr" anchorCtr="0" upright="1">
                          <a:noAutofit/>
                        </a:bodyPr>
                        <a:lstStyle/>
                        <a:p>
                          <a:endParaRPr lang="ru-RU" sz="1600" b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15" name="Группа 114"/>
                  <p:cNvGrpSpPr>
                    <a:grpSpLocks/>
                  </p:cNvGrpSpPr>
                  <p:nvPr/>
                </p:nvGrpSpPr>
                <p:grpSpPr bwMode="auto">
                  <a:xfrm>
                    <a:off x="0" y="4826"/>
                    <a:ext cx="6229" cy="17087"/>
                    <a:chOff x="0" y="0"/>
                    <a:chExt cx="6229" cy="17087"/>
                  </a:xfrm>
                </p:grpSpPr>
                <p:sp>
                  <p:nvSpPr>
                    <p:cNvPr id="116" name="Дуга 42"/>
                    <p:cNvSpPr>
                      <a:spLocks/>
                    </p:cNvSpPr>
                    <p:nvPr/>
                  </p:nvSpPr>
                  <p:spPr bwMode="auto">
                    <a:xfrm flipV="1">
                      <a:off x="0" y="0"/>
                      <a:ext cx="6197" cy="1974"/>
                    </a:xfrm>
                    <a:custGeom>
                      <a:avLst/>
                      <a:gdLst>
                        <a:gd name="G0" fmla="+- 0 0 0"/>
                        <a:gd name="G1" fmla="+- 0 0 0"/>
                        <a:gd name="G2" fmla="+- 0 0 0"/>
                        <a:gd name="G3" fmla="+- 10800 0 0"/>
                        <a:gd name="G4" fmla="+- 0 0 0"/>
                        <a:gd name="T0" fmla="*/ 360 256 1"/>
                        <a:gd name="T1" fmla="*/ 0 256 1"/>
                        <a:gd name="G5" fmla="+- G2 T0 T1"/>
                        <a:gd name="G6" fmla="?: G2 G2 G5"/>
                        <a:gd name="G7" fmla="+- 0 0 G6"/>
                        <a:gd name="G8" fmla="+- 0 0 0"/>
                        <a:gd name="G9" fmla="+- 0 0 0"/>
                        <a:gd name="G10" fmla="+- 0 0 2700"/>
                        <a:gd name="G11" fmla="cos G10 0"/>
                        <a:gd name="G12" fmla="sin G10 0"/>
                        <a:gd name="G13" fmla="cos 13500 0"/>
                        <a:gd name="G14" fmla="sin 13500 0"/>
                        <a:gd name="G15" fmla="+- G11 10800 0"/>
                        <a:gd name="G16" fmla="+- G12 10800 0"/>
                        <a:gd name="G17" fmla="+- G13 10800 0"/>
                        <a:gd name="G18" fmla="+- G14 10800 0"/>
                        <a:gd name="G19" fmla="*/ 0 1 2"/>
                        <a:gd name="G20" fmla="+- G19 5400 0"/>
                        <a:gd name="G21" fmla="cos G20 0"/>
                        <a:gd name="G22" fmla="sin G20 0"/>
                        <a:gd name="G23" fmla="+- G21 10800 0"/>
                        <a:gd name="G24" fmla="+- G12 G23 G22"/>
                        <a:gd name="G25" fmla="+- G22 G23 G11"/>
                        <a:gd name="G26" fmla="cos 10800 0"/>
                        <a:gd name="G27" fmla="sin 10800 0"/>
                        <a:gd name="G28" fmla="cos 0 0"/>
                        <a:gd name="G29" fmla="sin 0 0"/>
                        <a:gd name="G30" fmla="+- G26 10800 0"/>
                        <a:gd name="G31" fmla="+- G27 10800 0"/>
                        <a:gd name="G32" fmla="+- G28 10800 0"/>
                        <a:gd name="G33" fmla="+- G29 10800 0"/>
                        <a:gd name="G34" fmla="+- G19 5400 0"/>
                        <a:gd name="G35" fmla="cos G34 0"/>
                        <a:gd name="G36" fmla="sin G34 0"/>
                        <a:gd name="G37" fmla="+/ 0 0 2"/>
                        <a:gd name="T2" fmla="*/ 180 256 1"/>
                        <a:gd name="T3" fmla="*/ 0 256 1"/>
                        <a:gd name="G38" fmla="+- G37 T2 T3"/>
                        <a:gd name="G39" fmla="?: G2 G37 G38"/>
                        <a:gd name="G40" fmla="cos 10800 G39"/>
                        <a:gd name="G41" fmla="sin 10800 G39"/>
                        <a:gd name="G42" fmla="cos 0 G39"/>
                        <a:gd name="G43" fmla="sin 0 G39"/>
                        <a:gd name="G44" fmla="+- G40 10800 0"/>
                        <a:gd name="G45" fmla="+- G41 10800 0"/>
                        <a:gd name="G46" fmla="+- G42 10800 0"/>
                        <a:gd name="G47" fmla="+- G43 10800 0"/>
                        <a:gd name="G48" fmla="+- G35 10800 0"/>
                        <a:gd name="G49" fmla="+- G36 10800 0"/>
                        <a:gd name="T4" fmla="*/ 2058 w 619760"/>
                        <a:gd name="T5" fmla="*/ 87380 h 197485"/>
                        <a:gd name="T6" fmla="*/ 311701 w 619760"/>
                        <a:gd name="T7" fmla="*/ 1 h 197485"/>
                        <a:gd name="T8" fmla="*/ 619759 w 619760"/>
                        <a:gd name="T9" fmla="*/ 98742 h 197485"/>
                        <a:gd name="T10" fmla="*/ 0 60000 65536"/>
                        <a:gd name="T11" fmla="*/ 0 60000 65536"/>
                        <a:gd name="T12" fmla="*/ 0 60000 65536"/>
                        <a:gd name="T13" fmla="*/ 3163 w 619760"/>
                        <a:gd name="T14" fmla="*/ 3163 h 197485"/>
                        <a:gd name="T15" fmla="*/ 18437 w 619760"/>
                        <a:gd name="T16" fmla="*/ 18437 h 197485"/>
                      </a:gdLst>
                      <a:ahLst/>
                      <a:cxnLst>
                        <a:cxn ang="T10">
                          <a:pos x="T4" y="T5"/>
                        </a:cxn>
                        <a:cxn ang="T11">
                          <a:pos x="T6" y="T7"/>
                        </a:cxn>
                        <a:cxn ang="T12">
                          <a:pos x="T8" y="T9"/>
                        </a:cxn>
                      </a:cxnLst>
                      <a:rect l="T13" t="T14" r="T15" b="T16"/>
                      <a:pathLst>
                        <a:path w="619760" h="197485" stroke="0">
                          <a:moveTo>
                            <a:pt x="2058" y="87380"/>
                          </a:moveTo>
                          <a:cubicBezTo>
                            <a:pt x="20244" y="37354"/>
                            <a:pt x="153662" y="-295"/>
                            <a:pt x="311701" y="1"/>
                          </a:cubicBezTo>
                          <a:cubicBezTo>
                            <a:pt x="482129" y="320"/>
                            <a:pt x="619759" y="44435"/>
                            <a:pt x="619759" y="98742"/>
                          </a:cubicBezTo>
                          <a:lnTo>
                            <a:pt x="309880" y="98743"/>
                          </a:lnTo>
                          <a:lnTo>
                            <a:pt x="2058" y="87380"/>
                          </a:lnTo>
                          <a:close/>
                        </a:path>
                        <a:path w="619760" h="197485" fill="none">
                          <a:moveTo>
                            <a:pt x="2058" y="87380"/>
                          </a:moveTo>
                          <a:cubicBezTo>
                            <a:pt x="20244" y="37354"/>
                            <a:pt x="153662" y="-295"/>
                            <a:pt x="311701" y="1"/>
                          </a:cubicBezTo>
                          <a:cubicBezTo>
                            <a:pt x="482129" y="320"/>
                            <a:pt x="619759" y="44435"/>
                            <a:pt x="619759" y="98742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7" name="Прямоугольник 116"/>
                    <p:cNvSpPr>
                      <a:spLocks/>
                    </p:cNvSpPr>
                    <p:nvPr/>
                  </p:nvSpPr>
                  <p:spPr bwMode="auto">
                    <a:xfrm>
                      <a:off x="0" y="10718"/>
                      <a:ext cx="336" cy="3683"/>
                    </a:xfrm>
                    <a:prstGeom prst="rect">
                      <a:avLst/>
                    </a:prstGeom>
                    <a:pattFill prst="wd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8" name="Прямоугольник 117"/>
                    <p:cNvSpPr>
                      <a:spLocks/>
                    </p:cNvSpPr>
                    <p:nvPr/>
                  </p:nvSpPr>
                  <p:spPr bwMode="auto">
                    <a:xfrm>
                      <a:off x="5892" y="10718"/>
                      <a:ext cx="337" cy="3683"/>
                    </a:xfrm>
                    <a:prstGeom prst="rect">
                      <a:avLst/>
                    </a:prstGeom>
                    <a:pattFill prst="wd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9" name="Прямоугольник 118"/>
                    <p:cNvSpPr>
                      <a:spLocks/>
                    </p:cNvSpPr>
                    <p:nvPr/>
                  </p:nvSpPr>
                  <p:spPr bwMode="auto">
                    <a:xfrm>
                      <a:off x="355" y="13055"/>
                      <a:ext cx="5506" cy="857"/>
                    </a:xfrm>
                    <a:prstGeom prst="rect">
                      <a:avLst/>
                    </a:prstGeom>
                    <a:pattFill prst="wd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0" name="Прямоугольник 119"/>
                    <p:cNvSpPr>
                      <a:spLocks/>
                    </p:cNvSpPr>
                    <p:nvPr/>
                  </p:nvSpPr>
                  <p:spPr bwMode="auto">
                    <a:xfrm flipH="1">
                      <a:off x="2997" y="12954"/>
                      <a:ext cx="184" cy="143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959595"/>
                        </a:gs>
                        <a:gs pos="50000">
                          <a:srgbClr val="D6D6D6"/>
                        </a:gs>
                        <a:gs pos="100000">
                          <a:srgbClr val="FFFFFF"/>
                        </a:gs>
                      </a:gsLst>
                      <a:lin ang="8100000" scaled="1"/>
                    </a:gra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1" name="Прямоугольник 120"/>
                    <p:cNvSpPr>
                      <a:spLocks/>
                    </p:cNvSpPr>
                    <p:nvPr/>
                  </p:nvSpPr>
                  <p:spPr bwMode="auto">
                    <a:xfrm>
                      <a:off x="2286" y="16408"/>
                      <a:ext cx="609" cy="67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36" name="Группа 35"/>
                <p:cNvGrpSpPr>
                  <a:grpSpLocks/>
                </p:cNvGrpSpPr>
                <p:nvPr/>
              </p:nvGrpSpPr>
              <p:grpSpPr bwMode="auto">
                <a:xfrm>
                  <a:off x="34137" y="4114"/>
                  <a:ext cx="8343" cy="20237"/>
                  <a:chOff x="0" y="0"/>
                  <a:chExt cx="8343" cy="20237"/>
                </a:xfrm>
              </p:grpSpPr>
              <p:sp>
                <p:nvSpPr>
                  <p:cNvPr id="104" name="Развернутая стрелка 43"/>
                  <p:cNvSpPr>
                    <a:spLocks/>
                  </p:cNvSpPr>
                  <p:nvPr/>
                </p:nvSpPr>
                <p:spPr bwMode="auto">
                  <a:xfrm rot="10800000" flipH="1">
                    <a:off x="5029" y="10718"/>
                    <a:ext cx="3314" cy="9519"/>
                  </a:xfrm>
                  <a:custGeom>
                    <a:avLst/>
                    <a:gdLst>
                      <a:gd name="T0" fmla="*/ 0 w 331470"/>
                      <a:gd name="T1" fmla="*/ 951865 h 951865"/>
                      <a:gd name="T2" fmla="*/ 0 w 331470"/>
                      <a:gd name="T3" fmla="*/ 109112 h 951865"/>
                      <a:gd name="T4" fmla="*/ 109112 w 331470"/>
                      <a:gd name="T5" fmla="*/ 0 h 951865"/>
                      <a:gd name="T6" fmla="*/ 222358 w 331470"/>
                      <a:gd name="T7" fmla="*/ 0 h 951865"/>
                      <a:gd name="T8" fmla="*/ 331470 w 331470"/>
                      <a:gd name="T9" fmla="*/ 109112 h 951865"/>
                      <a:gd name="T10" fmla="*/ 331470 w 331470"/>
                      <a:gd name="T11" fmla="*/ 109112 h 951865"/>
                      <a:gd name="T12" fmla="*/ 331470 w 331470"/>
                      <a:gd name="T13" fmla="*/ 109112 h 951865"/>
                      <a:gd name="T14" fmla="*/ 324088 w 331470"/>
                      <a:gd name="T15" fmla="*/ 109112 h 951865"/>
                      <a:gd name="T16" fmla="*/ 316706 w 331470"/>
                      <a:gd name="T17" fmla="*/ 109112 h 951865"/>
                      <a:gd name="T18" fmla="*/ 316706 w 331470"/>
                      <a:gd name="T19" fmla="*/ 109112 h 951865"/>
                      <a:gd name="T20" fmla="*/ 316706 w 331470"/>
                      <a:gd name="T21" fmla="*/ 109112 h 951865"/>
                      <a:gd name="T22" fmla="*/ 222357 w 331470"/>
                      <a:gd name="T23" fmla="*/ 14763 h 951865"/>
                      <a:gd name="T24" fmla="*/ 109112 w 331470"/>
                      <a:gd name="T25" fmla="*/ 14764 h 951865"/>
                      <a:gd name="T26" fmla="*/ 14763 w 331470"/>
                      <a:gd name="T27" fmla="*/ 109113 h 951865"/>
                      <a:gd name="T28" fmla="*/ 14764 w 331470"/>
                      <a:gd name="T29" fmla="*/ 951865 h 951865"/>
                      <a:gd name="T30" fmla="*/ 0 w 331470"/>
                      <a:gd name="T31" fmla="*/ 951865 h 95186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331470" h="951865">
                        <a:moveTo>
                          <a:pt x="0" y="951865"/>
                        </a:moveTo>
                        <a:lnTo>
                          <a:pt x="0" y="109112"/>
                        </a:lnTo>
                        <a:cubicBezTo>
                          <a:pt x="0" y="48851"/>
                          <a:pt x="48851" y="0"/>
                          <a:pt x="109112" y="0"/>
                        </a:cubicBezTo>
                        <a:lnTo>
                          <a:pt x="222358" y="0"/>
                        </a:lnTo>
                        <a:cubicBezTo>
                          <a:pt x="282619" y="0"/>
                          <a:pt x="331470" y="48851"/>
                          <a:pt x="331470" y="109112"/>
                        </a:cubicBezTo>
                        <a:lnTo>
                          <a:pt x="324088" y="109112"/>
                        </a:lnTo>
                        <a:lnTo>
                          <a:pt x="316706" y="109112"/>
                        </a:lnTo>
                        <a:cubicBezTo>
                          <a:pt x="316706" y="57004"/>
                          <a:pt x="274465" y="14763"/>
                          <a:pt x="222357" y="14763"/>
                        </a:cubicBezTo>
                        <a:lnTo>
                          <a:pt x="109112" y="14764"/>
                        </a:lnTo>
                        <a:cubicBezTo>
                          <a:pt x="57004" y="14764"/>
                          <a:pt x="14763" y="57005"/>
                          <a:pt x="14763" y="109113"/>
                        </a:cubicBezTo>
                        <a:cubicBezTo>
                          <a:pt x="14763" y="390030"/>
                          <a:pt x="14764" y="670948"/>
                          <a:pt x="14764" y="951865"/>
                        </a:cubicBezTo>
                        <a:lnTo>
                          <a:pt x="0" y="95186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D8496"/>
                      </a:gs>
                      <a:gs pos="47000">
                        <a:srgbClr val="E6E6E6"/>
                      </a:gs>
                      <a:gs pos="98000">
                        <a:srgbClr val="7D8496"/>
                      </a:gs>
                      <a:gs pos="100000">
                        <a:srgbClr val="E6E6E6"/>
                      </a:gs>
                    </a:gsLst>
                    <a:lin ang="0"/>
                  </a:gra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05" name="Группа 104"/>
                  <p:cNvGrpSpPr>
                    <a:grpSpLocks/>
                  </p:cNvGrpSpPr>
                  <p:nvPr/>
                </p:nvGrpSpPr>
                <p:grpSpPr bwMode="auto">
                  <a:xfrm>
                    <a:off x="3352" y="9042"/>
                    <a:ext cx="2616" cy="2571"/>
                    <a:chOff x="0" y="0"/>
                    <a:chExt cx="8606" cy="9525"/>
                  </a:xfrm>
                </p:grpSpPr>
                <p:grpSp>
                  <p:nvGrpSpPr>
                    <p:cNvPr id="108" name="Группа 1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0"/>
                      <a:ext cx="6450" cy="9525"/>
                      <a:chOff x="0" y="0"/>
                      <a:chExt cx="6450" cy="9525"/>
                    </a:xfrm>
                  </p:grpSpPr>
                  <p:sp>
                    <p:nvSpPr>
                      <p:cNvPr id="110" name="Прямоугольник 1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88" y="2766"/>
                        <a:ext cx="2762" cy="399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1" name="Прямоугольник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3" y="3765"/>
                        <a:ext cx="2070" cy="199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2" name="Прямоугольник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3073"/>
                        <a:ext cx="1606" cy="337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3" name="Прямоугольник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7" y="0"/>
                        <a:ext cx="610" cy="9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109" name="Прямая соединительная линия 108"/>
                    <p:cNvCxnSpPr/>
                    <p:nvPr/>
                  </p:nvCxnSpPr>
                  <p:spPr bwMode="auto">
                    <a:xfrm>
                      <a:off x="0" y="4764"/>
                      <a:ext cx="860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lgDash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106" name="Развернутая стрелка 60"/>
                  <p:cNvSpPr>
                    <a:spLocks/>
                  </p:cNvSpPr>
                  <p:nvPr/>
                </p:nvSpPr>
                <p:spPr bwMode="auto">
                  <a:xfrm rot="10800000" flipV="1">
                    <a:off x="1168" y="0"/>
                    <a:ext cx="4070" cy="9696"/>
                  </a:xfrm>
                  <a:custGeom>
                    <a:avLst/>
                    <a:gdLst>
                      <a:gd name="T0" fmla="*/ 0 w 407035"/>
                      <a:gd name="T1" fmla="*/ 969645 h 969645"/>
                      <a:gd name="T2" fmla="*/ 0 w 407035"/>
                      <a:gd name="T3" fmla="*/ 111149 h 969645"/>
                      <a:gd name="T4" fmla="*/ 111149 w 407035"/>
                      <a:gd name="T5" fmla="*/ 0 h 969645"/>
                      <a:gd name="T6" fmla="*/ 295886 w 407035"/>
                      <a:gd name="T7" fmla="*/ 0 h 969645"/>
                      <a:gd name="T8" fmla="*/ 407035 w 407035"/>
                      <a:gd name="T9" fmla="*/ 111149 h 969645"/>
                      <a:gd name="T10" fmla="*/ 407035 w 407035"/>
                      <a:gd name="T11" fmla="*/ 111150 h 969645"/>
                      <a:gd name="T12" fmla="*/ 407035 w 407035"/>
                      <a:gd name="T13" fmla="*/ 111150 h 969645"/>
                      <a:gd name="T14" fmla="*/ 397970 w 407035"/>
                      <a:gd name="T15" fmla="*/ 111150 h 969645"/>
                      <a:gd name="T16" fmla="*/ 388906 w 407035"/>
                      <a:gd name="T17" fmla="*/ 111150 h 969645"/>
                      <a:gd name="T18" fmla="*/ 388906 w 407035"/>
                      <a:gd name="T19" fmla="*/ 111150 h 969645"/>
                      <a:gd name="T20" fmla="*/ 388906 w 407035"/>
                      <a:gd name="T21" fmla="*/ 111149 h 969645"/>
                      <a:gd name="T22" fmla="*/ 295886 w 407035"/>
                      <a:gd name="T23" fmla="*/ 18129 h 969645"/>
                      <a:gd name="T24" fmla="*/ 111149 w 407035"/>
                      <a:gd name="T25" fmla="*/ 18129 h 969645"/>
                      <a:gd name="T26" fmla="*/ 18129 w 407035"/>
                      <a:gd name="T27" fmla="*/ 111149 h 969645"/>
                      <a:gd name="T28" fmla="*/ 18129 w 407035"/>
                      <a:gd name="T29" fmla="*/ 969645 h 969645"/>
                      <a:gd name="T30" fmla="*/ 0 w 407035"/>
                      <a:gd name="T31" fmla="*/ 969645 h 96964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407035" h="969645">
                        <a:moveTo>
                          <a:pt x="0" y="969645"/>
                        </a:moveTo>
                        <a:lnTo>
                          <a:pt x="0" y="111149"/>
                        </a:lnTo>
                        <a:cubicBezTo>
                          <a:pt x="0" y="49763"/>
                          <a:pt x="49763" y="0"/>
                          <a:pt x="111149" y="0"/>
                        </a:cubicBezTo>
                        <a:lnTo>
                          <a:pt x="295886" y="0"/>
                        </a:lnTo>
                        <a:cubicBezTo>
                          <a:pt x="357272" y="0"/>
                          <a:pt x="407035" y="49763"/>
                          <a:pt x="407035" y="111149"/>
                        </a:cubicBezTo>
                        <a:lnTo>
                          <a:pt x="407035" y="111150"/>
                        </a:lnTo>
                        <a:lnTo>
                          <a:pt x="397970" y="111150"/>
                        </a:lnTo>
                        <a:lnTo>
                          <a:pt x="388906" y="111150"/>
                        </a:lnTo>
                        <a:lnTo>
                          <a:pt x="388906" y="111149"/>
                        </a:lnTo>
                        <a:cubicBezTo>
                          <a:pt x="388906" y="59775"/>
                          <a:pt x="347260" y="18129"/>
                          <a:pt x="295886" y="18129"/>
                        </a:cubicBezTo>
                        <a:lnTo>
                          <a:pt x="111149" y="18129"/>
                        </a:lnTo>
                        <a:cubicBezTo>
                          <a:pt x="59775" y="18129"/>
                          <a:pt x="18129" y="59775"/>
                          <a:pt x="18129" y="111149"/>
                        </a:cubicBezTo>
                        <a:lnTo>
                          <a:pt x="18129" y="969645"/>
                        </a:lnTo>
                        <a:lnTo>
                          <a:pt x="0" y="96964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D8496"/>
                      </a:gs>
                      <a:gs pos="47000">
                        <a:srgbClr val="E6E6E6"/>
                      </a:gs>
                      <a:gs pos="98000">
                        <a:srgbClr val="7D8496"/>
                      </a:gs>
                      <a:gs pos="100000">
                        <a:srgbClr val="E6E6E6"/>
                      </a:gs>
                    </a:gsLst>
                    <a:lin ang="0"/>
                  </a:gra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7" name="Прямоугольник 10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58"/>
                    <a:ext cx="3346" cy="2540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7" name="Группа 36"/>
                <p:cNvGrpSpPr>
                  <a:grpSpLocks/>
                </p:cNvGrpSpPr>
                <p:nvPr/>
              </p:nvGrpSpPr>
              <p:grpSpPr bwMode="auto">
                <a:xfrm>
                  <a:off x="45008" y="0"/>
                  <a:ext cx="14725" cy="6584"/>
                  <a:chOff x="0" y="0"/>
                  <a:chExt cx="14725" cy="6584"/>
                </a:xfrm>
              </p:grpSpPr>
              <p:grpSp>
                <p:nvGrpSpPr>
                  <p:cNvPr id="65" name="Группа 64"/>
                  <p:cNvGrpSpPr>
                    <a:grpSpLocks/>
                  </p:cNvGrpSpPr>
                  <p:nvPr/>
                </p:nvGrpSpPr>
                <p:grpSpPr bwMode="auto">
                  <a:xfrm>
                    <a:off x="660" y="0"/>
                    <a:ext cx="2331" cy="2343"/>
                    <a:chOff x="0" y="0"/>
                    <a:chExt cx="5503" cy="5993"/>
                  </a:xfrm>
                </p:grpSpPr>
                <p:sp>
                  <p:nvSpPr>
                    <p:cNvPr id="97" name="Цилиндр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8" y="2151"/>
                      <a:ext cx="692" cy="3842"/>
                    </a:xfrm>
                    <a:prstGeom prst="can">
                      <a:avLst>
                        <a:gd name="adj" fmla="val 24984"/>
                      </a:avLst>
                    </a:prstGeom>
                    <a:gradFill rotWithShape="1">
                      <a:gsLst>
                        <a:gs pos="0">
                          <a:srgbClr val="7D8496"/>
                        </a:gs>
                        <a:gs pos="7001">
                          <a:srgbClr val="E6E6E6"/>
                        </a:gs>
                        <a:gs pos="47000">
                          <a:srgbClr val="E6E6E6"/>
                        </a:gs>
                        <a:gs pos="97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/>
                    </a:gra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98" name="Группа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5503" cy="5638"/>
                      <a:chOff x="0" y="0"/>
                      <a:chExt cx="12058" cy="12058"/>
                    </a:xfrm>
                  </p:grpSpPr>
                  <p:sp>
                    <p:nvSpPr>
                      <p:cNvPr id="99" name="Овал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8" y="1073"/>
                        <a:ext cx="10369" cy="1014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0" name="Арка 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5" y="2533"/>
                        <a:ext cx="7372" cy="7220"/>
                      </a:xfrm>
                      <a:custGeom>
                        <a:avLst/>
                        <a:gdLst>
                          <a:gd name="T0" fmla="*/ 156142 w 737235"/>
                          <a:gd name="T1" fmla="*/ 655990 h 721995"/>
                          <a:gd name="T2" fmla="*/ 18265 w 737235"/>
                          <a:gd name="T3" fmla="*/ 248772 h 721995"/>
                          <a:gd name="T4" fmla="*/ 367097 w 737235"/>
                          <a:gd name="T5" fmla="*/ 3 h 721995"/>
                          <a:gd name="T6" fmla="*/ 717976 w 737235"/>
                          <a:gd name="T7" fmla="*/ 245835 h 721995"/>
                          <a:gd name="T8" fmla="*/ 583609 w 737235"/>
                          <a:gd name="T9" fmla="*/ 654238 h 721995"/>
                          <a:gd name="T10" fmla="*/ 583608 w 737235"/>
                          <a:gd name="T11" fmla="*/ 654237 h 721995"/>
                          <a:gd name="T12" fmla="*/ 717975 w 737235"/>
                          <a:gd name="T13" fmla="*/ 245834 h 721995"/>
                          <a:gd name="T14" fmla="*/ 367096 w 737235"/>
                          <a:gd name="T15" fmla="*/ 2 h 721995"/>
                          <a:gd name="T16" fmla="*/ 18264 w 737235"/>
                          <a:gd name="T17" fmla="*/ 248771 h 721995"/>
                          <a:gd name="T18" fmla="*/ 156141 w 737235"/>
                          <a:gd name="T19" fmla="*/ 655989 h 721995"/>
                          <a:gd name="T20" fmla="*/ 156142 w 737235"/>
                          <a:gd name="T21" fmla="*/ 655990 h 72199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0" t="0" r="r" b="b"/>
                        <a:pathLst>
                          <a:path w="737235" h="721995">
                            <a:moveTo>
                              <a:pt x="156142" y="655990"/>
                            </a:moveTo>
                            <a:cubicBezTo>
                              <a:pt x="23874" y="564619"/>
                              <a:pt x="-32055" y="399435"/>
                              <a:pt x="18265" y="248772"/>
                            </a:cubicBezTo>
                            <a:cubicBezTo>
                              <a:pt x="67654" y="100896"/>
                              <a:pt x="208229" y="645"/>
                              <a:pt x="367097" y="3"/>
                            </a:cubicBezTo>
                            <a:cubicBezTo>
                              <a:pt x="525922" y="-639"/>
                              <a:pt x="667309" y="98419"/>
                              <a:pt x="717976" y="245835"/>
                            </a:cubicBezTo>
                            <a:cubicBezTo>
                              <a:pt x="769621" y="396095"/>
                              <a:pt x="715113" y="561770"/>
                              <a:pt x="583609" y="654238"/>
                            </a:cubicBezTo>
                            <a:lnTo>
                              <a:pt x="583608" y="654237"/>
                            </a:lnTo>
                            <a:cubicBezTo>
                              <a:pt x="715112" y="561769"/>
                              <a:pt x="769620" y="396094"/>
                              <a:pt x="717975" y="245834"/>
                            </a:cubicBezTo>
                            <a:cubicBezTo>
                              <a:pt x="667308" y="98418"/>
                              <a:pt x="525920" y="-640"/>
                              <a:pt x="367096" y="2"/>
                            </a:cubicBezTo>
                            <a:cubicBezTo>
                              <a:pt x="208228" y="644"/>
                              <a:pt x="67653" y="100896"/>
                              <a:pt x="18264" y="248771"/>
                            </a:cubicBezTo>
                            <a:cubicBezTo>
                              <a:pt x="-32056" y="399434"/>
                              <a:pt x="23873" y="564618"/>
                              <a:pt x="156141" y="655989"/>
                            </a:cubicBezTo>
                            <a:lnTo>
                              <a:pt x="156142" y="655990"/>
                            </a:lnTo>
                            <a:close/>
                          </a:path>
                        </a:pathLst>
                      </a:custGeom>
                      <a:solidFill>
                        <a:srgbClr val="4F81BD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101" name="Прямая соединительная линия 100"/>
                      <p:cNvCxnSpPr/>
                      <p:nvPr/>
                    </p:nvCxnSpPr>
                    <p:spPr bwMode="auto">
                      <a:xfrm>
                        <a:off x="0" y="6452"/>
                        <a:ext cx="1205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02" name="Прямая соединительная линия 101"/>
                      <p:cNvCxnSpPr/>
                      <p:nvPr/>
                    </p:nvCxnSpPr>
                    <p:spPr bwMode="auto">
                      <a:xfrm rot="-5400000">
                        <a:off x="-192" y="6029"/>
                        <a:ext cx="1205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103" name="Равнобедренный треугольник 102"/>
                      <p:cNvSpPr>
                        <a:spLocks noChangeArrowheads="1"/>
                      </p:cNvSpPr>
                      <p:nvPr/>
                    </p:nvSpPr>
                    <p:spPr bwMode="auto">
                      <a:xfrm rot="-7649122">
                        <a:off x="4460" y="4912"/>
                        <a:ext cx="1575" cy="412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600" b="1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rPr>
                          <a:t> </a:t>
                        </a:r>
                      </a:p>
                    </p:txBody>
                  </p:sp>
                </p:grpSp>
              </p:grpSp>
              <p:sp>
                <p:nvSpPr>
                  <p:cNvPr id="66" name="Развернутая стрелка 15"/>
                  <p:cNvSpPr>
                    <a:spLocks/>
                  </p:cNvSpPr>
                  <p:nvPr/>
                </p:nvSpPr>
                <p:spPr bwMode="auto">
                  <a:xfrm flipH="1">
                    <a:off x="0" y="2336"/>
                    <a:ext cx="6464" cy="4248"/>
                  </a:xfrm>
                  <a:custGeom>
                    <a:avLst/>
                    <a:gdLst>
                      <a:gd name="T0" fmla="*/ 0 w 646430"/>
                      <a:gd name="T1" fmla="*/ 424815 h 424815"/>
                      <a:gd name="T2" fmla="*/ 0 w 646430"/>
                      <a:gd name="T3" fmla="*/ 186069 h 424815"/>
                      <a:gd name="T4" fmla="*/ 186069 w 646430"/>
                      <a:gd name="T5" fmla="*/ 0 h 424815"/>
                      <a:gd name="T6" fmla="*/ 460361 w 646430"/>
                      <a:gd name="T7" fmla="*/ 0 h 424815"/>
                      <a:gd name="T8" fmla="*/ 646430 w 646430"/>
                      <a:gd name="T9" fmla="*/ 186069 h 424815"/>
                      <a:gd name="T10" fmla="*/ 646430 w 646430"/>
                      <a:gd name="T11" fmla="*/ 407648 h 424815"/>
                      <a:gd name="T12" fmla="*/ 646430 w 646430"/>
                      <a:gd name="T13" fmla="*/ 407648 h 424815"/>
                      <a:gd name="T14" fmla="*/ 636969 w 646430"/>
                      <a:gd name="T15" fmla="*/ 407648 h 424815"/>
                      <a:gd name="T16" fmla="*/ 627509 w 646430"/>
                      <a:gd name="T17" fmla="*/ 407648 h 424815"/>
                      <a:gd name="T18" fmla="*/ 627509 w 646430"/>
                      <a:gd name="T19" fmla="*/ 407648 h 424815"/>
                      <a:gd name="T20" fmla="*/ 627509 w 646430"/>
                      <a:gd name="T21" fmla="*/ 186069 h 424815"/>
                      <a:gd name="T22" fmla="*/ 460361 w 646430"/>
                      <a:gd name="T23" fmla="*/ 18921 h 424815"/>
                      <a:gd name="T24" fmla="*/ 186069 w 646430"/>
                      <a:gd name="T25" fmla="*/ 18921 h 424815"/>
                      <a:gd name="T26" fmla="*/ 18921 w 646430"/>
                      <a:gd name="T27" fmla="*/ 186069 h 424815"/>
                      <a:gd name="T28" fmla="*/ 18921 w 646430"/>
                      <a:gd name="T29" fmla="*/ 424815 h 424815"/>
                      <a:gd name="T30" fmla="*/ 0 w 646430"/>
                      <a:gd name="T31" fmla="*/ 424815 h 42481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646430" h="424815">
                        <a:moveTo>
                          <a:pt x="0" y="424815"/>
                        </a:moveTo>
                        <a:lnTo>
                          <a:pt x="0" y="186069"/>
                        </a:lnTo>
                        <a:cubicBezTo>
                          <a:pt x="0" y="83306"/>
                          <a:pt x="83306" y="0"/>
                          <a:pt x="186069" y="0"/>
                        </a:cubicBezTo>
                        <a:lnTo>
                          <a:pt x="460361" y="0"/>
                        </a:lnTo>
                        <a:cubicBezTo>
                          <a:pt x="563124" y="0"/>
                          <a:pt x="646430" y="83306"/>
                          <a:pt x="646430" y="186069"/>
                        </a:cubicBezTo>
                        <a:lnTo>
                          <a:pt x="646430" y="407648"/>
                        </a:lnTo>
                        <a:lnTo>
                          <a:pt x="636969" y="407648"/>
                        </a:lnTo>
                        <a:lnTo>
                          <a:pt x="627509" y="407648"/>
                        </a:lnTo>
                        <a:lnTo>
                          <a:pt x="627509" y="186069"/>
                        </a:lnTo>
                        <a:cubicBezTo>
                          <a:pt x="627509" y="93756"/>
                          <a:pt x="552674" y="18921"/>
                          <a:pt x="460361" y="18921"/>
                        </a:cubicBezTo>
                        <a:lnTo>
                          <a:pt x="186069" y="18921"/>
                        </a:lnTo>
                        <a:cubicBezTo>
                          <a:pt x="93756" y="18921"/>
                          <a:pt x="18921" y="93756"/>
                          <a:pt x="18921" y="186069"/>
                        </a:cubicBezTo>
                        <a:lnTo>
                          <a:pt x="18921" y="424815"/>
                        </a:lnTo>
                        <a:lnTo>
                          <a:pt x="0" y="42481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D8496"/>
                      </a:gs>
                      <a:gs pos="47000">
                        <a:srgbClr val="E6E6E6"/>
                      </a:gs>
                      <a:gs pos="98000">
                        <a:srgbClr val="7D8496"/>
                      </a:gs>
                      <a:gs pos="100000">
                        <a:srgbClr val="E6E6E6"/>
                      </a:gs>
                    </a:gsLst>
                    <a:lin ang="0"/>
                  </a:gra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7" name="Группа 6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049" y="1015"/>
                    <a:ext cx="2145" cy="1975"/>
                    <a:chOff x="0" y="0"/>
                    <a:chExt cx="8606" cy="9525"/>
                  </a:xfrm>
                </p:grpSpPr>
                <p:grpSp>
                  <p:nvGrpSpPr>
                    <p:cNvPr id="91" name="Группа 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0"/>
                      <a:ext cx="6450" cy="9525"/>
                      <a:chOff x="0" y="0"/>
                      <a:chExt cx="6450" cy="9525"/>
                    </a:xfrm>
                  </p:grpSpPr>
                  <p:sp>
                    <p:nvSpPr>
                      <p:cNvPr id="93" name="Прямоугольник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88" y="2766"/>
                        <a:ext cx="2762" cy="399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4" name="Прямоугольник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3" y="3765"/>
                        <a:ext cx="2070" cy="199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5" name="Прямоугольник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3073"/>
                        <a:ext cx="1606" cy="337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6" name="Прямоугольник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7" y="0"/>
                        <a:ext cx="610" cy="9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92" name="Прямая соединительная линия 91"/>
                    <p:cNvCxnSpPr/>
                    <p:nvPr/>
                  </p:nvCxnSpPr>
                  <p:spPr bwMode="auto">
                    <a:xfrm>
                      <a:off x="0" y="4764"/>
                      <a:ext cx="860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lgDash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8" name="Группа 6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7215" y="1066"/>
                    <a:ext cx="2145" cy="1975"/>
                    <a:chOff x="0" y="0"/>
                    <a:chExt cx="8606" cy="9525"/>
                  </a:xfrm>
                </p:grpSpPr>
                <p:grpSp>
                  <p:nvGrpSpPr>
                    <p:cNvPr id="85" name="Группа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0"/>
                      <a:ext cx="6450" cy="9525"/>
                      <a:chOff x="0" y="0"/>
                      <a:chExt cx="6450" cy="9525"/>
                    </a:xfrm>
                  </p:grpSpPr>
                  <p:sp>
                    <p:nvSpPr>
                      <p:cNvPr id="87" name="Прямоугольник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88" y="2766"/>
                        <a:ext cx="2762" cy="399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8" name="Прямоугольник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3" y="3765"/>
                        <a:ext cx="2070" cy="199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9" name="Прямоугольник 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3073"/>
                        <a:ext cx="1606" cy="337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0" name="Прямоугольник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7" y="0"/>
                        <a:ext cx="610" cy="9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86" name="Прямая соединительная линия 85"/>
                    <p:cNvCxnSpPr/>
                    <p:nvPr/>
                  </p:nvCxnSpPr>
                  <p:spPr bwMode="auto">
                    <a:xfrm>
                      <a:off x="0" y="4764"/>
                      <a:ext cx="860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lgDash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69" name="Прямоугольник 68"/>
                  <p:cNvSpPr>
                    <a:spLocks noChangeArrowheads="1"/>
                  </p:cNvSpPr>
                  <p:nvPr/>
                </p:nvSpPr>
                <p:spPr bwMode="auto">
                  <a:xfrm>
                    <a:off x="11379" y="2082"/>
                    <a:ext cx="3346" cy="2547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70" name="Группа 69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5690" y="3047"/>
                    <a:ext cx="2145" cy="1975"/>
                    <a:chOff x="0" y="0"/>
                    <a:chExt cx="8606" cy="9525"/>
                  </a:xfrm>
                </p:grpSpPr>
                <p:grpSp>
                  <p:nvGrpSpPr>
                    <p:cNvPr id="79" name="Группа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0"/>
                      <a:ext cx="6450" cy="9525"/>
                      <a:chOff x="0" y="0"/>
                      <a:chExt cx="6450" cy="9525"/>
                    </a:xfrm>
                  </p:grpSpPr>
                  <p:sp>
                    <p:nvSpPr>
                      <p:cNvPr id="81" name="Прямоугольник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88" y="2766"/>
                        <a:ext cx="2762" cy="399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2" name="Прямоугольник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3" y="3765"/>
                        <a:ext cx="2070" cy="199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3" name="Прямоугольник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3073"/>
                        <a:ext cx="1606" cy="337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4" name="Прямоугольник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7" y="0"/>
                        <a:ext cx="610" cy="9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80" name="Прямая соединительная линия 79"/>
                    <p:cNvCxnSpPr/>
                    <p:nvPr/>
                  </p:nvCxnSpPr>
                  <p:spPr bwMode="auto">
                    <a:xfrm>
                      <a:off x="0" y="4764"/>
                      <a:ext cx="860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lgDash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71" name="Группа 70"/>
                  <p:cNvGrpSpPr>
                    <a:grpSpLocks/>
                  </p:cNvGrpSpPr>
                  <p:nvPr/>
                </p:nvGrpSpPr>
                <p:grpSpPr bwMode="auto">
                  <a:xfrm>
                    <a:off x="9855" y="304"/>
                    <a:ext cx="2331" cy="2343"/>
                    <a:chOff x="0" y="0"/>
                    <a:chExt cx="5503" cy="5993"/>
                  </a:xfrm>
                </p:grpSpPr>
                <p:sp>
                  <p:nvSpPr>
                    <p:cNvPr id="72" name="Цилиндр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8" y="2151"/>
                      <a:ext cx="692" cy="3842"/>
                    </a:xfrm>
                    <a:prstGeom prst="can">
                      <a:avLst>
                        <a:gd name="adj" fmla="val 24984"/>
                      </a:avLst>
                    </a:prstGeom>
                    <a:gradFill rotWithShape="1">
                      <a:gsLst>
                        <a:gs pos="0">
                          <a:srgbClr val="7D8496"/>
                        </a:gs>
                        <a:gs pos="7001">
                          <a:srgbClr val="E6E6E6"/>
                        </a:gs>
                        <a:gs pos="47000">
                          <a:srgbClr val="E6E6E6"/>
                        </a:gs>
                        <a:gs pos="97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/>
                    </a:gra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73" name="Группа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5503" cy="5638"/>
                      <a:chOff x="0" y="0"/>
                      <a:chExt cx="12058" cy="12058"/>
                    </a:xfrm>
                  </p:grpSpPr>
                  <p:sp>
                    <p:nvSpPr>
                      <p:cNvPr id="74" name="Овал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8" y="1073"/>
                        <a:ext cx="10369" cy="1014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5" name="Арка 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5" y="2533"/>
                        <a:ext cx="7372" cy="7220"/>
                      </a:xfrm>
                      <a:custGeom>
                        <a:avLst/>
                        <a:gdLst>
                          <a:gd name="T0" fmla="*/ 156142 w 737235"/>
                          <a:gd name="T1" fmla="*/ 655990 h 721995"/>
                          <a:gd name="T2" fmla="*/ 18265 w 737235"/>
                          <a:gd name="T3" fmla="*/ 248772 h 721995"/>
                          <a:gd name="T4" fmla="*/ 367097 w 737235"/>
                          <a:gd name="T5" fmla="*/ 3 h 721995"/>
                          <a:gd name="T6" fmla="*/ 717976 w 737235"/>
                          <a:gd name="T7" fmla="*/ 245835 h 721995"/>
                          <a:gd name="T8" fmla="*/ 583609 w 737235"/>
                          <a:gd name="T9" fmla="*/ 654238 h 721995"/>
                          <a:gd name="T10" fmla="*/ 583608 w 737235"/>
                          <a:gd name="T11" fmla="*/ 654237 h 721995"/>
                          <a:gd name="T12" fmla="*/ 717975 w 737235"/>
                          <a:gd name="T13" fmla="*/ 245834 h 721995"/>
                          <a:gd name="T14" fmla="*/ 367096 w 737235"/>
                          <a:gd name="T15" fmla="*/ 2 h 721995"/>
                          <a:gd name="T16" fmla="*/ 18264 w 737235"/>
                          <a:gd name="T17" fmla="*/ 248771 h 721995"/>
                          <a:gd name="T18" fmla="*/ 156141 w 737235"/>
                          <a:gd name="T19" fmla="*/ 655989 h 721995"/>
                          <a:gd name="T20" fmla="*/ 156142 w 737235"/>
                          <a:gd name="T21" fmla="*/ 655990 h 72199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0" t="0" r="r" b="b"/>
                        <a:pathLst>
                          <a:path w="737235" h="721995">
                            <a:moveTo>
                              <a:pt x="156142" y="655990"/>
                            </a:moveTo>
                            <a:cubicBezTo>
                              <a:pt x="23874" y="564619"/>
                              <a:pt x="-32055" y="399435"/>
                              <a:pt x="18265" y="248772"/>
                            </a:cubicBezTo>
                            <a:cubicBezTo>
                              <a:pt x="67654" y="100896"/>
                              <a:pt x="208229" y="645"/>
                              <a:pt x="367097" y="3"/>
                            </a:cubicBezTo>
                            <a:cubicBezTo>
                              <a:pt x="525922" y="-639"/>
                              <a:pt x="667309" y="98419"/>
                              <a:pt x="717976" y="245835"/>
                            </a:cubicBezTo>
                            <a:cubicBezTo>
                              <a:pt x="769621" y="396095"/>
                              <a:pt x="715113" y="561770"/>
                              <a:pt x="583609" y="654238"/>
                            </a:cubicBezTo>
                            <a:lnTo>
                              <a:pt x="583608" y="654237"/>
                            </a:lnTo>
                            <a:cubicBezTo>
                              <a:pt x="715112" y="561769"/>
                              <a:pt x="769620" y="396094"/>
                              <a:pt x="717975" y="245834"/>
                            </a:cubicBezTo>
                            <a:cubicBezTo>
                              <a:pt x="667308" y="98418"/>
                              <a:pt x="525920" y="-640"/>
                              <a:pt x="367096" y="2"/>
                            </a:cubicBezTo>
                            <a:cubicBezTo>
                              <a:pt x="208228" y="644"/>
                              <a:pt x="67653" y="100896"/>
                              <a:pt x="18264" y="248771"/>
                            </a:cubicBezTo>
                            <a:cubicBezTo>
                              <a:pt x="-32056" y="399434"/>
                              <a:pt x="23873" y="564618"/>
                              <a:pt x="156141" y="655989"/>
                            </a:cubicBezTo>
                            <a:lnTo>
                              <a:pt x="156142" y="655990"/>
                            </a:lnTo>
                            <a:close/>
                          </a:path>
                        </a:pathLst>
                      </a:custGeom>
                      <a:solidFill>
                        <a:srgbClr val="4F81BD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76" name="Прямая соединительная линия 75"/>
                      <p:cNvCxnSpPr/>
                      <p:nvPr/>
                    </p:nvCxnSpPr>
                    <p:spPr bwMode="auto">
                      <a:xfrm>
                        <a:off x="0" y="6452"/>
                        <a:ext cx="1205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77" name="Прямая соединительная линия 76"/>
                      <p:cNvCxnSpPr/>
                      <p:nvPr/>
                    </p:nvCxnSpPr>
                    <p:spPr bwMode="auto">
                      <a:xfrm rot="-5400000">
                        <a:off x="-192" y="6029"/>
                        <a:ext cx="1205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78" name="Равнобедренный треугольник 77"/>
                      <p:cNvSpPr>
                        <a:spLocks noChangeArrowheads="1"/>
                      </p:cNvSpPr>
                      <p:nvPr/>
                    </p:nvSpPr>
                    <p:spPr bwMode="auto">
                      <a:xfrm rot="-7649122">
                        <a:off x="4622" y="4824"/>
                        <a:ext cx="1575" cy="399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8" name="Группа 37"/>
                <p:cNvGrpSpPr>
                  <a:grpSpLocks/>
                </p:cNvGrpSpPr>
                <p:nvPr/>
              </p:nvGrpSpPr>
              <p:grpSpPr bwMode="auto">
                <a:xfrm>
                  <a:off x="49784" y="4826"/>
                  <a:ext cx="3035" cy="18097"/>
                  <a:chOff x="0" y="0"/>
                  <a:chExt cx="3035" cy="18097"/>
                </a:xfrm>
              </p:grpSpPr>
              <p:sp>
                <p:nvSpPr>
                  <p:cNvPr id="63" name="Цилиндр 62"/>
                  <p:cNvSpPr>
                    <a:spLocks/>
                  </p:cNvSpPr>
                  <p:nvPr/>
                </p:nvSpPr>
                <p:spPr bwMode="auto">
                  <a:xfrm>
                    <a:off x="0" y="1219"/>
                    <a:ext cx="3035" cy="16878"/>
                  </a:xfrm>
                  <a:prstGeom prst="can">
                    <a:avLst>
                      <a:gd name="adj" fmla="val 24999"/>
                    </a:avLst>
                  </a:prstGeom>
                  <a:gradFill rotWithShape="1">
                    <a:gsLst>
                      <a:gs pos="0">
                        <a:srgbClr val="7D8496"/>
                      </a:gs>
                      <a:gs pos="7001">
                        <a:srgbClr val="E6E6E6"/>
                      </a:gs>
                      <a:gs pos="47000">
                        <a:srgbClr val="E6E6E6"/>
                      </a:gs>
                      <a:gs pos="97000">
                        <a:srgbClr val="7D8496"/>
                      </a:gs>
                      <a:gs pos="100000">
                        <a:srgbClr val="E6E6E6"/>
                      </a:gs>
                    </a:gsLst>
                    <a:lin ang="0"/>
                  </a:gra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Цилиндр 63"/>
                  <p:cNvSpPr>
                    <a:spLocks/>
                  </p:cNvSpPr>
                  <p:nvPr/>
                </p:nvSpPr>
                <p:spPr bwMode="auto">
                  <a:xfrm>
                    <a:off x="1016" y="0"/>
                    <a:ext cx="1111" cy="1828"/>
                  </a:xfrm>
                  <a:prstGeom prst="can">
                    <a:avLst>
                      <a:gd name="adj" fmla="val 24978"/>
                    </a:avLst>
                  </a:prstGeom>
                  <a:gradFill rotWithShape="1">
                    <a:gsLst>
                      <a:gs pos="0">
                        <a:srgbClr val="7D8496"/>
                      </a:gs>
                      <a:gs pos="7001">
                        <a:srgbClr val="E6E6E6"/>
                      </a:gs>
                      <a:gs pos="47000">
                        <a:srgbClr val="E6E6E6"/>
                      </a:gs>
                      <a:gs pos="97000">
                        <a:srgbClr val="7D8496"/>
                      </a:gs>
                      <a:gs pos="100000">
                        <a:srgbClr val="E6E6E6"/>
                      </a:gs>
                    </a:gsLst>
                    <a:lin ang="0"/>
                  </a:gra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9" name="Группа 38"/>
                <p:cNvGrpSpPr>
                  <a:grpSpLocks/>
                </p:cNvGrpSpPr>
                <p:nvPr/>
              </p:nvGrpSpPr>
              <p:grpSpPr bwMode="auto">
                <a:xfrm>
                  <a:off x="0" y="4114"/>
                  <a:ext cx="12598" cy="27680"/>
                  <a:chOff x="0" y="0"/>
                  <a:chExt cx="12598" cy="27679"/>
                </a:xfrm>
              </p:grpSpPr>
              <p:sp>
                <p:nvSpPr>
                  <p:cNvPr id="44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1219" y="6286"/>
                    <a:ext cx="2686" cy="21393"/>
                  </a:xfrm>
                  <a:prstGeom prst="can">
                    <a:avLst>
                      <a:gd name="adj" fmla="val 42109"/>
                    </a:avLst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45" name="Группа 44"/>
                  <p:cNvGrpSpPr>
                    <a:grpSpLocks/>
                  </p:cNvGrpSpPr>
                  <p:nvPr/>
                </p:nvGrpSpPr>
                <p:grpSpPr bwMode="auto">
                  <a:xfrm>
                    <a:off x="1422" y="17932"/>
                    <a:ext cx="2267" cy="5848"/>
                    <a:chOff x="0" y="0"/>
                    <a:chExt cx="2896" cy="5848"/>
                  </a:xfrm>
                </p:grpSpPr>
                <p:sp>
                  <p:nvSpPr>
                    <p:cNvPr id="60" name="Прямоугольник 5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2857" cy="584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61" name="AutoShape 60"/>
                    <p:cNvCxnSpPr/>
                    <p:nvPr/>
                  </p:nvCxnSpPr>
                  <p:spPr bwMode="auto">
                    <a:xfrm>
                      <a:off x="38" y="0"/>
                      <a:ext cx="2858" cy="5848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" name="AutoShape 61"/>
                    <p:cNvCxnSpPr/>
                    <p:nvPr/>
                  </p:nvCxnSpPr>
                  <p:spPr bwMode="auto">
                    <a:xfrm flipH="1">
                      <a:off x="38" y="0"/>
                      <a:ext cx="2858" cy="5848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46" name="Развернутая стрелка 60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1676" y="0"/>
                    <a:ext cx="4489" cy="26057"/>
                  </a:xfrm>
                  <a:custGeom>
                    <a:avLst/>
                    <a:gdLst>
                      <a:gd name="T0" fmla="*/ 0 w 448945"/>
                      <a:gd name="T1" fmla="*/ 2605720 h 2072640"/>
                      <a:gd name="T2" fmla="*/ 0 w 448945"/>
                      <a:gd name="T3" fmla="*/ 196993 h 2072640"/>
                      <a:gd name="T4" fmla="*/ 156692 w 448945"/>
                      <a:gd name="T5" fmla="*/ 0 h 2072640"/>
                      <a:gd name="T6" fmla="*/ 292253 w 448945"/>
                      <a:gd name="T7" fmla="*/ 0 h 2072640"/>
                      <a:gd name="T8" fmla="*/ 448945 w 448945"/>
                      <a:gd name="T9" fmla="*/ 196993 h 2072640"/>
                      <a:gd name="T10" fmla="*/ 448945 w 448945"/>
                      <a:gd name="T11" fmla="*/ 196993 h 2072640"/>
                      <a:gd name="T12" fmla="*/ 448945 w 448945"/>
                      <a:gd name="T13" fmla="*/ 196993 h 2072640"/>
                      <a:gd name="T14" fmla="*/ 438947 w 448945"/>
                      <a:gd name="T15" fmla="*/ 196993 h 2072640"/>
                      <a:gd name="T16" fmla="*/ 428949 w 448945"/>
                      <a:gd name="T17" fmla="*/ 196993 h 2072640"/>
                      <a:gd name="T18" fmla="*/ 428949 w 448945"/>
                      <a:gd name="T19" fmla="*/ 196993 h 2072640"/>
                      <a:gd name="T20" fmla="*/ 428949 w 448945"/>
                      <a:gd name="T21" fmla="*/ 196993 h 2072640"/>
                      <a:gd name="T22" fmla="*/ 292253 w 448945"/>
                      <a:gd name="T23" fmla="*/ 25139 h 2072640"/>
                      <a:gd name="T24" fmla="*/ 156692 w 448945"/>
                      <a:gd name="T25" fmla="*/ 25139 h 2072640"/>
                      <a:gd name="T26" fmla="*/ 19996 w 448945"/>
                      <a:gd name="T27" fmla="*/ 196993 h 2072640"/>
                      <a:gd name="T28" fmla="*/ 19996 w 448945"/>
                      <a:gd name="T29" fmla="*/ 2605720 h 2072640"/>
                      <a:gd name="T30" fmla="*/ 0 w 448945"/>
                      <a:gd name="T31" fmla="*/ 2605720 h 207264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448945" h="2072640">
                        <a:moveTo>
                          <a:pt x="0" y="2072640"/>
                        </a:moveTo>
                        <a:lnTo>
                          <a:pt x="0" y="156692"/>
                        </a:lnTo>
                        <a:cubicBezTo>
                          <a:pt x="0" y="70153"/>
                          <a:pt x="70153" y="0"/>
                          <a:pt x="156692" y="0"/>
                        </a:cubicBezTo>
                        <a:lnTo>
                          <a:pt x="292253" y="0"/>
                        </a:lnTo>
                        <a:cubicBezTo>
                          <a:pt x="378792" y="0"/>
                          <a:pt x="448945" y="70153"/>
                          <a:pt x="448945" y="156692"/>
                        </a:cubicBezTo>
                        <a:lnTo>
                          <a:pt x="438947" y="156692"/>
                        </a:lnTo>
                        <a:lnTo>
                          <a:pt x="428949" y="156692"/>
                        </a:lnTo>
                        <a:cubicBezTo>
                          <a:pt x="428949" y="81197"/>
                          <a:pt x="367748" y="19996"/>
                          <a:pt x="292253" y="19996"/>
                        </a:cubicBezTo>
                        <a:lnTo>
                          <a:pt x="156692" y="19996"/>
                        </a:lnTo>
                        <a:cubicBezTo>
                          <a:pt x="81197" y="19996"/>
                          <a:pt x="19996" y="81197"/>
                          <a:pt x="19996" y="156692"/>
                        </a:cubicBezTo>
                        <a:lnTo>
                          <a:pt x="19996" y="2072640"/>
                        </a:lnTo>
                        <a:lnTo>
                          <a:pt x="0" y="207264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D8496"/>
                      </a:gs>
                      <a:gs pos="47000">
                        <a:srgbClr val="E6E6E6"/>
                      </a:gs>
                      <a:gs pos="98000">
                        <a:srgbClr val="7D8496"/>
                      </a:gs>
                      <a:gs pos="100000">
                        <a:srgbClr val="E6E6E6"/>
                      </a:gs>
                    </a:gsLst>
                    <a:lin ang="0"/>
                  </a:gra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Прямоугольник 46"/>
                  <p:cNvSpPr>
                    <a:spLocks noChangeArrowheads="1"/>
                  </p:cNvSpPr>
                  <p:nvPr/>
                </p:nvSpPr>
                <p:spPr bwMode="auto">
                  <a:xfrm>
                    <a:off x="3302" y="558"/>
                    <a:ext cx="3346" cy="2540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Развернутая стрелка 60"/>
                  <p:cNvSpPr>
                    <a:spLocks/>
                  </p:cNvSpPr>
                  <p:nvPr/>
                </p:nvSpPr>
                <p:spPr bwMode="auto">
                  <a:xfrm rot="10800000" flipH="1" flipV="1">
                    <a:off x="3251" y="1930"/>
                    <a:ext cx="4489" cy="10103"/>
                  </a:xfrm>
                  <a:custGeom>
                    <a:avLst/>
                    <a:gdLst>
                      <a:gd name="T0" fmla="*/ 0 w 448945"/>
                      <a:gd name="T1" fmla="*/ 1010285 h 1010285"/>
                      <a:gd name="T2" fmla="*/ 0 w 448945"/>
                      <a:gd name="T3" fmla="*/ 179192 h 1010285"/>
                      <a:gd name="T4" fmla="*/ 179192 w 448945"/>
                      <a:gd name="T5" fmla="*/ 0 h 1010285"/>
                      <a:gd name="T6" fmla="*/ 269753 w 448945"/>
                      <a:gd name="T7" fmla="*/ 0 h 1010285"/>
                      <a:gd name="T8" fmla="*/ 448945 w 448945"/>
                      <a:gd name="T9" fmla="*/ 179192 h 1010285"/>
                      <a:gd name="T10" fmla="*/ 448945 w 448945"/>
                      <a:gd name="T11" fmla="*/ 482876 h 1010285"/>
                      <a:gd name="T12" fmla="*/ 448945 w 448945"/>
                      <a:gd name="T13" fmla="*/ 482876 h 1010285"/>
                      <a:gd name="T14" fmla="*/ 438947 w 448945"/>
                      <a:gd name="T15" fmla="*/ 482876 h 1010285"/>
                      <a:gd name="T16" fmla="*/ 428949 w 448945"/>
                      <a:gd name="T17" fmla="*/ 482876 h 1010285"/>
                      <a:gd name="T18" fmla="*/ 428949 w 448945"/>
                      <a:gd name="T19" fmla="*/ 482876 h 1010285"/>
                      <a:gd name="T20" fmla="*/ 428949 w 448945"/>
                      <a:gd name="T21" fmla="*/ 179192 h 1010285"/>
                      <a:gd name="T22" fmla="*/ 269753 w 448945"/>
                      <a:gd name="T23" fmla="*/ 19996 h 1010285"/>
                      <a:gd name="T24" fmla="*/ 179192 w 448945"/>
                      <a:gd name="T25" fmla="*/ 19996 h 1010285"/>
                      <a:gd name="T26" fmla="*/ 19996 w 448945"/>
                      <a:gd name="T27" fmla="*/ 179192 h 1010285"/>
                      <a:gd name="T28" fmla="*/ 19996 w 448945"/>
                      <a:gd name="T29" fmla="*/ 1010285 h 1010285"/>
                      <a:gd name="T30" fmla="*/ 0 w 448945"/>
                      <a:gd name="T31" fmla="*/ 1010285 h 101028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448945" h="1010285">
                        <a:moveTo>
                          <a:pt x="0" y="1010285"/>
                        </a:moveTo>
                        <a:lnTo>
                          <a:pt x="0" y="179192"/>
                        </a:lnTo>
                        <a:cubicBezTo>
                          <a:pt x="0" y="80227"/>
                          <a:pt x="80227" y="0"/>
                          <a:pt x="179192" y="0"/>
                        </a:cubicBezTo>
                        <a:lnTo>
                          <a:pt x="269753" y="0"/>
                        </a:lnTo>
                        <a:cubicBezTo>
                          <a:pt x="368718" y="0"/>
                          <a:pt x="448945" y="80227"/>
                          <a:pt x="448945" y="179192"/>
                        </a:cubicBezTo>
                        <a:lnTo>
                          <a:pt x="448945" y="482876"/>
                        </a:lnTo>
                        <a:lnTo>
                          <a:pt x="438947" y="482876"/>
                        </a:lnTo>
                        <a:lnTo>
                          <a:pt x="428949" y="482876"/>
                        </a:lnTo>
                        <a:lnTo>
                          <a:pt x="428949" y="179192"/>
                        </a:lnTo>
                        <a:cubicBezTo>
                          <a:pt x="428949" y="91270"/>
                          <a:pt x="357675" y="19996"/>
                          <a:pt x="269753" y="19996"/>
                        </a:cubicBezTo>
                        <a:lnTo>
                          <a:pt x="179192" y="19996"/>
                        </a:lnTo>
                        <a:cubicBezTo>
                          <a:pt x="91270" y="19996"/>
                          <a:pt x="19996" y="91270"/>
                          <a:pt x="19996" y="179192"/>
                        </a:cubicBezTo>
                        <a:lnTo>
                          <a:pt x="19996" y="1010285"/>
                        </a:lnTo>
                        <a:lnTo>
                          <a:pt x="0" y="101028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7D8496"/>
                      </a:gs>
                      <a:gs pos="47000">
                        <a:srgbClr val="E6E6E6"/>
                      </a:gs>
                      <a:gs pos="98000">
                        <a:srgbClr val="7D8496"/>
                      </a:gs>
                      <a:gs pos="100000">
                        <a:srgbClr val="E6E6E6"/>
                      </a:gs>
                    </a:gsLst>
                    <a:lin ang="0"/>
                  </a:gra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Прямоугольник 48"/>
                  <p:cNvSpPr>
                    <a:spLocks/>
                  </p:cNvSpPr>
                  <p:nvPr/>
                </p:nvSpPr>
                <p:spPr bwMode="auto">
                  <a:xfrm>
                    <a:off x="4622" y="12039"/>
                    <a:ext cx="7976" cy="4255"/>
                  </a:xfrm>
                  <a:prstGeom prst="rect">
                    <a:avLst/>
                  </a:prstGeom>
                  <a:pattFill prst="dash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Прямоугольник 49"/>
                  <p:cNvSpPr>
                    <a:spLocks/>
                  </p:cNvSpPr>
                  <p:nvPr/>
                </p:nvSpPr>
                <p:spPr bwMode="auto">
                  <a:xfrm flipH="1">
                    <a:off x="7467" y="6096"/>
                    <a:ext cx="356" cy="7194"/>
                  </a:xfrm>
                  <a:prstGeom prst="rect">
                    <a:avLst/>
                  </a:prstGeom>
                  <a:solidFill>
                    <a:srgbClr val="262626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Прямоугольник 50"/>
                  <p:cNvSpPr>
                    <a:spLocks/>
                  </p:cNvSpPr>
                  <p:nvPr/>
                </p:nvSpPr>
                <p:spPr bwMode="auto">
                  <a:xfrm>
                    <a:off x="7264" y="8178"/>
                    <a:ext cx="737" cy="585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2" name="Группа 51"/>
                  <p:cNvGrpSpPr>
                    <a:grpSpLocks/>
                  </p:cNvGrpSpPr>
                  <p:nvPr/>
                </p:nvGrpSpPr>
                <p:grpSpPr bwMode="auto">
                  <a:xfrm>
                    <a:off x="0" y="4216"/>
                    <a:ext cx="5040" cy="1016"/>
                    <a:chOff x="0" y="0"/>
                    <a:chExt cx="504092" cy="101600"/>
                  </a:xfrm>
                </p:grpSpPr>
                <p:sp>
                  <p:nvSpPr>
                    <p:cNvPr id="57" name="Волна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431" y="7816"/>
                      <a:ext cx="367323" cy="80890"/>
                    </a:xfrm>
                    <a:prstGeom prst="wave">
                      <a:avLst>
                        <a:gd name="adj1" fmla="val 20000"/>
                        <a:gd name="adj2" fmla="val 0"/>
                      </a:avLst>
                    </a:pr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8" name="Прямоугольник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754" y="0"/>
                      <a:ext cx="70338" cy="1016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9" name="Прямоугольник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70338" cy="1016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53" name="Группа 52"/>
                  <p:cNvGrpSpPr>
                    <a:grpSpLocks/>
                  </p:cNvGrpSpPr>
                  <p:nvPr/>
                </p:nvGrpSpPr>
                <p:grpSpPr bwMode="auto">
                  <a:xfrm>
                    <a:off x="6197" y="4216"/>
                    <a:ext cx="2973" cy="1016"/>
                    <a:chOff x="0" y="0"/>
                    <a:chExt cx="504092" cy="101600"/>
                  </a:xfrm>
                </p:grpSpPr>
                <p:sp>
                  <p:nvSpPr>
                    <p:cNvPr id="54" name="Волна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431" y="7816"/>
                      <a:ext cx="367323" cy="80890"/>
                    </a:xfrm>
                    <a:prstGeom prst="wave">
                      <a:avLst>
                        <a:gd name="adj1" fmla="val 20000"/>
                        <a:gd name="adj2" fmla="val 0"/>
                      </a:avLst>
                    </a:pr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5" name="Прямоугольник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754" y="0"/>
                      <a:ext cx="70338" cy="1016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6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70338" cy="1016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ru-RU"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40" name="Группа 39"/>
                <p:cNvGrpSpPr>
                  <a:grpSpLocks/>
                </p:cNvGrpSpPr>
                <p:nvPr/>
              </p:nvGrpSpPr>
              <p:grpSpPr bwMode="auto">
                <a:xfrm>
                  <a:off x="3149" y="3911"/>
                  <a:ext cx="34773" cy="635"/>
                  <a:chOff x="0" y="0"/>
                  <a:chExt cx="34772" cy="635"/>
                </a:xfrm>
              </p:grpSpPr>
              <p:sp>
                <p:nvSpPr>
                  <p:cNvPr id="41" name="Прямоугольник 40"/>
                  <p:cNvSpPr>
                    <a:spLocks/>
                  </p:cNvSpPr>
                  <p:nvPr/>
                </p:nvSpPr>
                <p:spPr bwMode="auto">
                  <a:xfrm rot="16200000" flipH="1">
                    <a:off x="17018" y="-16765"/>
                    <a:ext cx="496" cy="341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959595"/>
                      </a:gs>
                      <a:gs pos="50000">
                        <a:srgbClr val="D6D6D6"/>
                      </a:gs>
                      <a:gs pos="100000">
                        <a:srgbClr val="FFFFFF"/>
                      </a:gs>
                    </a:gsLst>
                    <a:lin ang="8100000" scaled="1"/>
                  </a:gra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Прямоугольник 41"/>
                  <p:cNvSpPr>
                    <a:spLocks/>
                  </p:cNvSpPr>
                  <p:nvPr/>
                </p:nvSpPr>
                <p:spPr bwMode="auto">
                  <a:xfrm>
                    <a:off x="34036" y="50"/>
                    <a:ext cx="736" cy="585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Прямоугольник 4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36" cy="584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ru-RU" sz="1600" b="1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9" name="Группа 18"/>
              <p:cNvGrpSpPr>
                <a:grpSpLocks/>
              </p:cNvGrpSpPr>
              <p:nvPr/>
            </p:nvGrpSpPr>
            <p:grpSpPr bwMode="auto">
              <a:xfrm>
                <a:off x="-4902" y="660"/>
                <a:ext cx="70160" cy="32829"/>
                <a:chOff x="-4902" y="0"/>
                <a:chExt cx="70160" cy="32829"/>
              </a:xfrm>
            </p:grpSpPr>
            <p:sp>
              <p:nvSpPr>
                <p:cNvPr id="2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074" y="25906"/>
                  <a:ext cx="9964" cy="69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600" b="1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Канал </a:t>
                  </a: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600" b="1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с ЭУ</a:t>
                  </a:r>
                </a:p>
              </p:txBody>
            </p:sp>
            <p:sp>
              <p:nvSpPr>
                <p:cNvPr id="2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6843" y="3886"/>
                  <a:ext cx="14567" cy="716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600" b="1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Сливная трубка Ø4х1</a:t>
                  </a:r>
                </a:p>
              </p:txBody>
            </p:sp>
            <p:cxnSp>
              <p:nvCxnSpPr>
                <p:cNvPr id="22" name="Прямая соединительная линия 21"/>
                <p:cNvCxnSpPr/>
                <p:nvPr/>
              </p:nvCxnSpPr>
              <p:spPr bwMode="auto">
                <a:xfrm flipH="1">
                  <a:off x="16560" y="2387"/>
                  <a:ext cx="1937" cy="121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 bwMode="auto">
                <a:xfrm flipH="1">
                  <a:off x="14732" y="5994"/>
                  <a:ext cx="2679" cy="90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6967" y="11887"/>
                  <a:ext cx="16734" cy="318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600" b="1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Резиновая трубка</a:t>
                  </a:r>
                </a:p>
              </p:txBody>
            </p:sp>
            <p:cxnSp>
              <p:nvCxnSpPr>
                <p:cNvPr id="25" name="Прямая соединительная линия 24"/>
                <p:cNvCxnSpPr/>
                <p:nvPr/>
              </p:nvCxnSpPr>
              <p:spPr bwMode="auto">
                <a:xfrm flipH="1">
                  <a:off x="14782" y="13157"/>
                  <a:ext cx="2680" cy="90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6967" y="8557"/>
                  <a:ext cx="12027" cy="28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600" b="1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Зажим</a:t>
                  </a:r>
                </a:p>
              </p:txBody>
            </p:sp>
            <p:cxnSp>
              <p:nvCxnSpPr>
                <p:cNvPr id="27" name="Прямая соединительная линия 26"/>
                <p:cNvCxnSpPr/>
                <p:nvPr/>
              </p:nvCxnSpPr>
              <p:spPr bwMode="auto">
                <a:xfrm flipH="1">
                  <a:off x="14935" y="10718"/>
                  <a:ext cx="2679" cy="90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3106" y="17627"/>
                  <a:ext cx="10689" cy="71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600" b="1" dirty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В бассейн</a:t>
                  </a: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600" b="1" dirty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реактора</a:t>
                  </a:r>
                </a:p>
              </p:txBody>
            </p:sp>
            <p:sp>
              <p:nvSpPr>
                <p:cNvPr id="2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4711" y="22555"/>
                  <a:ext cx="10547" cy="69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600" b="1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Баллон</a:t>
                  </a:r>
                  <a:r>
                    <a:rPr lang="en-US" sz="1600" b="1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 c </a:t>
                  </a:r>
                  <a:endParaRPr lang="ru-RU" sz="1600" b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600" b="1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аргоном</a:t>
                  </a:r>
                </a:p>
              </p:txBody>
            </p:sp>
            <p:sp>
              <p:nvSpPr>
                <p:cNvPr id="3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3701" y="24180"/>
                  <a:ext cx="21010" cy="864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600" b="1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Бачок для заполнения ЭУ либо аргоном, либо водой</a:t>
                  </a:r>
                </a:p>
              </p:txBody>
            </p:sp>
            <p:sp>
              <p:nvSpPr>
                <p:cNvPr id="3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9100" y="0"/>
                  <a:ext cx="14601" cy="296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600" b="1" dirty="0" err="1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Металлорукав</a:t>
                  </a:r>
                  <a:endParaRPr lang="ru-RU" sz="1600" b="1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-4902" y="3759"/>
                  <a:ext cx="12452" cy="695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600" b="1" dirty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Напорная</a:t>
                  </a: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600" b="1" dirty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трубка Ø</a:t>
                  </a:r>
                  <a:r>
                    <a:rPr lang="en-US" sz="1600" b="1" dirty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6</a:t>
                  </a:r>
                  <a:r>
                    <a:rPr lang="ru-RU" sz="1600" b="1" dirty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х1</a:t>
                  </a:r>
                </a:p>
              </p:txBody>
            </p:sp>
            <p:cxnSp>
              <p:nvCxnSpPr>
                <p:cNvPr id="33" name="Прямая соединительная линия 32"/>
                <p:cNvCxnSpPr/>
                <p:nvPr/>
              </p:nvCxnSpPr>
              <p:spPr bwMode="auto">
                <a:xfrm flipH="1">
                  <a:off x="5892" y="5435"/>
                  <a:ext cx="2680" cy="90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6438" y="11633"/>
                  <a:ext cx="4179" cy="3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600" b="1" dirty="0" err="1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Ar</a:t>
                  </a:r>
                  <a:endParaRPr lang="ru-RU" sz="1600" b="1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952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620" y="1787098"/>
            <a:ext cx="716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defTabSz="652463"/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-LOCA/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МИР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-LOCA/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DA4F-01A2-4872-A11A-1B6BC1F1286F}" type="slidenum">
              <a:rPr lang="en-US" altLang="ru-RU" smtClean="0"/>
              <a:pPr/>
              <a:t>9</a:t>
            </a:fld>
            <a:endParaRPr lang="en-US" altLang="ru-RU"/>
          </a:p>
        </p:txBody>
      </p:sp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1374620" y="304800"/>
            <a:ext cx="7540779" cy="60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034" tIns="49517" rIns="99034" bIns="495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9388" lvl="1" defTabSz="652463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Изменение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показаний ТЭП установленных в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трех точках по высоте для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экспериментов для двух экспериментов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57" y="2407784"/>
            <a:ext cx="4521843" cy="28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2203301"/>
            <a:ext cx="4267199" cy="32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833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9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316</Words>
  <Application>Microsoft Office PowerPoint</Application>
  <PresentationFormat>Экран (4:3)</PresentationFormat>
  <Paragraphs>97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mmn</dc:creator>
  <cp:lastModifiedBy>Дреганов Олег Игоревич</cp:lastModifiedBy>
  <cp:revision>366</cp:revision>
  <cp:lastPrinted>2016-10-06T06:58:21Z</cp:lastPrinted>
  <dcterms:created xsi:type="dcterms:W3CDTF">2014-06-27T05:45:07Z</dcterms:created>
  <dcterms:modified xsi:type="dcterms:W3CDTF">2019-03-19T03:56:25Z</dcterms:modified>
</cp:coreProperties>
</file>