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10" r:id="rId5"/>
    <p:sldMasterId id="2147483723" r:id="rId6"/>
    <p:sldMasterId id="2147483736" r:id="rId7"/>
    <p:sldMasterId id="2147483749" r:id="rId8"/>
    <p:sldMasterId id="2147483762" r:id="rId9"/>
  </p:sldMasterIdLst>
  <p:notesMasterIdLst>
    <p:notesMasterId r:id="rId33"/>
  </p:notesMasterIdLst>
  <p:sldIdLst>
    <p:sldId id="259" r:id="rId10"/>
    <p:sldId id="340" r:id="rId11"/>
    <p:sldId id="381" r:id="rId12"/>
    <p:sldId id="341" r:id="rId13"/>
    <p:sldId id="382" r:id="rId14"/>
    <p:sldId id="343" r:id="rId15"/>
    <p:sldId id="344" r:id="rId16"/>
    <p:sldId id="345" r:id="rId17"/>
    <p:sldId id="373" r:id="rId18"/>
    <p:sldId id="349" r:id="rId19"/>
    <p:sldId id="350" r:id="rId20"/>
    <p:sldId id="375" r:id="rId21"/>
    <p:sldId id="376" r:id="rId22"/>
    <p:sldId id="377" r:id="rId23"/>
    <p:sldId id="378" r:id="rId24"/>
    <p:sldId id="379" r:id="rId25"/>
    <p:sldId id="356" r:id="rId26"/>
    <p:sldId id="362" r:id="rId27"/>
    <p:sldId id="363" r:id="rId28"/>
    <p:sldId id="380" r:id="rId29"/>
    <p:sldId id="321" r:id="rId30"/>
    <p:sldId id="368" r:id="rId31"/>
    <p:sldId id="370" r:id="rId32"/>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FF"/>
    <a:srgbClr val="006666"/>
    <a:srgbClr val="66FFFF"/>
    <a:srgbClr val="00FFFF"/>
    <a:srgbClr val="66FF33"/>
    <a:srgbClr val="FF99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4660"/>
  </p:normalViewPr>
  <p:slideViewPr>
    <p:cSldViewPr>
      <p:cViewPr varScale="1">
        <p:scale>
          <a:sx n="107" d="100"/>
          <a:sy n="107" d="100"/>
        </p:scale>
        <p:origin x="-118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961" tIns="45981" rIns="91961" bIns="45981"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961" tIns="45981" rIns="91961" bIns="45981" rtlCol="0"/>
          <a:lstStyle>
            <a:lvl1pPr algn="r">
              <a:defRPr sz="1200"/>
            </a:lvl1pPr>
          </a:lstStyle>
          <a:p>
            <a:fld id="{3EB68EDB-D40A-4FE2-AC1A-07A40FBF0282}" type="datetimeFigureOut">
              <a:rPr lang="ru-RU" smtClean="0"/>
              <a:t>27.05.2019</a:t>
            </a:fld>
            <a:endParaRPr lang="ru-RU"/>
          </a:p>
        </p:txBody>
      </p:sp>
      <p:sp>
        <p:nvSpPr>
          <p:cNvPr id="4" name="Образ слайда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961" tIns="45981" rIns="91961" bIns="45981"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961" tIns="45981" rIns="91961" bIns="45981"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4"/>
            <a:ext cx="2971800" cy="497364"/>
          </a:xfrm>
          <a:prstGeom prst="rect">
            <a:avLst/>
          </a:prstGeom>
        </p:spPr>
        <p:txBody>
          <a:bodyPr vert="horz" lIns="91961" tIns="45981" rIns="91961" bIns="45981"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4"/>
            <a:ext cx="2971800" cy="497364"/>
          </a:xfrm>
          <a:prstGeom prst="rect">
            <a:avLst/>
          </a:prstGeom>
        </p:spPr>
        <p:txBody>
          <a:bodyPr vert="horz" lIns="91961" tIns="45981" rIns="91961" bIns="45981" rtlCol="0" anchor="b"/>
          <a:lstStyle>
            <a:lvl1pPr algn="r">
              <a:defRPr sz="1200"/>
            </a:lvl1pPr>
          </a:lstStyle>
          <a:p>
            <a:fld id="{CF1C49FA-8317-4ECC-A679-28357DB639B5}" type="slidenum">
              <a:rPr lang="ru-RU" smtClean="0"/>
              <a:t>‹#›</a:t>
            </a:fld>
            <a:endParaRPr lang="ru-RU"/>
          </a:p>
        </p:txBody>
      </p:sp>
    </p:spTree>
    <p:extLst>
      <p:ext uri="{BB962C8B-B14F-4D97-AF65-F5344CB8AC3E}">
        <p14:creationId xmlns:p14="http://schemas.microsoft.com/office/powerpoint/2010/main" val="3974083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p:txBody>
          <a:bodyPr/>
          <a:lstStyle/>
          <a:p>
            <a:pPr defTabSz="925322">
              <a:defRPr/>
            </a:pPr>
            <a:fld id="{5B0AF524-9BB2-480D-8283-F64402F25392}" type="slidenum">
              <a:rPr lang="ru-RU" smtClean="0">
                <a:solidFill>
                  <a:srgbClr val="0000FF"/>
                </a:solidFill>
              </a:rPr>
              <a:pPr defTabSz="925322">
                <a:defRPr/>
              </a:pPr>
              <a:t>1</a:t>
            </a:fld>
            <a:endParaRPr lang="ru-RU" dirty="0" smtClean="0">
              <a:solidFill>
                <a:srgbClr val="0000FF"/>
              </a:solidFill>
            </a:endParaRPr>
          </a:p>
        </p:txBody>
      </p:sp>
      <p:sp>
        <p:nvSpPr>
          <p:cNvPr id="18435" name="Rectangle 2"/>
          <p:cNvSpPr>
            <a:spLocks noGrp="1" noRot="1" noChangeAspect="1" noChangeArrowheads="1" noTextEdit="1"/>
          </p:cNvSpPr>
          <p:nvPr>
            <p:ph type="sldImg"/>
          </p:nvPr>
        </p:nvSpPr>
        <p:spPr>
          <a:xfrm>
            <a:off x="901700" y="738188"/>
            <a:ext cx="5006975" cy="3754437"/>
          </a:xfrm>
          <a:ln/>
        </p:spPr>
      </p:sp>
      <p:sp>
        <p:nvSpPr>
          <p:cNvPr id="18436" name="Rectangle 3"/>
          <p:cNvSpPr>
            <a:spLocks noGrp="1" noChangeArrowheads="1"/>
          </p:cNvSpPr>
          <p:nvPr>
            <p:ph type="body" idx="1"/>
          </p:nvPr>
        </p:nvSpPr>
        <p:spPr>
          <a:noFill/>
          <a:ln/>
        </p:spPr>
        <p:txBody>
          <a:bodyPr/>
          <a:lstStyle/>
          <a:p>
            <a:endParaRPr lang="ru-RU" dirty="0" smtClean="0"/>
          </a:p>
        </p:txBody>
      </p:sp>
      <p:sp>
        <p:nvSpPr>
          <p:cNvPr id="17413" name="Нижний колонтитул 4"/>
          <p:cNvSpPr>
            <a:spLocks noGrp="1"/>
          </p:cNvSpPr>
          <p:nvPr>
            <p:ph type="ftr" sz="quarter" idx="4"/>
          </p:nvPr>
        </p:nvSpPr>
        <p:spPr>
          <a:xfrm>
            <a:off x="0" y="9447844"/>
            <a:ext cx="2972548" cy="497843"/>
          </a:xfrm>
          <a:prstGeom prst="rect">
            <a:avLst/>
          </a:prstGeom>
        </p:spPr>
        <p:txBody>
          <a:bodyPr lIns="92053" tIns="46027" rIns="92053" bIns="46027"/>
          <a:lstStyle/>
          <a:p>
            <a:pPr defTabSz="925322">
              <a:defRPr/>
            </a:pPr>
            <a:r>
              <a:rPr lang="en-US" dirty="0" smtClean="0">
                <a:solidFill>
                  <a:srgbClr val="0000FF"/>
                </a:solidFill>
              </a:rPr>
              <a:t>www.rosenergoatom.ru</a:t>
            </a:r>
            <a:endParaRPr lang="ru-RU" dirty="0" smtClean="0">
              <a:solidFill>
                <a:srgbClr val="0000FF"/>
              </a:solidFill>
            </a:endParaRPr>
          </a:p>
        </p:txBody>
      </p:sp>
    </p:spTree>
    <p:extLst>
      <p:ext uri="{BB962C8B-B14F-4D97-AF65-F5344CB8AC3E}">
        <p14:creationId xmlns:p14="http://schemas.microsoft.com/office/powerpoint/2010/main" val="357847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151053-84FF-475C-8DCD-720E9B031C2A}" type="slidenum">
              <a:rPr lang="ru-RU" smtClean="0"/>
              <a:t>19</a:t>
            </a:fld>
            <a:endParaRPr lang="ru-RU"/>
          </a:p>
        </p:txBody>
      </p:sp>
    </p:spTree>
    <p:extLst>
      <p:ext uri="{BB962C8B-B14F-4D97-AF65-F5344CB8AC3E}">
        <p14:creationId xmlns:p14="http://schemas.microsoft.com/office/powerpoint/2010/main" val="4142877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8.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7.xml"/><Relationship Id="rId4" Type="http://schemas.openxmlformats.org/officeDocument/2006/relationships/image" Target="../media/image8.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8.xml"/><Relationship Id="rId4" Type="http://schemas.openxmlformats.org/officeDocument/2006/relationships/image" Target="../media/image8.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9.xml"/><Relationship Id="rId4" Type="http://schemas.openxmlformats.org/officeDocument/2006/relationships/image" Target="../media/image8.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1" y="293691"/>
            <a:ext cx="1674934"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88369" y="384175"/>
            <a:ext cx="242081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2778" y="2181295"/>
            <a:ext cx="8280400"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810" y="3284539"/>
            <a:ext cx="3743325" cy="649287"/>
          </a:xfrm>
          <a:ln/>
        </p:spPr>
        <p:txBody>
          <a:bodyPr anchor="ctr"/>
          <a:lstStyle>
            <a:lvl1pPr marL="0" indent="0">
              <a:buFontTx/>
              <a:buNone/>
              <a:defRPr sz="14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2923565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0A9B1D2C-BDCB-40F0-8177-34F1186AFEE3}"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43702429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4BC5E75C-C4E7-42DE-A6C1-75C17E3C84ED}"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933536252"/>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CDC9A537-E69B-413B-8CE7-4A9E28FC679E}"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51795813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DEC9B4D2-57EE-4F7D-B2BB-968E685D6352}"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72546546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571A247F-4B26-43D4-81FB-62B6D902EECB}"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44654998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9D7CC011-C29C-4120-82B7-0607C37EAA12}"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45926669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1"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4"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AB50CD82-6B76-431B-9BA7-B6CF81DD994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1310936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6"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8"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6C89659A-AF27-4EEB-9FED-E5DD7EAA14D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656348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cstate="print"/>
          <a:srcRect/>
          <a:stretch>
            <a:fillRect/>
          </a:stretch>
        </p:blipFill>
        <p:spPr bwMode="auto">
          <a:xfrm>
            <a:off x="323851" y="293691"/>
            <a:ext cx="1674934" cy="1481137"/>
          </a:xfrm>
          <a:prstGeom prst="rect">
            <a:avLst/>
          </a:prstGeom>
          <a:noFill/>
          <a:ln w="9525">
            <a:noFill/>
            <a:miter lim="800000"/>
            <a:headEnd/>
            <a:tailEnd/>
          </a:ln>
        </p:spPr>
      </p:pic>
      <p:sp>
        <p:nvSpPr>
          <p:cNvPr id="3074" name="Rectangle 2"/>
          <p:cNvSpPr>
            <a:spLocks noGrp="1" noChangeArrowheads="1"/>
          </p:cNvSpPr>
          <p:nvPr>
            <p:ph type="ctrTitle"/>
          </p:nvPr>
        </p:nvSpPr>
        <p:spPr>
          <a:xfrm>
            <a:off x="612778" y="2181293"/>
            <a:ext cx="8280400" cy="1031875"/>
          </a:xfrm>
          <a:extLst/>
        </p:spPr>
        <p:txBody>
          <a:bodyPr/>
          <a:lstStyle>
            <a:lvl1pPr>
              <a:lnSpc>
                <a:spcPct val="130000"/>
              </a:lnSpc>
              <a:defRPr sz="1800"/>
            </a:lvl1pPr>
          </a:lstStyle>
          <a:p>
            <a:pPr lvl="0"/>
            <a:r>
              <a:rPr lang="ru-RU" noProof="0" smtClean="0"/>
              <a:t>Образец заголовка</a:t>
            </a:r>
          </a:p>
        </p:txBody>
      </p:sp>
      <p:sp>
        <p:nvSpPr>
          <p:cNvPr id="3075" name="Rectangle 3"/>
          <p:cNvSpPr>
            <a:spLocks noGrp="1" noChangeArrowheads="1"/>
          </p:cNvSpPr>
          <p:nvPr>
            <p:ph type="subTitle" idx="1"/>
          </p:nvPr>
        </p:nvSpPr>
        <p:spPr>
          <a:xfrm>
            <a:off x="612809" y="3284539"/>
            <a:ext cx="3743325" cy="649287"/>
          </a:xfrm>
          <a:extLst/>
        </p:spPr>
        <p:txBody>
          <a:bodyPr anchor="ctr"/>
          <a:lstStyle>
            <a:lvl1pPr marL="0" indent="0">
              <a:buFontTx/>
              <a:buNone/>
              <a:defRPr sz="1400" b="1">
                <a:solidFill>
                  <a:schemeClr val="bg2"/>
                </a:solidFill>
              </a:defRPr>
            </a:lvl1pPr>
          </a:lstStyle>
          <a:p>
            <a:pPr lvl="0"/>
            <a:r>
              <a:rPr lang="ru-RU" noProof="0" smtClean="0"/>
              <a:t>Образец подзаголовка</a:t>
            </a:r>
          </a:p>
        </p:txBody>
      </p:sp>
    </p:spTree>
    <p:extLst>
      <p:ext uri="{BB962C8B-B14F-4D97-AF65-F5344CB8AC3E}">
        <p14:creationId xmlns:p14="http://schemas.microsoft.com/office/powerpoint/2010/main" val="30410000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spcBef>
                <a:spcPct val="40000"/>
              </a:spcBef>
              <a:spcAft>
                <a:spcPct val="20000"/>
              </a:spcAft>
              <a:defRPr/>
            </a:lvl1pPr>
          </a:lstStyle>
          <a:p>
            <a:pPr>
              <a:defRPr/>
            </a:pPr>
            <a:fld id="{0BBD5601-4E4C-47EF-A99F-63ED8F3E59D2}" type="slidenum">
              <a:rPr lang="ru-RU"/>
              <a:pPr>
                <a:defRPr/>
              </a:pPr>
              <a:t>‹#›</a:t>
            </a:fld>
            <a:endParaRPr lang="ru-RU" dirty="0"/>
          </a:p>
        </p:txBody>
      </p:sp>
    </p:spTree>
    <p:extLst>
      <p:ext uri="{BB962C8B-B14F-4D97-AF65-F5344CB8AC3E}">
        <p14:creationId xmlns:p14="http://schemas.microsoft.com/office/powerpoint/2010/main" val="5528241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омер слайда 3"/>
          <p:cNvSpPr>
            <a:spLocks noGrp="1"/>
          </p:cNvSpPr>
          <p:nvPr>
            <p:ph type="sldNum" sz="quarter" idx="10"/>
          </p:nvPr>
        </p:nvSpPr>
        <p:spPr/>
        <p:txBody>
          <a:bodyPr/>
          <a:lstStyle>
            <a:lvl1pPr>
              <a:spcBef>
                <a:spcPct val="40000"/>
              </a:spcBef>
              <a:spcAft>
                <a:spcPct val="20000"/>
              </a:spcAft>
              <a:defRPr/>
            </a:lvl1pPr>
          </a:lstStyle>
          <a:p>
            <a:pPr>
              <a:defRPr/>
            </a:pPr>
            <a:fld id="{50C69C7E-F5E3-4D43-9036-BE2C1C392EF4}" type="slidenum">
              <a:rPr lang="ru-RU"/>
              <a:pPr>
                <a:defRPr/>
              </a:pPr>
              <a:t>‹#›</a:t>
            </a:fld>
            <a:endParaRPr lang="ru-RU" dirty="0"/>
          </a:p>
        </p:txBody>
      </p:sp>
    </p:spTree>
    <p:extLst>
      <p:ext uri="{BB962C8B-B14F-4D97-AF65-F5344CB8AC3E}">
        <p14:creationId xmlns:p14="http://schemas.microsoft.com/office/powerpoint/2010/main" val="18588579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68347"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56184"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4"/>
          <p:cNvSpPr>
            <a:spLocks noGrp="1"/>
          </p:cNvSpPr>
          <p:nvPr>
            <p:ph type="sldNum" sz="quarter" idx="10"/>
          </p:nvPr>
        </p:nvSpPr>
        <p:spPr/>
        <p:txBody>
          <a:bodyPr/>
          <a:lstStyle>
            <a:lvl1pPr>
              <a:spcBef>
                <a:spcPct val="40000"/>
              </a:spcBef>
              <a:spcAft>
                <a:spcPct val="20000"/>
              </a:spcAft>
              <a:defRPr/>
            </a:lvl1pPr>
          </a:lstStyle>
          <a:p>
            <a:pPr>
              <a:defRPr/>
            </a:pPr>
            <a:fld id="{0E03877A-F28C-4D43-9EFB-D6D9AD86198E}" type="slidenum">
              <a:rPr lang="ru-RU"/>
              <a:pPr>
                <a:defRPr/>
              </a:pPr>
              <a:t>‹#›</a:t>
            </a:fld>
            <a:endParaRPr lang="ru-RU" dirty="0"/>
          </a:p>
        </p:txBody>
      </p:sp>
    </p:spTree>
    <p:extLst>
      <p:ext uri="{BB962C8B-B14F-4D97-AF65-F5344CB8AC3E}">
        <p14:creationId xmlns:p14="http://schemas.microsoft.com/office/powerpoint/2010/main" val="420425177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6"/>
          <p:cNvSpPr>
            <a:spLocks noGrp="1"/>
          </p:cNvSpPr>
          <p:nvPr>
            <p:ph type="sldNum" sz="quarter" idx="10"/>
          </p:nvPr>
        </p:nvSpPr>
        <p:spPr/>
        <p:txBody>
          <a:bodyPr/>
          <a:lstStyle>
            <a:lvl1pPr>
              <a:spcBef>
                <a:spcPct val="40000"/>
              </a:spcBef>
              <a:spcAft>
                <a:spcPct val="20000"/>
              </a:spcAft>
              <a:defRPr/>
            </a:lvl1pPr>
          </a:lstStyle>
          <a:p>
            <a:pPr>
              <a:defRPr/>
            </a:pPr>
            <a:fld id="{D480D598-0A41-4C5F-BBBD-89796B8C2645}" type="slidenum">
              <a:rPr lang="ru-RU"/>
              <a:pPr>
                <a:defRPr/>
              </a:pPr>
              <a:t>‹#›</a:t>
            </a:fld>
            <a:endParaRPr lang="ru-RU" dirty="0"/>
          </a:p>
        </p:txBody>
      </p:sp>
    </p:spTree>
    <p:extLst>
      <p:ext uri="{BB962C8B-B14F-4D97-AF65-F5344CB8AC3E}">
        <p14:creationId xmlns:p14="http://schemas.microsoft.com/office/powerpoint/2010/main" val="3909540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lvl1pPr>
              <a:spcBef>
                <a:spcPct val="40000"/>
              </a:spcBef>
              <a:spcAft>
                <a:spcPct val="20000"/>
              </a:spcAft>
              <a:defRPr/>
            </a:lvl1pPr>
          </a:lstStyle>
          <a:p>
            <a:pPr>
              <a:defRPr/>
            </a:pPr>
            <a:fld id="{6E043A9D-2C58-4019-9908-B746E5AB720B}" type="slidenum">
              <a:rPr lang="ru-RU"/>
              <a:pPr>
                <a:defRPr/>
              </a:pPr>
              <a:t>‹#›</a:t>
            </a:fld>
            <a:endParaRPr lang="ru-RU" dirty="0"/>
          </a:p>
        </p:txBody>
      </p:sp>
    </p:spTree>
    <p:extLst>
      <p:ext uri="{BB962C8B-B14F-4D97-AF65-F5344CB8AC3E}">
        <p14:creationId xmlns:p14="http://schemas.microsoft.com/office/powerpoint/2010/main" val="343780384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lvl1pPr>
              <a:spcBef>
                <a:spcPct val="40000"/>
              </a:spcBef>
              <a:spcAft>
                <a:spcPct val="20000"/>
              </a:spcAft>
              <a:defRPr/>
            </a:lvl1pPr>
          </a:lstStyle>
          <a:p>
            <a:pPr>
              <a:defRPr/>
            </a:pPr>
            <a:fld id="{01D02223-025A-4A9E-BCC9-697BDC552EF9}" type="slidenum">
              <a:rPr lang="ru-RU"/>
              <a:pPr>
                <a:defRPr/>
              </a:pPr>
              <a:t>‹#›</a:t>
            </a:fld>
            <a:endParaRPr lang="ru-RU" dirty="0"/>
          </a:p>
        </p:txBody>
      </p:sp>
    </p:spTree>
    <p:extLst>
      <p:ext uri="{BB962C8B-B14F-4D97-AF65-F5344CB8AC3E}">
        <p14:creationId xmlns:p14="http://schemas.microsoft.com/office/powerpoint/2010/main" val="31892369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spcBef>
                <a:spcPct val="40000"/>
              </a:spcBef>
              <a:spcAft>
                <a:spcPct val="20000"/>
              </a:spcAft>
              <a:defRPr/>
            </a:lvl1pPr>
          </a:lstStyle>
          <a:p>
            <a:pPr>
              <a:defRPr/>
            </a:pPr>
            <a:fld id="{8EE89584-A3E7-4CE8-AC9F-E2E66F5AAA97}" type="slidenum">
              <a:rPr lang="ru-RU"/>
              <a:pPr>
                <a:defRPr/>
              </a:pPr>
              <a:t>‹#›</a:t>
            </a:fld>
            <a:endParaRPr lang="ru-RU" dirty="0"/>
          </a:p>
        </p:txBody>
      </p:sp>
    </p:spTree>
    <p:extLst>
      <p:ext uri="{BB962C8B-B14F-4D97-AF65-F5344CB8AC3E}">
        <p14:creationId xmlns:p14="http://schemas.microsoft.com/office/powerpoint/2010/main" val="21493802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4FEEEBC4-8AF0-4890-A8E3-DAF39D45F85E}"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22801566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spcBef>
                <a:spcPct val="40000"/>
              </a:spcBef>
              <a:spcAft>
                <a:spcPct val="20000"/>
              </a:spcAft>
              <a:defRPr/>
            </a:lvl1pPr>
          </a:lstStyle>
          <a:p>
            <a:pPr>
              <a:defRPr/>
            </a:pPr>
            <a:fld id="{04A3885E-9C4B-4979-9150-81E1CF2108CA}" type="slidenum">
              <a:rPr lang="ru-RU"/>
              <a:pPr>
                <a:defRPr/>
              </a:pPr>
              <a:t>‹#›</a:t>
            </a:fld>
            <a:endParaRPr lang="ru-RU" dirty="0"/>
          </a:p>
        </p:txBody>
      </p:sp>
    </p:spTree>
    <p:extLst>
      <p:ext uri="{BB962C8B-B14F-4D97-AF65-F5344CB8AC3E}">
        <p14:creationId xmlns:p14="http://schemas.microsoft.com/office/powerpoint/2010/main" val="290426593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spcBef>
                <a:spcPct val="40000"/>
              </a:spcBef>
              <a:spcAft>
                <a:spcPct val="20000"/>
              </a:spcAft>
              <a:defRPr/>
            </a:lvl1pPr>
          </a:lstStyle>
          <a:p>
            <a:pPr>
              <a:defRPr/>
            </a:pPr>
            <a:fld id="{A888B50A-1529-4B94-B107-E994F07583E2}" type="slidenum">
              <a:rPr lang="ru-RU"/>
              <a:pPr>
                <a:defRPr/>
              </a:pPr>
              <a:t>‹#›</a:t>
            </a:fld>
            <a:endParaRPr lang="ru-RU" dirty="0"/>
          </a:p>
        </p:txBody>
      </p:sp>
    </p:spTree>
    <p:extLst>
      <p:ext uri="{BB962C8B-B14F-4D97-AF65-F5344CB8AC3E}">
        <p14:creationId xmlns:p14="http://schemas.microsoft.com/office/powerpoint/2010/main" val="390053571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6"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8"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spcBef>
                <a:spcPct val="40000"/>
              </a:spcBef>
              <a:spcAft>
                <a:spcPct val="20000"/>
              </a:spcAft>
              <a:defRPr/>
            </a:lvl1pPr>
          </a:lstStyle>
          <a:p>
            <a:pPr>
              <a:defRPr/>
            </a:pPr>
            <a:fld id="{E78599C2-746B-4BAD-A7BE-7D3E7865550B}" type="slidenum">
              <a:rPr lang="ru-RU"/>
              <a:pPr>
                <a:defRPr/>
              </a:pPr>
              <a:t>‹#›</a:t>
            </a:fld>
            <a:endParaRPr lang="ru-RU" dirty="0"/>
          </a:p>
        </p:txBody>
      </p:sp>
    </p:spTree>
    <p:extLst>
      <p:ext uri="{BB962C8B-B14F-4D97-AF65-F5344CB8AC3E}">
        <p14:creationId xmlns:p14="http://schemas.microsoft.com/office/powerpoint/2010/main" val="6018563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35220" y="163513"/>
            <a:ext cx="8273562" cy="831850"/>
          </a:xfrm>
        </p:spPr>
        <p:txBody>
          <a:bodyPr/>
          <a:lstStyle/>
          <a:p>
            <a:r>
              <a:rPr lang="en-US" smtClean="0"/>
              <a:t>Click to edit Master title style</a:t>
            </a:r>
            <a:endParaRPr lang="ru-RU" dirty="0"/>
          </a:p>
        </p:txBody>
      </p:sp>
      <p:sp>
        <p:nvSpPr>
          <p:cNvPr id="3" name="Text Placeholder 4"/>
          <p:cNvSpPr>
            <a:spLocks noGrp="1"/>
          </p:cNvSpPr>
          <p:nvPr>
            <p:ph type="body" sz="quarter" idx="10"/>
          </p:nvPr>
        </p:nvSpPr>
        <p:spPr>
          <a:xfrm>
            <a:off x="435014" y="1509714"/>
            <a:ext cx="8274051" cy="461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Tree>
    <p:extLst>
      <p:ext uri="{BB962C8B-B14F-4D97-AF65-F5344CB8AC3E}">
        <p14:creationId xmlns:p14="http://schemas.microsoft.com/office/powerpoint/2010/main" val="3701616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1" y="293691"/>
            <a:ext cx="1674934"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88369" y="384175"/>
            <a:ext cx="242081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2778" y="2181287"/>
            <a:ext cx="8280400"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793" y="3284539"/>
            <a:ext cx="3743325" cy="649287"/>
          </a:xfrm>
          <a:ln/>
        </p:spPr>
        <p:txBody>
          <a:bodyPr anchor="ctr"/>
          <a:lstStyle>
            <a:lvl1pPr marL="0" indent="0">
              <a:buFontTx/>
              <a:buNone/>
              <a:defRPr sz="14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183184814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0400CEB8-0371-493C-841A-306CF6016CF1}"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55610426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4E962512-F6E8-47FE-BD40-ABC59FAF9FDD}"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74258139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44"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56181"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C442803B-2ACF-4828-ADCA-8A59FC30E1CB}"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75675780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FC5CDE0E-FF48-4D8B-9298-DD1C181E41F0}"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18805020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35CD4215-0F95-44A0-AE98-89AF2E3FE3F1}"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4701412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7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E354AA67-82C2-42AD-9048-9271EE85B94E}"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73168508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7A47F46F-9D02-4028-98F3-47906F6EF037}"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19563286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CE714D4F-A23E-411E-9671-F82C58500049}"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92034875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4C07C087-2060-42D7-971B-A90D531925A7}"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10254955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83C0C2CA-3A11-430A-B05E-E9DAECD9903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03882854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6"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8"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04DDB3EC-36B6-413C-A69D-4874A9938FEA}"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98144935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1" y="293691"/>
            <a:ext cx="1674934"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88369" y="384175"/>
            <a:ext cx="242081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2778" y="2181283"/>
            <a:ext cx="8280400"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793" y="3284539"/>
            <a:ext cx="3743325" cy="649287"/>
          </a:xfrm>
          <a:ln/>
        </p:spPr>
        <p:txBody>
          <a:bodyPr anchor="ctr"/>
          <a:lstStyle>
            <a:lvl1pPr marL="0" indent="0">
              <a:buFontTx/>
              <a:buNone/>
              <a:defRPr sz="14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140302733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D5A0490A-844A-4E8F-A6EE-CF6D7138F22E}"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6097490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5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E5D394C1-E07E-4600-AC2D-6423449791B4}"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04021043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42"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56179"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B6EEB208-DA7C-4039-8E8D-6CD6C9CCFF8F}"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62820031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926A3C73-1944-4731-95B0-04AAF20F6A8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9121567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48"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56185"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3F3400E7-034F-448C-9E03-DFCCA9DC5A8B}"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72054677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A64E174E-6574-4C69-AB10-CB5E062FCC81}"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62375269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0E79AE61-AAB3-44FD-9238-094BF467119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0265792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B28E5E50-236E-4265-9659-3807C1F9BC73}"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8342894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21DBD52A-FE2D-49B0-8BC8-7E8E0D592F32}"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41910945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BC718A3D-1389-494B-A811-45D359186469}"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68201177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6"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8"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22352B2E-1A7E-4473-B882-43C266D42DB0}"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40305449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82"/>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71A269FF-A796-42F4-8C78-B3B6D5C340B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07559349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1" y="293691"/>
            <a:ext cx="1674934"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88369" y="384175"/>
            <a:ext cx="242081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2778" y="2181273"/>
            <a:ext cx="8280400"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793" y="3284539"/>
            <a:ext cx="3743325" cy="649287"/>
          </a:xfrm>
          <a:ln/>
        </p:spPr>
        <p:txBody>
          <a:bodyPr anchor="ctr"/>
          <a:lstStyle>
            <a:lvl1pPr marL="0" indent="0">
              <a:buFontTx/>
              <a:buNone/>
              <a:defRPr sz="14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333238341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D5A0490A-844A-4E8F-A6EE-CF6D7138F22E}"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60545916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4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E5D394C1-E07E-4600-AC2D-6423449791B4}"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669459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313D315B-36D1-47E4-BF02-FB270E28537C}"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96239364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37"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56174"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B6EEB208-DA7C-4039-8E8D-6CD6C9CCFF8F}"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77876016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926A3C73-1944-4731-95B0-04AAF20F6A8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81601930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A64E174E-6574-4C69-AB10-CB5E062FCC81}"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57204121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0E79AE61-AAB3-44FD-9238-094BF467119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217904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B28E5E50-236E-4265-9659-3807C1F9BC73}"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17206463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21DBD52A-FE2D-49B0-8BC8-7E8E0D592F32}"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409903771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BC718A3D-1389-494B-A811-45D359186469}"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66271460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6"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8"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22352B2E-1A7E-4473-B882-43C266D42DB0}"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93238674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72"/>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71A269FF-A796-42F4-8C78-B3B6D5C340B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19712680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1" y="293691"/>
            <a:ext cx="1674934"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88369" y="384175"/>
            <a:ext cx="242081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2778" y="2181263"/>
            <a:ext cx="8280400"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781" y="3284539"/>
            <a:ext cx="3743325" cy="649287"/>
          </a:xfrm>
          <a:ln/>
        </p:spPr>
        <p:txBody>
          <a:bodyPr anchor="ctr"/>
          <a:lstStyle>
            <a:lvl1pPr marL="0" indent="0">
              <a:buFontTx/>
              <a:buNone/>
              <a:defRPr sz="14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33323834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CFB8FE64-27C7-47A7-BAB0-E52A3A0C0ED4}"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01559639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D5A0490A-844A-4E8F-A6EE-CF6D7138F22E}"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60545916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3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E5D394C1-E07E-4600-AC2D-6423449791B4}"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66945914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32"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56169"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B6EEB208-DA7C-4039-8E8D-6CD6C9CCFF8F}"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77876016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926A3C73-1944-4731-95B0-04AAF20F6A8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81601930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A64E174E-6574-4C69-AB10-CB5E062FCC81}"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57204121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0E79AE61-AAB3-44FD-9238-094BF467119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217904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B28E5E50-236E-4265-9659-3807C1F9BC73}"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17206463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21DBD52A-FE2D-49B0-8BC8-7E8E0D592F32}"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409903771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BC718A3D-1389-494B-A811-45D359186469}"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66271460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6"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8"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22352B2E-1A7E-4473-B882-43C266D42DB0}"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9323867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9EC60DDB-32A9-4797-A540-05657763954B}"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47906990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62"/>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71A269FF-A796-42F4-8C78-B3B6D5C340B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19712680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1" y="293691"/>
            <a:ext cx="1674934"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88369" y="384175"/>
            <a:ext cx="242081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2778" y="2181247"/>
            <a:ext cx="8280400"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781" y="3284539"/>
            <a:ext cx="3743325" cy="649287"/>
          </a:xfrm>
          <a:ln/>
        </p:spPr>
        <p:txBody>
          <a:bodyPr anchor="ctr"/>
          <a:lstStyle>
            <a:lvl1pPr marL="0" indent="0">
              <a:buFontTx/>
              <a:buNone/>
              <a:defRPr sz="14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367118953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D5A0490A-844A-4E8F-A6EE-CF6D7138F22E}"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9682050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2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E5D394C1-E07E-4600-AC2D-6423449791B4}"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7838871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24"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56161"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B6EEB208-DA7C-4039-8E8D-6CD6C9CCFF8F}"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2444546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926A3C73-1944-4731-95B0-04AAF20F6A8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91477429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A64E174E-6574-4C69-AB10-CB5E062FCC81}"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97893603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0E79AE61-AAB3-44FD-9238-094BF467119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8752555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B28E5E50-236E-4265-9659-3807C1F9BC73}"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416913561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21DBD52A-FE2D-49B0-8BC8-7E8E0D592F32}"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9651090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8030023F-D66A-48BA-A0F7-8A6F8CA37189}"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03905387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BC718A3D-1389-494B-A811-45D359186469}"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65544151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6"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8"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22352B2E-1A7E-4473-B882-43C266D42DB0}"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03516771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4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71A269FF-A796-42F4-8C78-B3B6D5C340B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849138312"/>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1" y="293691"/>
            <a:ext cx="1674934"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88369" y="384175"/>
            <a:ext cx="242081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2778" y="2181231"/>
            <a:ext cx="8280400"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778" y="3284539"/>
            <a:ext cx="3743325" cy="649287"/>
          </a:xfrm>
          <a:ln/>
        </p:spPr>
        <p:txBody>
          <a:bodyPr anchor="ctr"/>
          <a:lstStyle>
            <a:lvl1pPr marL="0" indent="0">
              <a:buFontTx/>
              <a:buNone/>
              <a:defRPr sz="14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197873836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D5A0490A-844A-4E8F-A6EE-CF6D7138F22E}"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55799406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E5D394C1-E07E-4600-AC2D-6423449791B4}"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29998785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6"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56153"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B6EEB208-DA7C-4039-8E8D-6CD6C9CCFF8F}"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65833337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926A3C73-1944-4731-95B0-04AAF20F6A8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26408327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A64E174E-6574-4C69-AB10-CB5E062FCC81}"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422393714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0E79AE61-AAB3-44FD-9238-094BF467119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8712715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7F97A14C-4CC2-458D-937A-BD0E2B257B6C}"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89222425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B28E5E50-236E-4265-9659-3807C1F9BC73}"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425740685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21DBD52A-FE2D-49B0-8BC8-7E8E0D592F32}"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63292883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BC718A3D-1389-494B-A811-45D359186469}"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98098167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3"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6"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22352B2E-1A7E-4473-B882-43C266D42DB0}"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68173470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0"/>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71A269FF-A796-42F4-8C78-B3B6D5C340B6}"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19745878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1" y="293689"/>
            <a:ext cx="1674934"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88369" y="384175"/>
            <a:ext cx="242081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2776" y="2181227"/>
            <a:ext cx="8280400"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776" y="3284539"/>
            <a:ext cx="3743325" cy="649287"/>
          </a:xfrm>
          <a:ln/>
        </p:spPr>
        <p:txBody>
          <a:bodyPr anchor="ctr"/>
          <a:lstStyle>
            <a:lvl1pPr marL="0" indent="0">
              <a:buFontTx/>
              <a:buNone/>
              <a:defRPr sz="14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29816762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3FC9A5A1-F3C5-4172-A249-A365549DACEB}"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975632208"/>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A2838792-4599-4231-8354-D359729E4BFB}"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92897563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4"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56151"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4E2F0426-1DAD-47C4-B5C6-327B59607F32}"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76387636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8B24E717-A9DE-4807-A558-8F54E501F1A9}"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756903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9.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18" Type="http://schemas.openxmlformats.org/officeDocument/2006/relationships/image" Target="../media/image5.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4.png"/><Relationship Id="rId2" Type="http://schemas.openxmlformats.org/officeDocument/2006/relationships/slideLayout" Target="../slideLayouts/slideLayout36.xml"/><Relationship Id="rId16"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5.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4.png"/><Relationship Id="rId2" Type="http://schemas.openxmlformats.org/officeDocument/2006/relationships/slideLayout" Target="../slideLayouts/slideLayout48.xml"/><Relationship Id="rId16" Type="http://schemas.openxmlformats.org/officeDocument/2006/relationships/image" Target="../media/image3.jpe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18" Type="http://schemas.openxmlformats.org/officeDocument/2006/relationships/image" Target="../media/image5.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4.png"/><Relationship Id="rId2" Type="http://schemas.openxmlformats.org/officeDocument/2006/relationships/slideLayout" Target="../slideLayouts/slideLayout60.xml"/><Relationship Id="rId16" Type="http://schemas.openxmlformats.org/officeDocument/2006/relationships/image" Target="../media/image3.jpe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2.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18" Type="http://schemas.openxmlformats.org/officeDocument/2006/relationships/image" Target="../media/image5.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4.png"/><Relationship Id="rId2" Type="http://schemas.openxmlformats.org/officeDocument/2006/relationships/slideLayout" Target="../slideLayouts/slideLayout72.xml"/><Relationship Id="rId16" Type="http://schemas.openxmlformats.org/officeDocument/2006/relationships/image" Target="../media/image3.jpe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2.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18" Type="http://schemas.openxmlformats.org/officeDocument/2006/relationships/image" Target="../media/image5.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image" Target="../media/image4.png"/><Relationship Id="rId2" Type="http://schemas.openxmlformats.org/officeDocument/2006/relationships/slideLayout" Target="../slideLayouts/slideLayout84.xml"/><Relationship Id="rId16" Type="http://schemas.openxmlformats.org/officeDocument/2006/relationships/image" Target="../media/image3.jpe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2.pn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1.jpe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17" Type="http://schemas.openxmlformats.org/officeDocument/2006/relationships/image" Target="../media/image5.png"/><Relationship Id="rId2" Type="http://schemas.openxmlformats.org/officeDocument/2006/relationships/slideLayout" Target="../slideLayouts/slideLayout96.xml"/><Relationship Id="rId16" Type="http://schemas.openxmlformats.org/officeDocument/2006/relationships/image" Target="../media/image4.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image" Target="../media/image3.jpeg"/><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60373" y="6448494"/>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fontAlgn="base">
              <a:spcBef>
                <a:spcPct val="0"/>
              </a:spcBef>
              <a:spcAft>
                <a:spcPct val="0"/>
              </a:spcAft>
              <a:defRPr/>
            </a:pPr>
            <a:fld id="{B112ADEA-A63C-4873-ACA2-7A7AA7791C9B}" type="slidenum">
              <a:rPr lang="ru-RU">
                <a:solidFill>
                  <a:srgbClr val="003274"/>
                </a:solidFill>
              </a:rPr>
              <a:pPr fontAlgn="base">
                <a:spcBef>
                  <a:spcPct val="0"/>
                </a:spcBef>
                <a:spcAft>
                  <a:spcPct val="0"/>
                </a:spcAft>
                <a:defRPr/>
              </a:pPr>
              <a:t>‹#›</a:t>
            </a:fld>
            <a:endParaRPr lang="ru-RU">
              <a:solidFill>
                <a:srgbClr val="003274"/>
              </a:solidFill>
            </a:endParaRPr>
          </a:p>
        </p:txBody>
      </p:sp>
      <p:sp>
        <p:nvSpPr>
          <p:cNvPr id="1027" name="Rectangle 3"/>
          <p:cNvSpPr>
            <a:spLocks noGrp="1" noChangeArrowheads="1"/>
          </p:cNvSpPr>
          <p:nvPr>
            <p:ph type="body" idx="1"/>
          </p:nvPr>
        </p:nvSpPr>
        <p:spPr bwMode="auto">
          <a:xfrm>
            <a:off x="468928" y="1125538"/>
            <a:ext cx="8424497"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1028" name="Rectangle 4"/>
          <p:cNvSpPr>
            <a:spLocks noGrp="1" noChangeArrowheads="1"/>
          </p:cNvSpPr>
          <p:nvPr>
            <p:ph type="title"/>
          </p:nvPr>
        </p:nvSpPr>
        <p:spPr bwMode="auto">
          <a:xfrm>
            <a:off x="468923" y="0"/>
            <a:ext cx="763172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pic>
        <p:nvPicPr>
          <p:cNvPr id="1029" name="navigation8" descr="ujk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05431" y="106363"/>
            <a:ext cx="88802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76960" y="6446907"/>
            <a:ext cx="10287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659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p:titleStyle>
    <p:bodyStyle>
      <a:lvl1pPr marL="180975" indent="-180975" algn="l" rtl="0" eaLnBrk="0" fontAlgn="base" hangingPunct="0">
        <a:lnSpc>
          <a:spcPct val="110000"/>
        </a:lnSpc>
        <a:spcBef>
          <a:spcPct val="40000"/>
        </a:spcBef>
        <a:spcAft>
          <a:spcPct val="20000"/>
        </a:spcAft>
        <a:buBlip>
          <a:blip r:embed="rId16"/>
        </a:buBlip>
        <a:defRPr sz="1600">
          <a:solidFill>
            <a:schemeClr val="tx1"/>
          </a:solidFill>
          <a:latin typeface="+mn-lt"/>
          <a:ea typeface="+mn-ea"/>
          <a:cs typeface="+mn-cs"/>
        </a:defRPr>
      </a:lvl1pPr>
      <a:lvl2pPr marL="360363" indent="-177800" algn="l" rtl="0" eaLnBrk="0" fontAlgn="base" hangingPunct="0">
        <a:lnSpc>
          <a:spcPct val="110000"/>
        </a:lnSpc>
        <a:spcBef>
          <a:spcPct val="0"/>
        </a:spcBef>
        <a:spcAft>
          <a:spcPct val="20000"/>
        </a:spcAft>
        <a:buBlip>
          <a:blip r:embed="rId17"/>
        </a:buBlip>
        <a:defRPr sz="1400">
          <a:solidFill>
            <a:schemeClr val="tx1"/>
          </a:solidFill>
          <a:latin typeface="+mn-lt"/>
          <a:cs typeface="+mn-cs"/>
        </a:defRPr>
      </a:lvl2pPr>
      <a:lvl3pPr marL="1162050" indent="-268288" algn="l" rtl="0" eaLnBrk="0" fontAlgn="base" hangingPunct="0">
        <a:spcBef>
          <a:spcPct val="0"/>
        </a:spcBef>
        <a:spcAft>
          <a:spcPct val="30000"/>
        </a:spcAft>
        <a:buBlip>
          <a:blip r:embed="rId17"/>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60373" y="6448492"/>
            <a:ext cx="627185" cy="377825"/>
          </a:xfrm>
          <a:prstGeom prst="rect">
            <a:avLst/>
          </a:prstGeom>
          <a:noFill/>
          <a:ln>
            <a:noFill/>
          </a:ln>
          <a:effectLst/>
          <a:extLst/>
        </p:spPr>
        <p:txBody>
          <a:bodyPr vert="horz" wrap="square" lIns="0" tIns="0" rIns="0" bIns="0" numCol="1" anchor="ctr" anchorCtr="1" compatLnSpc="1">
            <a:prstTxWarp prst="textNoShape">
              <a:avLst/>
            </a:prstTxWarp>
          </a:bodyPr>
          <a:lstStyle>
            <a:lvl1pPr algn="r">
              <a:defRPr sz="2200" b="1">
                <a:solidFill>
                  <a:srgbClr val="003274"/>
                </a:solidFill>
                <a:latin typeface="Arial"/>
                <a:cs typeface="+mn-cs"/>
              </a:defRPr>
            </a:lvl1pPr>
          </a:lstStyle>
          <a:p>
            <a:pPr fontAlgn="base">
              <a:spcBef>
                <a:spcPct val="0"/>
              </a:spcBef>
              <a:spcAft>
                <a:spcPct val="0"/>
              </a:spcAft>
              <a:defRPr/>
            </a:pPr>
            <a:fld id="{5B86BCDF-B9FA-4884-8680-DF648A368712}" type="slidenum">
              <a:rPr lang="ru-RU"/>
              <a:pPr fontAlgn="base">
                <a:spcBef>
                  <a:spcPct val="0"/>
                </a:spcBef>
                <a:spcAft>
                  <a:spcPct val="0"/>
                </a:spcAft>
                <a:defRPr/>
              </a:pPr>
              <a:t>‹#›</a:t>
            </a:fld>
            <a:endParaRPr lang="ru-RU" dirty="0"/>
          </a:p>
        </p:txBody>
      </p:sp>
      <p:sp>
        <p:nvSpPr>
          <p:cNvPr id="5123" name="Rectangle 3"/>
          <p:cNvSpPr>
            <a:spLocks noGrp="1" noChangeArrowheads="1"/>
          </p:cNvSpPr>
          <p:nvPr>
            <p:ph type="body" idx="1"/>
          </p:nvPr>
        </p:nvSpPr>
        <p:spPr bwMode="auto">
          <a:xfrm>
            <a:off x="468928" y="1125538"/>
            <a:ext cx="8424497" cy="5148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5124" name="Rectangle 4"/>
          <p:cNvSpPr>
            <a:spLocks noGrp="1" noChangeArrowheads="1"/>
          </p:cNvSpPr>
          <p:nvPr>
            <p:ph type="title"/>
          </p:nvPr>
        </p:nvSpPr>
        <p:spPr bwMode="auto">
          <a:xfrm>
            <a:off x="468923" y="0"/>
            <a:ext cx="7631723" cy="962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ru-RU" smtClean="0"/>
              <a:t>Образец заголовка</a:t>
            </a:r>
          </a:p>
        </p:txBody>
      </p:sp>
      <p:pic>
        <p:nvPicPr>
          <p:cNvPr id="5125" name="navigation8" descr="ujkm,"/>
          <p:cNvPicPr>
            <a:picLocks noChangeAspect="1" noChangeArrowheads="1"/>
          </p:cNvPicPr>
          <p:nvPr/>
        </p:nvPicPr>
        <p:blipFill>
          <a:blip r:embed="rId15" cstate="print"/>
          <a:srcRect/>
          <a:stretch>
            <a:fillRect/>
          </a:stretch>
        </p:blipFill>
        <p:spPr bwMode="auto">
          <a:xfrm>
            <a:off x="8005430" y="106363"/>
            <a:ext cx="888023" cy="785812"/>
          </a:xfrm>
          <a:prstGeom prst="rect">
            <a:avLst/>
          </a:prstGeom>
          <a:noFill/>
          <a:ln w="9525">
            <a:noFill/>
            <a:miter lim="800000"/>
            <a:headEnd/>
            <a:tailEnd/>
          </a:ln>
        </p:spPr>
      </p:pic>
    </p:spTree>
    <p:extLst>
      <p:ext uri="{BB962C8B-B14F-4D97-AF65-F5344CB8AC3E}">
        <p14:creationId xmlns:p14="http://schemas.microsoft.com/office/powerpoint/2010/main" val="2606433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iming>
    <p:tnLst>
      <p:par>
        <p:cTn id="1" dur="indefinite" restart="never" nodeType="tmRoot"/>
      </p:par>
    </p:tnLst>
  </p:timing>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pitchFamily="34" charset="0"/>
          <a:cs typeface="Arial" pitchFamily="34" charset="0"/>
        </a:defRPr>
      </a:lvl2pPr>
      <a:lvl3pPr algn="l" rtl="0" eaLnBrk="0" fontAlgn="base" hangingPunct="0">
        <a:spcBef>
          <a:spcPct val="0"/>
        </a:spcBef>
        <a:spcAft>
          <a:spcPct val="0"/>
        </a:spcAft>
        <a:defRPr sz="2000" b="1">
          <a:solidFill>
            <a:schemeClr val="hlink"/>
          </a:solidFill>
          <a:latin typeface="Arial" pitchFamily="34" charset="0"/>
          <a:cs typeface="Arial" pitchFamily="34" charset="0"/>
        </a:defRPr>
      </a:lvl3pPr>
      <a:lvl4pPr algn="l" rtl="0" eaLnBrk="0" fontAlgn="base" hangingPunct="0">
        <a:spcBef>
          <a:spcPct val="0"/>
        </a:spcBef>
        <a:spcAft>
          <a:spcPct val="0"/>
        </a:spcAft>
        <a:defRPr sz="2000" b="1">
          <a:solidFill>
            <a:schemeClr val="hlink"/>
          </a:solidFill>
          <a:latin typeface="Arial" pitchFamily="34" charset="0"/>
          <a:cs typeface="Arial" pitchFamily="34" charset="0"/>
        </a:defRPr>
      </a:lvl4pPr>
      <a:lvl5pPr algn="l" rtl="0" eaLnBrk="0" fontAlgn="base" hangingPunct="0">
        <a:spcBef>
          <a:spcPct val="0"/>
        </a:spcBef>
        <a:spcAft>
          <a:spcPct val="0"/>
        </a:spcAft>
        <a:defRPr sz="2000" b="1">
          <a:solidFill>
            <a:schemeClr val="hlink"/>
          </a:solidFill>
          <a:latin typeface="Arial" pitchFamily="34" charset="0"/>
          <a:cs typeface="Arial" pitchFamily="34" charset="0"/>
        </a:defRPr>
      </a:lvl5pPr>
      <a:lvl6pPr marL="457200" algn="l" rtl="0" fontAlgn="base">
        <a:spcBef>
          <a:spcPct val="0"/>
        </a:spcBef>
        <a:spcAft>
          <a:spcPct val="0"/>
        </a:spcAft>
        <a:defRPr sz="2000" b="1">
          <a:solidFill>
            <a:schemeClr val="hlink"/>
          </a:solidFill>
          <a:latin typeface="Arial" pitchFamily="34" charset="0"/>
          <a:cs typeface="Arial" pitchFamily="34" charset="0"/>
        </a:defRPr>
      </a:lvl6pPr>
      <a:lvl7pPr marL="914400" algn="l" rtl="0" fontAlgn="base">
        <a:spcBef>
          <a:spcPct val="0"/>
        </a:spcBef>
        <a:spcAft>
          <a:spcPct val="0"/>
        </a:spcAft>
        <a:defRPr sz="2000" b="1">
          <a:solidFill>
            <a:schemeClr val="hlink"/>
          </a:solidFill>
          <a:latin typeface="Arial" pitchFamily="34" charset="0"/>
          <a:cs typeface="Arial" pitchFamily="34" charset="0"/>
        </a:defRPr>
      </a:lvl7pPr>
      <a:lvl8pPr marL="1371600" algn="l" rtl="0" fontAlgn="base">
        <a:spcBef>
          <a:spcPct val="0"/>
        </a:spcBef>
        <a:spcAft>
          <a:spcPct val="0"/>
        </a:spcAft>
        <a:defRPr sz="2000" b="1">
          <a:solidFill>
            <a:schemeClr val="hlink"/>
          </a:solidFill>
          <a:latin typeface="Arial" pitchFamily="34" charset="0"/>
          <a:cs typeface="Arial" pitchFamily="34" charset="0"/>
        </a:defRPr>
      </a:lvl8pPr>
      <a:lvl9pPr marL="1828800" algn="l" rtl="0" fontAlgn="base">
        <a:spcBef>
          <a:spcPct val="0"/>
        </a:spcBef>
        <a:spcAft>
          <a:spcPct val="0"/>
        </a:spcAft>
        <a:defRPr sz="2000" b="1">
          <a:solidFill>
            <a:schemeClr val="hlink"/>
          </a:solidFill>
          <a:latin typeface="Arial" pitchFamily="34" charset="0"/>
          <a:cs typeface="Arial" pitchFamily="34" charset="0"/>
        </a:defRPr>
      </a:lvl9pPr>
    </p:titleStyle>
    <p:bodyStyle>
      <a:lvl1pPr marL="180975" indent="-180975" algn="l" rtl="0" eaLnBrk="0" fontAlgn="base" hangingPunct="0">
        <a:lnSpc>
          <a:spcPct val="110000"/>
        </a:lnSpc>
        <a:spcBef>
          <a:spcPct val="40000"/>
        </a:spcBef>
        <a:spcAft>
          <a:spcPct val="20000"/>
        </a:spcAft>
        <a:buBlip>
          <a:blip r:embed="rId16"/>
        </a:buBlip>
        <a:defRPr sz="1600">
          <a:solidFill>
            <a:schemeClr val="tx1"/>
          </a:solidFill>
          <a:latin typeface="+mn-lt"/>
          <a:ea typeface="+mn-ea"/>
          <a:cs typeface="+mn-cs"/>
        </a:defRPr>
      </a:lvl1pPr>
      <a:lvl2pPr marL="360363" indent="-177800" algn="l" rtl="0" eaLnBrk="0" fontAlgn="base" hangingPunct="0">
        <a:lnSpc>
          <a:spcPct val="110000"/>
        </a:lnSpc>
        <a:spcBef>
          <a:spcPct val="0"/>
        </a:spcBef>
        <a:spcAft>
          <a:spcPct val="20000"/>
        </a:spcAft>
        <a:buBlip>
          <a:blip r:embed="rId17"/>
        </a:buBlip>
        <a:defRPr sz="1400">
          <a:solidFill>
            <a:schemeClr val="tx1"/>
          </a:solidFill>
          <a:latin typeface="+mn-lt"/>
          <a:cs typeface="+mn-cs"/>
        </a:defRPr>
      </a:lvl2pPr>
      <a:lvl3pPr marL="1162050" indent="-268288" algn="l" rtl="0" eaLnBrk="0" fontAlgn="base" hangingPunct="0">
        <a:spcBef>
          <a:spcPct val="0"/>
        </a:spcBef>
        <a:spcAft>
          <a:spcPct val="30000"/>
        </a:spcAft>
        <a:buBlip>
          <a:blip r:embed="rId17"/>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60373" y="6448486"/>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fontAlgn="base">
              <a:spcBef>
                <a:spcPct val="0"/>
              </a:spcBef>
              <a:spcAft>
                <a:spcPct val="0"/>
              </a:spcAft>
              <a:defRPr/>
            </a:pPr>
            <a:fld id="{FF76D284-CF40-4EDD-BC1F-3CBBF6576030}" type="slidenum">
              <a:rPr lang="ru-RU">
                <a:solidFill>
                  <a:srgbClr val="003274"/>
                </a:solidFill>
              </a:rPr>
              <a:pPr fontAlgn="base">
                <a:spcBef>
                  <a:spcPct val="0"/>
                </a:spcBef>
                <a:spcAft>
                  <a:spcPct val="0"/>
                </a:spcAft>
                <a:defRPr/>
              </a:pPr>
              <a:t>‹#›</a:t>
            </a:fld>
            <a:endParaRPr lang="ru-RU">
              <a:solidFill>
                <a:srgbClr val="003274"/>
              </a:solidFill>
            </a:endParaRPr>
          </a:p>
        </p:txBody>
      </p:sp>
      <p:sp>
        <p:nvSpPr>
          <p:cNvPr id="1027" name="Rectangle 3"/>
          <p:cNvSpPr>
            <a:spLocks noGrp="1" noChangeArrowheads="1"/>
          </p:cNvSpPr>
          <p:nvPr>
            <p:ph type="body" idx="1"/>
          </p:nvPr>
        </p:nvSpPr>
        <p:spPr bwMode="auto">
          <a:xfrm>
            <a:off x="468928" y="1125538"/>
            <a:ext cx="8424497"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1028" name="Rectangle 4"/>
          <p:cNvSpPr>
            <a:spLocks noGrp="1" noChangeArrowheads="1"/>
          </p:cNvSpPr>
          <p:nvPr>
            <p:ph type="title"/>
          </p:nvPr>
        </p:nvSpPr>
        <p:spPr bwMode="auto">
          <a:xfrm>
            <a:off x="468923" y="0"/>
            <a:ext cx="763172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pic>
        <p:nvPicPr>
          <p:cNvPr id="1029" name="navigation8" descr="ujk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05427" y="106363"/>
            <a:ext cx="88802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76960" y="6446899"/>
            <a:ext cx="10287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7035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p:titleStyle>
    <p:bodyStyle>
      <a:lvl1pPr marL="180975" indent="-180975" algn="l" rtl="0" eaLnBrk="0" fontAlgn="base" hangingPunct="0">
        <a:lnSpc>
          <a:spcPct val="110000"/>
        </a:lnSpc>
        <a:spcBef>
          <a:spcPct val="40000"/>
        </a:spcBef>
        <a:spcAft>
          <a:spcPct val="20000"/>
        </a:spcAft>
        <a:buBlip>
          <a:blip r:embed="rId16"/>
        </a:buBlip>
        <a:defRPr sz="1600">
          <a:solidFill>
            <a:schemeClr val="tx1"/>
          </a:solidFill>
          <a:latin typeface="+mn-lt"/>
          <a:ea typeface="+mn-ea"/>
          <a:cs typeface="+mn-cs"/>
        </a:defRPr>
      </a:lvl1pPr>
      <a:lvl2pPr marL="360363" indent="-177800" algn="l" rtl="0" eaLnBrk="0" fontAlgn="base" hangingPunct="0">
        <a:lnSpc>
          <a:spcPct val="110000"/>
        </a:lnSpc>
        <a:spcBef>
          <a:spcPct val="0"/>
        </a:spcBef>
        <a:spcAft>
          <a:spcPct val="20000"/>
        </a:spcAft>
        <a:buBlip>
          <a:blip r:embed="rId17"/>
        </a:buBlip>
        <a:defRPr sz="1400">
          <a:solidFill>
            <a:schemeClr val="tx1"/>
          </a:solidFill>
          <a:latin typeface="+mn-lt"/>
          <a:cs typeface="+mn-cs"/>
        </a:defRPr>
      </a:lvl2pPr>
      <a:lvl3pPr marL="1162050" indent="-268288" algn="l" rtl="0" eaLnBrk="0" fontAlgn="base" hangingPunct="0">
        <a:spcBef>
          <a:spcPct val="0"/>
        </a:spcBef>
        <a:spcAft>
          <a:spcPct val="30000"/>
        </a:spcAft>
        <a:buBlip>
          <a:blip r:embed="rId17"/>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60373" y="6448482"/>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fontAlgn="base">
              <a:spcBef>
                <a:spcPct val="0"/>
              </a:spcBef>
              <a:spcAft>
                <a:spcPct val="0"/>
              </a:spcAft>
              <a:defRPr/>
            </a:pPr>
            <a:fld id="{FA5124C0-3531-4DB9-80FE-2A4A872420BA}" type="slidenum">
              <a:rPr lang="ru-RU">
                <a:solidFill>
                  <a:srgbClr val="003274"/>
                </a:solidFill>
              </a:rPr>
              <a:pPr fontAlgn="base">
                <a:spcBef>
                  <a:spcPct val="0"/>
                </a:spcBef>
                <a:spcAft>
                  <a:spcPct val="0"/>
                </a:spcAft>
                <a:defRPr/>
              </a:pPr>
              <a:t>‹#›</a:t>
            </a:fld>
            <a:endParaRPr lang="ru-RU">
              <a:solidFill>
                <a:srgbClr val="003274"/>
              </a:solidFill>
            </a:endParaRPr>
          </a:p>
        </p:txBody>
      </p:sp>
      <p:sp>
        <p:nvSpPr>
          <p:cNvPr id="1027" name="Rectangle 3"/>
          <p:cNvSpPr>
            <a:spLocks noGrp="1" noChangeArrowheads="1"/>
          </p:cNvSpPr>
          <p:nvPr>
            <p:ph type="body" idx="1"/>
          </p:nvPr>
        </p:nvSpPr>
        <p:spPr bwMode="auto">
          <a:xfrm>
            <a:off x="468928" y="1125538"/>
            <a:ext cx="8424497"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1028" name="Rectangle 4"/>
          <p:cNvSpPr>
            <a:spLocks noGrp="1" noChangeArrowheads="1"/>
          </p:cNvSpPr>
          <p:nvPr>
            <p:ph type="title"/>
          </p:nvPr>
        </p:nvSpPr>
        <p:spPr bwMode="auto">
          <a:xfrm>
            <a:off x="468923" y="0"/>
            <a:ext cx="763172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pic>
        <p:nvPicPr>
          <p:cNvPr id="1029" name="navigation8" descr="ujkm,"/>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05425" y="106363"/>
            <a:ext cx="88802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76960" y="6446895"/>
            <a:ext cx="10287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68562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p:titleStyle>
    <p:bodyStyle>
      <a:lvl1pPr marL="180975" indent="-180975" algn="l" rtl="0" eaLnBrk="0" fontAlgn="base" hangingPunct="0">
        <a:lnSpc>
          <a:spcPct val="110000"/>
        </a:lnSpc>
        <a:spcBef>
          <a:spcPct val="40000"/>
        </a:spcBef>
        <a:spcAft>
          <a:spcPct val="20000"/>
        </a:spcAft>
        <a:buBlip>
          <a:blip r:embed="rId17"/>
        </a:buBlip>
        <a:defRPr sz="1600">
          <a:solidFill>
            <a:schemeClr val="tx1"/>
          </a:solidFill>
          <a:latin typeface="+mn-lt"/>
          <a:ea typeface="+mn-ea"/>
          <a:cs typeface="+mn-cs"/>
        </a:defRPr>
      </a:lvl1pPr>
      <a:lvl2pPr marL="360363" indent="-177800" algn="l" rtl="0" eaLnBrk="0" fontAlgn="base" hangingPunct="0">
        <a:lnSpc>
          <a:spcPct val="110000"/>
        </a:lnSpc>
        <a:spcBef>
          <a:spcPct val="0"/>
        </a:spcBef>
        <a:spcAft>
          <a:spcPct val="20000"/>
        </a:spcAft>
        <a:buBlip>
          <a:blip r:embed="rId18"/>
        </a:buBlip>
        <a:defRPr sz="1400">
          <a:solidFill>
            <a:schemeClr val="tx1"/>
          </a:solidFill>
          <a:latin typeface="+mn-lt"/>
          <a:cs typeface="+mn-cs"/>
        </a:defRPr>
      </a:lvl2pPr>
      <a:lvl3pPr marL="1162050" indent="-268288" algn="l" rtl="0" eaLnBrk="0" fontAlgn="base" hangingPunct="0">
        <a:spcBef>
          <a:spcPct val="0"/>
        </a:spcBef>
        <a:spcAft>
          <a:spcPct val="30000"/>
        </a:spcAft>
        <a:buBlip>
          <a:blip r:embed="rId18"/>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60373" y="6448472"/>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fontAlgn="base">
              <a:spcBef>
                <a:spcPct val="0"/>
              </a:spcBef>
              <a:spcAft>
                <a:spcPct val="0"/>
              </a:spcAft>
              <a:defRPr/>
            </a:pPr>
            <a:fld id="{FA5124C0-3531-4DB9-80FE-2A4A872420BA}" type="slidenum">
              <a:rPr lang="ru-RU">
                <a:solidFill>
                  <a:srgbClr val="003274"/>
                </a:solidFill>
              </a:rPr>
              <a:pPr fontAlgn="base">
                <a:spcBef>
                  <a:spcPct val="0"/>
                </a:spcBef>
                <a:spcAft>
                  <a:spcPct val="0"/>
                </a:spcAft>
                <a:defRPr/>
              </a:pPr>
              <a:t>‹#›</a:t>
            </a:fld>
            <a:endParaRPr lang="ru-RU">
              <a:solidFill>
                <a:srgbClr val="003274"/>
              </a:solidFill>
            </a:endParaRPr>
          </a:p>
        </p:txBody>
      </p:sp>
      <p:sp>
        <p:nvSpPr>
          <p:cNvPr id="1027" name="Rectangle 3"/>
          <p:cNvSpPr>
            <a:spLocks noGrp="1" noChangeArrowheads="1"/>
          </p:cNvSpPr>
          <p:nvPr>
            <p:ph type="body" idx="1"/>
          </p:nvPr>
        </p:nvSpPr>
        <p:spPr bwMode="auto">
          <a:xfrm>
            <a:off x="468928" y="1125538"/>
            <a:ext cx="8424497"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1028" name="Rectangle 4"/>
          <p:cNvSpPr>
            <a:spLocks noGrp="1" noChangeArrowheads="1"/>
          </p:cNvSpPr>
          <p:nvPr>
            <p:ph type="title"/>
          </p:nvPr>
        </p:nvSpPr>
        <p:spPr bwMode="auto">
          <a:xfrm>
            <a:off x="468923" y="0"/>
            <a:ext cx="763172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pic>
        <p:nvPicPr>
          <p:cNvPr id="1029" name="navigation8" descr="ujkm,"/>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05420" y="106363"/>
            <a:ext cx="88802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76960" y="6446885"/>
            <a:ext cx="10287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39591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p:titleStyle>
    <p:bodyStyle>
      <a:lvl1pPr marL="180975" indent="-180975" algn="l" rtl="0" eaLnBrk="0" fontAlgn="base" hangingPunct="0">
        <a:lnSpc>
          <a:spcPct val="110000"/>
        </a:lnSpc>
        <a:spcBef>
          <a:spcPct val="40000"/>
        </a:spcBef>
        <a:spcAft>
          <a:spcPct val="20000"/>
        </a:spcAft>
        <a:buBlip>
          <a:blip r:embed="rId17"/>
        </a:buBlip>
        <a:defRPr sz="1600">
          <a:solidFill>
            <a:schemeClr val="tx1"/>
          </a:solidFill>
          <a:latin typeface="+mn-lt"/>
          <a:ea typeface="+mn-ea"/>
          <a:cs typeface="+mn-cs"/>
        </a:defRPr>
      </a:lvl1pPr>
      <a:lvl2pPr marL="360363" indent="-177800" algn="l" rtl="0" eaLnBrk="0" fontAlgn="base" hangingPunct="0">
        <a:lnSpc>
          <a:spcPct val="110000"/>
        </a:lnSpc>
        <a:spcBef>
          <a:spcPct val="0"/>
        </a:spcBef>
        <a:spcAft>
          <a:spcPct val="20000"/>
        </a:spcAft>
        <a:buBlip>
          <a:blip r:embed="rId18"/>
        </a:buBlip>
        <a:defRPr sz="1400">
          <a:solidFill>
            <a:schemeClr val="tx1"/>
          </a:solidFill>
          <a:latin typeface="+mn-lt"/>
          <a:cs typeface="+mn-cs"/>
        </a:defRPr>
      </a:lvl2pPr>
      <a:lvl3pPr marL="1162050" indent="-268288" algn="l" rtl="0" eaLnBrk="0" fontAlgn="base" hangingPunct="0">
        <a:spcBef>
          <a:spcPct val="0"/>
        </a:spcBef>
        <a:spcAft>
          <a:spcPct val="30000"/>
        </a:spcAft>
        <a:buBlip>
          <a:blip r:embed="rId18"/>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60373" y="6448462"/>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fontAlgn="base">
              <a:spcBef>
                <a:spcPct val="0"/>
              </a:spcBef>
              <a:spcAft>
                <a:spcPct val="0"/>
              </a:spcAft>
              <a:defRPr/>
            </a:pPr>
            <a:fld id="{FA5124C0-3531-4DB9-80FE-2A4A872420BA}" type="slidenum">
              <a:rPr lang="ru-RU">
                <a:solidFill>
                  <a:srgbClr val="003274"/>
                </a:solidFill>
              </a:rPr>
              <a:pPr fontAlgn="base">
                <a:spcBef>
                  <a:spcPct val="0"/>
                </a:spcBef>
                <a:spcAft>
                  <a:spcPct val="0"/>
                </a:spcAft>
                <a:defRPr/>
              </a:pPr>
              <a:t>‹#›</a:t>
            </a:fld>
            <a:endParaRPr lang="ru-RU">
              <a:solidFill>
                <a:srgbClr val="003274"/>
              </a:solidFill>
            </a:endParaRPr>
          </a:p>
        </p:txBody>
      </p:sp>
      <p:sp>
        <p:nvSpPr>
          <p:cNvPr id="1027" name="Rectangle 3"/>
          <p:cNvSpPr>
            <a:spLocks noGrp="1" noChangeArrowheads="1"/>
          </p:cNvSpPr>
          <p:nvPr>
            <p:ph type="body" idx="1"/>
          </p:nvPr>
        </p:nvSpPr>
        <p:spPr bwMode="auto">
          <a:xfrm>
            <a:off x="468928" y="1125538"/>
            <a:ext cx="8424497"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1028" name="Rectangle 4"/>
          <p:cNvSpPr>
            <a:spLocks noGrp="1" noChangeArrowheads="1"/>
          </p:cNvSpPr>
          <p:nvPr>
            <p:ph type="title"/>
          </p:nvPr>
        </p:nvSpPr>
        <p:spPr bwMode="auto">
          <a:xfrm>
            <a:off x="468923" y="0"/>
            <a:ext cx="763172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pic>
        <p:nvPicPr>
          <p:cNvPr id="1029" name="navigation8" descr="ujkm,"/>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05415" y="106363"/>
            <a:ext cx="88802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76960" y="6446875"/>
            <a:ext cx="10287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39591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p:titleStyle>
    <p:bodyStyle>
      <a:lvl1pPr marL="180975" indent="-180975" algn="l" rtl="0" eaLnBrk="0" fontAlgn="base" hangingPunct="0">
        <a:lnSpc>
          <a:spcPct val="110000"/>
        </a:lnSpc>
        <a:spcBef>
          <a:spcPct val="40000"/>
        </a:spcBef>
        <a:spcAft>
          <a:spcPct val="20000"/>
        </a:spcAft>
        <a:buBlip>
          <a:blip r:embed="rId17"/>
        </a:buBlip>
        <a:defRPr sz="1600">
          <a:solidFill>
            <a:schemeClr val="tx1"/>
          </a:solidFill>
          <a:latin typeface="+mn-lt"/>
          <a:ea typeface="+mn-ea"/>
          <a:cs typeface="+mn-cs"/>
        </a:defRPr>
      </a:lvl1pPr>
      <a:lvl2pPr marL="360363" indent="-177800" algn="l" rtl="0" eaLnBrk="0" fontAlgn="base" hangingPunct="0">
        <a:lnSpc>
          <a:spcPct val="110000"/>
        </a:lnSpc>
        <a:spcBef>
          <a:spcPct val="0"/>
        </a:spcBef>
        <a:spcAft>
          <a:spcPct val="20000"/>
        </a:spcAft>
        <a:buBlip>
          <a:blip r:embed="rId18"/>
        </a:buBlip>
        <a:defRPr sz="1400">
          <a:solidFill>
            <a:schemeClr val="tx1"/>
          </a:solidFill>
          <a:latin typeface="+mn-lt"/>
          <a:cs typeface="+mn-cs"/>
        </a:defRPr>
      </a:lvl2pPr>
      <a:lvl3pPr marL="1162050" indent="-268288" algn="l" rtl="0" eaLnBrk="0" fontAlgn="base" hangingPunct="0">
        <a:spcBef>
          <a:spcPct val="0"/>
        </a:spcBef>
        <a:spcAft>
          <a:spcPct val="30000"/>
        </a:spcAft>
        <a:buBlip>
          <a:blip r:embed="rId18"/>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60373" y="6448446"/>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fontAlgn="base">
              <a:spcBef>
                <a:spcPct val="0"/>
              </a:spcBef>
              <a:spcAft>
                <a:spcPct val="0"/>
              </a:spcAft>
              <a:defRPr/>
            </a:pPr>
            <a:fld id="{FA5124C0-3531-4DB9-80FE-2A4A872420BA}" type="slidenum">
              <a:rPr lang="ru-RU">
                <a:solidFill>
                  <a:srgbClr val="003274"/>
                </a:solidFill>
              </a:rPr>
              <a:pPr fontAlgn="base">
                <a:spcBef>
                  <a:spcPct val="0"/>
                </a:spcBef>
                <a:spcAft>
                  <a:spcPct val="0"/>
                </a:spcAft>
                <a:defRPr/>
              </a:pPr>
              <a:t>‹#›</a:t>
            </a:fld>
            <a:endParaRPr lang="ru-RU">
              <a:solidFill>
                <a:srgbClr val="003274"/>
              </a:solidFill>
            </a:endParaRPr>
          </a:p>
        </p:txBody>
      </p:sp>
      <p:sp>
        <p:nvSpPr>
          <p:cNvPr id="1027" name="Rectangle 3"/>
          <p:cNvSpPr>
            <a:spLocks noGrp="1" noChangeArrowheads="1"/>
          </p:cNvSpPr>
          <p:nvPr>
            <p:ph type="body" idx="1"/>
          </p:nvPr>
        </p:nvSpPr>
        <p:spPr bwMode="auto">
          <a:xfrm>
            <a:off x="468928" y="1125538"/>
            <a:ext cx="8424497"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1028" name="Rectangle 4"/>
          <p:cNvSpPr>
            <a:spLocks noGrp="1" noChangeArrowheads="1"/>
          </p:cNvSpPr>
          <p:nvPr>
            <p:ph type="title"/>
          </p:nvPr>
        </p:nvSpPr>
        <p:spPr bwMode="auto">
          <a:xfrm>
            <a:off x="468923" y="0"/>
            <a:ext cx="763172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pic>
        <p:nvPicPr>
          <p:cNvPr id="1029" name="navigation8" descr="ujkm,"/>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05407" y="106363"/>
            <a:ext cx="88802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76960" y="6446859"/>
            <a:ext cx="10287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99831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p:titleStyle>
    <p:bodyStyle>
      <a:lvl1pPr marL="180975" indent="-180975" algn="l" rtl="0" eaLnBrk="0" fontAlgn="base" hangingPunct="0">
        <a:lnSpc>
          <a:spcPct val="110000"/>
        </a:lnSpc>
        <a:spcBef>
          <a:spcPct val="40000"/>
        </a:spcBef>
        <a:spcAft>
          <a:spcPct val="20000"/>
        </a:spcAft>
        <a:buBlip>
          <a:blip r:embed="rId17"/>
        </a:buBlip>
        <a:defRPr sz="1600">
          <a:solidFill>
            <a:schemeClr val="tx1"/>
          </a:solidFill>
          <a:latin typeface="+mn-lt"/>
          <a:ea typeface="+mn-ea"/>
          <a:cs typeface="+mn-cs"/>
        </a:defRPr>
      </a:lvl1pPr>
      <a:lvl2pPr marL="360363" indent="-177800" algn="l" rtl="0" eaLnBrk="0" fontAlgn="base" hangingPunct="0">
        <a:lnSpc>
          <a:spcPct val="110000"/>
        </a:lnSpc>
        <a:spcBef>
          <a:spcPct val="0"/>
        </a:spcBef>
        <a:spcAft>
          <a:spcPct val="20000"/>
        </a:spcAft>
        <a:buBlip>
          <a:blip r:embed="rId18"/>
        </a:buBlip>
        <a:defRPr sz="1400">
          <a:solidFill>
            <a:schemeClr val="tx1"/>
          </a:solidFill>
          <a:latin typeface="+mn-lt"/>
          <a:cs typeface="+mn-cs"/>
        </a:defRPr>
      </a:lvl2pPr>
      <a:lvl3pPr marL="1162050" indent="-268288" algn="l" rtl="0" eaLnBrk="0" fontAlgn="base" hangingPunct="0">
        <a:spcBef>
          <a:spcPct val="0"/>
        </a:spcBef>
        <a:spcAft>
          <a:spcPct val="30000"/>
        </a:spcAft>
        <a:buBlip>
          <a:blip r:embed="rId18"/>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60373" y="6448430"/>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fontAlgn="base">
              <a:spcBef>
                <a:spcPct val="0"/>
              </a:spcBef>
              <a:spcAft>
                <a:spcPct val="0"/>
              </a:spcAft>
              <a:defRPr/>
            </a:pPr>
            <a:fld id="{FA5124C0-3531-4DB9-80FE-2A4A872420BA}" type="slidenum">
              <a:rPr lang="ru-RU">
                <a:solidFill>
                  <a:srgbClr val="003274"/>
                </a:solidFill>
              </a:rPr>
              <a:pPr fontAlgn="base">
                <a:spcBef>
                  <a:spcPct val="0"/>
                </a:spcBef>
                <a:spcAft>
                  <a:spcPct val="0"/>
                </a:spcAft>
                <a:defRPr/>
              </a:pPr>
              <a:t>‹#›</a:t>
            </a:fld>
            <a:endParaRPr lang="ru-RU">
              <a:solidFill>
                <a:srgbClr val="003274"/>
              </a:solidFill>
            </a:endParaRPr>
          </a:p>
        </p:txBody>
      </p:sp>
      <p:sp>
        <p:nvSpPr>
          <p:cNvPr id="1027" name="Rectangle 3"/>
          <p:cNvSpPr>
            <a:spLocks noGrp="1" noChangeArrowheads="1"/>
          </p:cNvSpPr>
          <p:nvPr>
            <p:ph type="body" idx="1"/>
          </p:nvPr>
        </p:nvSpPr>
        <p:spPr bwMode="auto">
          <a:xfrm>
            <a:off x="468925" y="1125538"/>
            <a:ext cx="8424497"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1028" name="Rectangle 4"/>
          <p:cNvSpPr>
            <a:spLocks noGrp="1" noChangeArrowheads="1"/>
          </p:cNvSpPr>
          <p:nvPr>
            <p:ph type="title"/>
          </p:nvPr>
        </p:nvSpPr>
        <p:spPr bwMode="auto">
          <a:xfrm>
            <a:off x="468923" y="0"/>
            <a:ext cx="763172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pic>
        <p:nvPicPr>
          <p:cNvPr id="1029" name="navigation8" descr="ujkm,"/>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05399" y="106363"/>
            <a:ext cx="88802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76960" y="6446843"/>
            <a:ext cx="10287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38461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p:titleStyle>
    <p:bodyStyle>
      <a:lvl1pPr marL="180975" indent="-180975" algn="l" rtl="0" eaLnBrk="0" fontAlgn="base" hangingPunct="0">
        <a:lnSpc>
          <a:spcPct val="110000"/>
        </a:lnSpc>
        <a:spcBef>
          <a:spcPct val="40000"/>
        </a:spcBef>
        <a:spcAft>
          <a:spcPct val="20000"/>
        </a:spcAft>
        <a:buBlip>
          <a:blip r:embed="rId17"/>
        </a:buBlip>
        <a:defRPr sz="1600">
          <a:solidFill>
            <a:schemeClr val="tx1"/>
          </a:solidFill>
          <a:latin typeface="+mn-lt"/>
          <a:ea typeface="+mn-ea"/>
          <a:cs typeface="+mn-cs"/>
        </a:defRPr>
      </a:lvl1pPr>
      <a:lvl2pPr marL="360363" indent="-177800" algn="l" rtl="0" eaLnBrk="0" fontAlgn="base" hangingPunct="0">
        <a:lnSpc>
          <a:spcPct val="110000"/>
        </a:lnSpc>
        <a:spcBef>
          <a:spcPct val="0"/>
        </a:spcBef>
        <a:spcAft>
          <a:spcPct val="20000"/>
        </a:spcAft>
        <a:buBlip>
          <a:blip r:embed="rId18"/>
        </a:buBlip>
        <a:defRPr sz="1400">
          <a:solidFill>
            <a:schemeClr val="tx1"/>
          </a:solidFill>
          <a:latin typeface="+mn-lt"/>
          <a:cs typeface="+mn-cs"/>
        </a:defRPr>
      </a:lvl2pPr>
      <a:lvl3pPr marL="1162050" indent="-268288" algn="l" rtl="0" eaLnBrk="0" fontAlgn="base" hangingPunct="0">
        <a:spcBef>
          <a:spcPct val="0"/>
        </a:spcBef>
        <a:spcAft>
          <a:spcPct val="30000"/>
        </a:spcAft>
        <a:buBlip>
          <a:blip r:embed="rId18"/>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60373" y="6448426"/>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fontAlgn="base">
              <a:spcBef>
                <a:spcPct val="0"/>
              </a:spcBef>
              <a:spcAft>
                <a:spcPct val="0"/>
              </a:spcAft>
              <a:defRPr/>
            </a:pPr>
            <a:fld id="{718623F7-6625-4514-B667-A0D29864DA93}" type="slidenum">
              <a:rPr lang="ru-RU">
                <a:solidFill>
                  <a:srgbClr val="003274"/>
                </a:solidFill>
              </a:rPr>
              <a:pPr fontAlgn="base">
                <a:spcBef>
                  <a:spcPct val="0"/>
                </a:spcBef>
                <a:spcAft>
                  <a:spcPct val="0"/>
                </a:spcAft>
                <a:defRPr/>
              </a:pPr>
              <a:t>‹#›</a:t>
            </a:fld>
            <a:endParaRPr lang="ru-RU">
              <a:solidFill>
                <a:srgbClr val="003274"/>
              </a:solidFill>
            </a:endParaRPr>
          </a:p>
        </p:txBody>
      </p:sp>
      <p:sp>
        <p:nvSpPr>
          <p:cNvPr id="1027" name="Rectangle 3"/>
          <p:cNvSpPr>
            <a:spLocks noGrp="1" noChangeArrowheads="1"/>
          </p:cNvSpPr>
          <p:nvPr>
            <p:ph type="body" idx="1"/>
          </p:nvPr>
        </p:nvSpPr>
        <p:spPr bwMode="auto">
          <a:xfrm>
            <a:off x="468923" y="1125538"/>
            <a:ext cx="8424497"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1028" name="Rectangle 4"/>
          <p:cNvSpPr>
            <a:spLocks noGrp="1" noChangeArrowheads="1"/>
          </p:cNvSpPr>
          <p:nvPr>
            <p:ph type="title"/>
          </p:nvPr>
        </p:nvSpPr>
        <p:spPr bwMode="auto">
          <a:xfrm>
            <a:off x="468923" y="0"/>
            <a:ext cx="763172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pic>
        <p:nvPicPr>
          <p:cNvPr id="1029" name="navigation8" descr="ujk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05397" y="106363"/>
            <a:ext cx="88802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76959" y="6446839"/>
            <a:ext cx="10287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46526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p:titleStyle>
    <p:bodyStyle>
      <a:lvl1pPr marL="180975" indent="-180975" algn="l" rtl="0" eaLnBrk="0" fontAlgn="base" hangingPunct="0">
        <a:lnSpc>
          <a:spcPct val="110000"/>
        </a:lnSpc>
        <a:spcBef>
          <a:spcPct val="40000"/>
        </a:spcBef>
        <a:spcAft>
          <a:spcPct val="20000"/>
        </a:spcAft>
        <a:buBlip>
          <a:blip r:embed="rId16"/>
        </a:buBlip>
        <a:defRPr sz="1600">
          <a:solidFill>
            <a:schemeClr val="tx1"/>
          </a:solidFill>
          <a:latin typeface="+mn-lt"/>
          <a:ea typeface="+mn-ea"/>
          <a:cs typeface="+mn-cs"/>
        </a:defRPr>
      </a:lvl1pPr>
      <a:lvl2pPr marL="360363" indent="-177800" algn="l" rtl="0" eaLnBrk="0" fontAlgn="base" hangingPunct="0">
        <a:lnSpc>
          <a:spcPct val="110000"/>
        </a:lnSpc>
        <a:spcBef>
          <a:spcPct val="0"/>
        </a:spcBef>
        <a:spcAft>
          <a:spcPct val="20000"/>
        </a:spcAft>
        <a:buBlip>
          <a:blip r:embed="rId17"/>
        </a:buBlip>
        <a:defRPr sz="1400">
          <a:solidFill>
            <a:schemeClr val="tx1"/>
          </a:solidFill>
          <a:latin typeface="+mn-lt"/>
          <a:cs typeface="+mn-cs"/>
        </a:defRPr>
      </a:lvl2pPr>
      <a:lvl3pPr marL="1162050" indent="-268288" algn="l" rtl="0" eaLnBrk="0" fontAlgn="base" hangingPunct="0">
        <a:spcBef>
          <a:spcPct val="0"/>
        </a:spcBef>
        <a:spcAft>
          <a:spcPct val="30000"/>
        </a:spcAft>
        <a:buBlip>
          <a:blip r:embed="rId17"/>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1.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1052;&#1077;&#1093;%20&#1089;&#1074;&#1086;&#1081;&#1089;&#1090;&#1074;&#1072;/4"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1058;&#1059;/1-4" TargetMode="Externa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1052;&#1077;&#1093;%20&#1089;&#1074;&#1086;&#1081;&#1089;&#1090;&#1074;&#1072;/4"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1058;&#1059;/1-4"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6.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hidden="1"/>
          <p:cNvGraphicFramePr>
            <a:graphicFrameLocks noChangeAspect="1"/>
          </p:cNvGraphicFramePr>
          <p:nvPr>
            <p:custDataLst>
              <p:tags r:id="rId2"/>
            </p:custDataLst>
          </p:nvPr>
        </p:nvGraphicFramePr>
        <p:xfrm>
          <a:off x="1" y="0"/>
          <a:ext cx="146050" cy="158750"/>
        </p:xfrm>
        <a:graphic>
          <a:graphicData uri="http://schemas.openxmlformats.org/presentationml/2006/ole">
            <mc:AlternateContent xmlns:mc="http://schemas.openxmlformats.org/markup-compatibility/2006">
              <mc:Choice xmlns:v="urn:schemas-microsoft-com:vml" Requires="v">
                <p:oleObj spid="_x0000_s1132"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Rectangle 12"/>
          <p:cNvSpPr>
            <a:spLocks noChangeArrowheads="1"/>
          </p:cNvSpPr>
          <p:nvPr>
            <p:custDataLst>
              <p:tags r:id="rId3"/>
            </p:custDataLst>
          </p:nvPr>
        </p:nvSpPr>
        <p:spPr bwMode="auto">
          <a:xfrm>
            <a:off x="377828" y="1870075"/>
            <a:ext cx="8384337" cy="3201988"/>
          </a:xfrm>
          <a:prstGeom prst="rect">
            <a:avLst/>
          </a:prstGeom>
          <a:noFill/>
          <a:ln w="12700" algn="ctr">
            <a:noFill/>
            <a:miter lim="800000"/>
            <a:headEnd/>
            <a:tailEnd/>
          </a:ln>
        </p:spPr>
        <p:txBody>
          <a:bodyPr lIns="88891" tIns="44445" rIns="88891" bIns="44445" anchor="ctr"/>
          <a:lstStyle/>
          <a:p>
            <a:pPr defTabSz="889000" fontAlgn="base">
              <a:spcBef>
                <a:spcPct val="0"/>
              </a:spcBef>
              <a:spcAft>
                <a:spcPct val="0"/>
              </a:spcAft>
              <a:defRPr/>
            </a:pPr>
            <a:endParaRPr lang="ru-RU" sz="2600" b="1" dirty="0">
              <a:solidFill>
                <a:srgbClr val="4D4D4D"/>
              </a:solidFill>
            </a:endParaRPr>
          </a:p>
        </p:txBody>
      </p:sp>
      <p:sp>
        <p:nvSpPr>
          <p:cNvPr id="6" name="Rectangle 3"/>
          <p:cNvSpPr txBox="1">
            <a:spLocks noChangeArrowheads="1"/>
          </p:cNvSpPr>
          <p:nvPr/>
        </p:nvSpPr>
        <p:spPr bwMode="auto">
          <a:xfrm>
            <a:off x="2344677" y="476672"/>
            <a:ext cx="61926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defRPr sz="16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2200">
                <a:solidFill>
                  <a:schemeClr val="tx1"/>
                </a:solidFill>
                <a:latin typeface="Arial" charset="0"/>
                <a:cs typeface="Arial" charset="0"/>
              </a:defRPr>
            </a:lvl3pPr>
            <a:lvl4pPr marL="1600200">
              <a:defRPr sz="2000">
                <a:solidFill>
                  <a:schemeClr val="tx1"/>
                </a:solidFill>
                <a:latin typeface="Arial" charset="0"/>
                <a:cs typeface="Arial" charset="0"/>
              </a:defRPr>
            </a:lvl4pPr>
            <a:lvl5pPr marL="2057400">
              <a:defRPr sz="2000">
                <a:solidFill>
                  <a:schemeClr val="tx1"/>
                </a:solidFill>
                <a:latin typeface="Arial" charset="0"/>
                <a:cs typeface="Arial" charset="0"/>
              </a:defRPr>
            </a:lvl5pPr>
            <a:lvl6pPr marL="2514600" eaLnBrk="0" hangingPunct="0">
              <a:defRPr sz="2000">
                <a:solidFill>
                  <a:schemeClr val="tx1"/>
                </a:solidFill>
                <a:latin typeface="Arial" charset="0"/>
                <a:cs typeface="Arial" charset="0"/>
              </a:defRPr>
            </a:lvl6pPr>
            <a:lvl7pPr marL="2971800" eaLnBrk="0" hangingPunct="0">
              <a:defRPr sz="2000">
                <a:solidFill>
                  <a:schemeClr val="tx1"/>
                </a:solidFill>
                <a:latin typeface="Arial" charset="0"/>
                <a:cs typeface="Arial" charset="0"/>
              </a:defRPr>
            </a:lvl7pPr>
            <a:lvl8pPr marL="3429000" eaLnBrk="0" hangingPunct="0">
              <a:defRPr sz="2000">
                <a:solidFill>
                  <a:schemeClr val="tx1"/>
                </a:solidFill>
                <a:latin typeface="Arial" charset="0"/>
                <a:cs typeface="Arial" charset="0"/>
              </a:defRPr>
            </a:lvl8pPr>
            <a:lvl9pPr marL="3886200" eaLnBrk="0" hangingPunct="0">
              <a:defRPr sz="2000">
                <a:solidFill>
                  <a:schemeClr val="tx1"/>
                </a:solidFill>
                <a:latin typeface="Arial" charset="0"/>
                <a:cs typeface="Arial" charset="0"/>
              </a:defRPr>
            </a:lvl9pPr>
          </a:lstStyle>
          <a:p>
            <a:pPr algn="r">
              <a:spcAft>
                <a:spcPct val="20000"/>
              </a:spcAft>
            </a:pPr>
            <a:r>
              <a:rPr lang="ru-RU" altLang="ru-RU" sz="1800" i="1" dirty="0" smtClean="0">
                <a:solidFill>
                  <a:schemeClr val="tx2"/>
                </a:solidFill>
              </a:rPr>
              <a:t>«</a:t>
            </a:r>
            <a:r>
              <a:rPr lang="en-US" altLang="ru-RU" sz="1800" i="1" dirty="0" smtClean="0">
                <a:solidFill>
                  <a:schemeClr val="tx2"/>
                </a:solidFill>
              </a:rPr>
              <a:t>A.A. </a:t>
            </a:r>
            <a:r>
              <a:rPr lang="en-US" altLang="ru-RU" sz="1800" i="1" dirty="0" err="1" smtClean="0">
                <a:solidFill>
                  <a:schemeClr val="tx2"/>
                </a:solidFill>
              </a:rPr>
              <a:t>Bochvar</a:t>
            </a:r>
            <a:r>
              <a:rPr lang="en-US" altLang="ru-RU" sz="1800" i="1" dirty="0" smtClean="0">
                <a:solidFill>
                  <a:schemeClr val="tx2"/>
                </a:solidFill>
              </a:rPr>
              <a:t> </a:t>
            </a:r>
            <a:r>
              <a:rPr lang="en-US" altLang="ru-RU" sz="1800" i="1" dirty="0" smtClean="0">
                <a:solidFill>
                  <a:schemeClr val="tx2"/>
                </a:solidFill>
              </a:rPr>
              <a:t>High-technological science research institute of inorganic materials</a:t>
            </a:r>
            <a:r>
              <a:rPr lang="ru-RU" altLang="ru-RU" sz="1800" i="1" dirty="0" smtClean="0">
                <a:solidFill>
                  <a:schemeClr val="tx2"/>
                </a:solidFill>
              </a:rPr>
              <a:t> (</a:t>
            </a:r>
            <a:r>
              <a:rPr lang="en-US" altLang="ru-RU" sz="1800" i="1" dirty="0" smtClean="0">
                <a:solidFill>
                  <a:schemeClr val="tx2"/>
                </a:solidFill>
              </a:rPr>
              <a:t>JC</a:t>
            </a:r>
            <a:r>
              <a:rPr lang="ru-RU" altLang="ru-RU" sz="1800" i="1" dirty="0" smtClean="0">
                <a:solidFill>
                  <a:schemeClr val="tx2"/>
                </a:solidFill>
              </a:rPr>
              <a:t> «</a:t>
            </a:r>
            <a:r>
              <a:rPr lang="en-US" altLang="ru-RU" sz="1800" i="1" dirty="0" smtClean="0">
                <a:solidFill>
                  <a:schemeClr val="tx2"/>
                </a:solidFill>
              </a:rPr>
              <a:t>VNIINM</a:t>
            </a:r>
            <a:r>
              <a:rPr lang="ru-RU" altLang="ru-RU" sz="1800" i="1" dirty="0" smtClean="0">
                <a:solidFill>
                  <a:schemeClr val="tx2"/>
                </a:solidFill>
              </a:rPr>
              <a:t>»)</a:t>
            </a:r>
            <a:endParaRPr lang="ru-RU" altLang="ru-RU" sz="1800" i="1" dirty="0">
              <a:solidFill>
                <a:schemeClr val="tx2"/>
              </a:solidFill>
            </a:endParaRPr>
          </a:p>
        </p:txBody>
      </p:sp>
      <p:sp>
        <p:nvSpPr>
          <p:cNvPr id="2" name="Прямоугольник 1"/>
          <p:cNvSpPr/>
          <p:nvPr/>
        </p:nvSpPr>
        <p:spPr>
          <a:xfrm>
            <a:off x="177636" y="5072063"/>
            <a:ext cx="4754404" cy="379078"/>
          </a:xfrm>
          <a:prstGeom prst="rect">
            <a:avLst/>
          </a:prstGeom>
        </p:spPr>
        <p:txBody>
          <a:bodyPr wrap="square">
            <a:spAutoFit/>
          </a:bodyPr>
          <a:lstStyle/>
          <a:p>
            <a:pPr lvl="0" fontAlgn="base">
              <a:lnSpc>
                <a:spcPct val="130000"/>
              </a:lnSpc>
              <a:spcBef>
                <a:spcPct val="0"/>
              </a:spcBef>
              <a:spcAft>
                <a:spcPct val="20000"/>
              </a:spcAft>
              <a:defRPr/>
            </a:pPr>
            <a:r>
              <a:rPr lang="ru-RU" altLang="ru-RU" sz="1600" b="1" i="1" kern="0" cap="all" dirty="0">
                <a:solidFill>
                  <a:srgbClr val="003274"/>
                </a:solidFill>
              </a:rPr>
              <a:t>ХI </a:t>
            </a:r>
            <a:r>
              <a:rPr lang="en-US" altLang="ru-RU" sz="1600" b="1" i="1" kern="0" cap="all" dirty="0" smtClean="0">
                <a:solidFill>
                  <a:srgbClr val="003274"/>
                </a:solidFill>
              </a:rPr>
              <a:t>CONFERENCE ON REACTOR MATERIALS</a:t>
            </a:r>
            <a:endParaRPr lang="ru-RU" altLang="ru-RU" sz="1600" b="1" i="1" kern="0" cap="all" dirty="0">
              <a:solidFill>
                <a:srgbClr val="003274"/>
              </a:solidFill>
            </a:endParaRPr>
          </a:p>
        </p:txBody>
      </p:sp>
      <p:sp>
        <p:nvSpPr>
          <p:cNvPr id="3" name="Прямоугольник 2"/>
          <p:cNvSpPr/>
          <p:nvPr/>
        </p:nvSpPr>
        <p:spPr>
          <a:xfrm>
            <a:off x="186596" y="5805264"/>
            <a:ext cx="4572000" cy="1326517"/>
          </a:xfrm>
          <a:prstGeom prst="rect">
            <a:avLst/>
          </a:prstGeom>
        </p:spPr>
        <p:txBody>
          <a:bodyPr>
            <a:spAutoFit/>
          </a:bodyPr>
          <a:lstStyle/>
          <a:p>
            <a:pPr>
              <a:lnSpc>
                <a:spcPct val="130000"/>
              </a:lnSpc>
              <a:spcBef>
                <a:spcPct val="0"/>
              </a:spcBef>
              <a:spcAft>
                <a:spcPts val="600"/>
              </a:spcAft>
              <a:defRPr/>
            </a:pPr>
            <a:r>
              <a:rPr lang="en-US" altLang="ru-RU" b="1" i="1" dirty="0" err="1" smtClean="0">
                <a:solidFill>
                  <a:schemeClr val="hlink"/>
                </a:solidFill>
              </a:rPr>
              <a:t>Dimitrovgrad</a:t>
            </a:r>
            <a:endParaRPr lang="ru-RU" altLang="ru-RU" b="1" i="1" dirty="0">
              <a:solidFill>
                <a:schemeClr val="hlink"/>
              </a:solidFill>
            </a:endParaRPr>
          </a:p>
          <a:p>
            <a:pPr>
              <a:lnSpc>
                <a:spcPct val="130000"/>
              </a:lnSpc>
              <a:spcBef>
                <a:spcPct val="0"/>
              </a:spcBef>
              <a:spcAft>
                <a:spcPts val="600"/>
              </a:spcAft>
              <a:defRPr/>
            </a:pPr>
            <a:r>
              <a:rPr lang="en-US" altLang="ru-RU" b="1" i="1" dirty="0" smtClean="0">
                <a:solidFill>
                  <a:schemeClr val="hlink"/>
                </a:solidFill>
              </a:rPr>
              <a:t>May </a:t>
            </a:r>
            <a:r>
              <a:rPr lang="ru-RU" altLang="ru-RU" b="1" i="1" dirty="0" smtClean="0">
                <a:solidFill>
                  <a:schemeClr val="hlink"/>
                </a:solidFill>
              </a:rPr>
              <a:t>27 </a:t>
            </a:r>
            <a:r>
              <a:rPr lang="ru-RU" altLang="ru-RU" b="1" i="1" dirty="0">
                <a:solidFill>
                  <a:schemeClr val="hlink"/>
                </a:solidFill>
              </a:rPr>
              <a:t>– </a:t>
            </a:r>
            <a:r>
              <a:rPr lang="ru-RU" altLang="ru-RU" b="1" i="1" dirty="0" smtClean="0">
                <a:solidFill>
                  <a:schemeClr val="hlink"/>
                </a:solidFill>
              </a:rPr>
              <a:t>30</a:t>
            </a:r>
            <a:r>
              <a:rPr lang="en-US" altLang="ru-RU" b="1" i="1" dirty="0">
                <a:solidFill>
                  <a:schemeClr val="hlink"/>
                </a:solidFill>
              </a:rPr>
              <a:t>,</a:t>
            </a:r>
            <a:r>
              <a:rPr lang="ru-RU" altLang="ru-RU" b="1" i="1" dirty="0" smtClean="0">
                <a:solidFill>
                  <a:schemeClr val="hlink"/>
                </a:solidFill>
              </a:rPr>
              <a:t> 2019 </a:t>
            </a:r>
            <a:endParaRPr lang="en-US" altLang="ru-RU" b="1" i="1" dirty="0" smtClean="0">
              <a:solidFill>
                <a:schemeClr val="hlink"/>
              </a:solidFill>
            </a:endParaRPr>
          </a:p>
          <a:p>
            <a:pPr>
              <a:lnSpc>
                <a:spcPct val="130000"/>
              </a:lnSpc>
              <a:spcBef>
                <a:spcPct val="0"/>
              </a:spcBef>
              <a:spcAft>
                <a:spcPts val="600"/>
              </a:spcAft>
              <a:defRPr/>
            </a:pPr>
            <a:r>
              <a:rPr lang="ru-RU" altLang="ru-RU" b="1" i="1" dirty="0" smtClean="0">
                <a:solidFill>
                  <a:schemeClr val="hlink"/>
                </a:solidFill>
              </a:rPr>
              <a:t>.</a:t>
            </a:r>
            <a:endParaRPr lang="ru-RU" altLang="ru-RU" b="1" i="1" dirty="0">
              <a:solidFill>
                <a:schemeClr val="hlink"/>
              </a:solidFill>
            </a:endParaRPr>
          </a:p>
        </p:txBody>
      </p:sp>
      <p:sp>
        <p:nvSpPr>
          <p:cNvPr id="7" name="Прямоугольник 6"/>
          <p:cNvSpPr/>
          <p:nvPr/>
        </p:nvSpPr>
        <p:spPr>
          <a:xfrm>
            <a:off x="2051720" y="1988840"/>
            <a:ext cx="5472608" cy="1578894"/>
          </a:xfrm>
          <a:prstGeom prst="rect">
            <a:avLst/>
          </a:prstGeom>
        </p:spPr>
        <p:txBody>
          <a:bodyPr wrap="square">
            <a:spAutoFit/>
          </a:bodyPr>
          <a:lstStyle/>
          <a:p>
            <a:pPr algn="ctr">
              <a:lnSpc>
                <a:spcPct val="115000"/>
              </a:lnSpc>
              <a:spcBef>
                <a:spcPts val="1200"/>
              </a:spcBef>
              <a:spcAft>
                <a:spcPts val="600"/>
              </a:spcAft>
            </a:pPr>
            <a:r>
              <a:rPr lang="en-US" sz="2800" b="1" dirty="0">
                <a:solidFill>
                  <a:srgbClr val="002060"/>
                </a:solidFill>
                <a:latin typeface="Times New Roman"/>
                <a:ea typeface="Calibri"/>
                <a:cs typeface="Times New Roman"/>
              </a:rPr>
              <a:t>Structural materials for fast neutron reactors with sodium and lead </a:t>
            </a:r>
            <a:r>
              <a:rPr lang="en-US" sz="2800" b="1" dirty="0" err="1">
                <a:solidFill>
                  <a:srgbClr val="002060"/>
                </a:solidFill>
                <a:latin typeface="Times New Roman"/>
                <a:ea typeface="Calibri"/>
                <a:cs typeface="Times New Roman"/>
              </a:rPr>
              <a:t>coolans</a:t>
            </a:r>
            <a:endParaRPr lang="ru-RU" sz="2800" dirty="0">
              <a:solidFill>
                <a:srgbClr val="002060"/>
              </a:solidFill>
              <a:effectLst/>
              <a:latin typeface="Calibri"/>
              <a:ea typeface="Calibri"/>
              <a:cs typeface="Times New Roman"/>
            </a:endParaRPr>
          </a:p>
        </p:txBody>
      </p:sp>
      <p:sp>
        <p:nvSpPr>
          <p:cNvPr id="9" name="Прямоугольник 8"/>
          <p:cNvSpPr/>
          <p:nvPr/>
        </p:nvSpPr>
        <p:spPr>
          <a:xfrm>
            <a:off x="1499498" y="3645024"/>
            <a:ext cx="6577052" cy="707886"/>
          </a:xfrm>
          <a:prstGeom prst="rect">
            <a:avLst/>
          </a:prstGeom>
        </p:spPr>
        <p:txBody>
          <a:bodyPr wrap="square">
            <a:spAutoFit/>
          </a:bodyPr>
          <a:lstStyle/>
          <a:p>
            <a:pPr algn="ctr"/>
            <a:r>
              <a:rPr lang="en-US" sz="2000" b="1" dirty="0">
                <a:solidFill>
                  <a:srgbClr val="002060"/>
                </a:solidFill>
                <a:latin typeface="Times New Roman" pitchFamily="18" charset="0"/>
                <a:cs typeface="Times New Roman" pitchFamily="18" charset="0"/>
              </a:rPr>
              <a:t>M.V. </a:t>
            </a:r>
            <a:r>
              <a:rPr lang="en-US" sz="2000" b="1" dirty="0" err="1">
                <a:solidFill>
                  <a:srgbClr val="002060"/>
                </a:solidFill>
                <a:latin typeface="Times New Roman" pitchFamily="18" charset="0"/>
                <a:cs typeface="Times New Roman" pitchFamily="18" charset="0"/>
              </a:rPr>
              <a:t>Leontyeva-Smirnova</a:t>
            </a:r>
            <a:r>
              <a:rPr lang="en-US" sz="2000" b="1" dirty="0">
                <a:solidFill>
                  <a:srgbClr val="002060"/>
                </a:solidFill>
                <a:latin typeface="Times New Roman" pitchFamily="18" charset="0"/>
                <a:cs typeface="Times New Roman" pitchFamily="18" charset="0"/>
              </a:rPr>
              <a:t>, M.V. </a:t>
            </a:r>
            <a:r>
              <a:rPr lang="en-US" sz="2000" b="1" dirty="0" err="1">
                <a:solidFill>
                  <a:srgbClr val="002060"/>
                </a:solidFill>
                <a:latin typeface="Times New Roman" pitchFamily="18" charset="0"/>
                <a:cs typeface="Times New Roman" pitchFamily="18" charset="0"/>
              </a:rPr>
              <a:t>Skupov</a:t>
            </a:r>
            <a:r>
              <a:rPr lang="en-US" sz="2000" b="1" dirty="0">
                <a:solidFill>
                  <a:srgbClr val="002060"/>
                </a:solidFill>
                <a:latin typeface="Times New Roman" pitchFamily="18" charset="0"/>
                <a:cs typeface="Times New Roman" pitchFamily="18" charset="0"/>
              </a:rPr>
              <a:t>, A.A. Nikitina, </a:t>
            </a:r>
            <a:endParaRPr lang="ru-RU" sz="2000" b="1" dirty="0">
              <a:solidFill>
                <a:srgbClr val="002060"/>
              </a:solidFill>
              <a:latin typeface="Times New Roman" pitchFamily="18" charset="0"/>
              <a:cs typeface="Times New Roman" pitchFamily="18" charset="0"/>
            </a:endParaRPr>
          </a:p>
          <a:p>
            <a:pPr algn="ctr"/>
            <a:r>
              <a:rPr lang="en-US" sz="2000" b="1" dirty="0">
                <a:solidFill>
                  <a:srgbClr val="002060"/>
                </a:solidFill>
                <a:latin typeface="Times New Roman" pitchFamily="18" charset="0"/>
                <a:cs typeface="Times New Roman" pitchFamily="18" charset="0"/>
              </a:rPr>
              <a:t>I.A. </a:t>
            </a:r>
            <a:r>
              <a:rPr lang="en-US" sz="2000" b="1" dirty="0" err="1">
                <a:solidFill>
                  <a:srgbClr val="002060"/>
                </a:solidFill>
                <a:latin typeface="Times New Roman" pitchFamily="18" charset="0"/>
                <a:cs typeface="Times New Roman" pitchFamily="18" charset="0"/>
              </a:rPr>
              <a:t>Naumenko</a:t>
            </a:r>
            <a:r>
              <a:rPr lang="en-US" sz="2000" b="1" dirty="0">
                <a:solidFill>
                  <a:srgbClr val="002060"/>
                </a:solidFill>
                <a:latin typeface="Times New Roman" pitchFamily="18" charset="0"/>
                <a:cs typeface="Times New Roman" pitchFamily="18" charset="0"/>
              </a:rPr>
              <a:t>, N.M. </a:t>
            </a:r>
            <a:r>
              <a:rPr lang="en-US" sz="2000" b="1" dirty="0" err="1">
                <a:solidFill>
                  <a:srgbClr val="002060"/>
                </a:solidFill>
                <a:latin typeface="Times New Roman" pitchFamily="18" charset="0"/>
                <a:cs typeface="Times New Roman" pitchFamily="18" charset="0"/>
              </a:rPr>
              <a:t>Mitrofanova</a:t>
            </a:r>
            <a:r>
              <a:rPr lang="en-US" sz="2000" b="1" dirty="0">
                <a:solidFill>
                  <a:srgbClr val="002060"/>
                </a:solidFill>
                <a:latin typeface="Times New Roman" pitchFamily="18" charset="0"/>
                <a:cs typeface="Times New Roman" pitchFamily="18" charset="0"/>
              </a:rPr>
              <a:t> </a:t>
            </a:r>
            <a:endParaRPr lang="ru-RU" sz="2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4733353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102" y="0"/>
            <a:ext cx="7631723" cy="962025"/>
          </a:xfrm>
        </p:spPr>
        <p:txBody>
          <a:bodyPr/>
          <a:lstStyle/>
          <a:p>
            <a:r>
              <a:rPr lang="en-US" dirty="0"/>
              <a:t>Industrial development of </a:t>
            </a:r>
            <a:r>
              <a:rPr lang="en-US" dirty="0" err="1"/>
              <a:t>ferritic</a:t>
            </a:r>
            <a:r>
              <a:rPr lang="en-US" dirty="0"/>
              <a:t>-martensitic steels EK181 and ChS139</a:t>
            </a:r>
            <a:endParaRPr lang="ru-RU" dirty="0"/>
          </a:p>
        </p:txBody>
      </p:sp>
      <p:sp>
        <p:nvSpPr>
          <p:cNvPr id="4" name="Прямоугольник 3"/>
          <p:cNvSpPr/>
          <p:nvPr/>
        </p:nvSpPr>
        <p:spPr>
          <a:xfrm>
            <a:off x="247008" y="1340768"/>
            <a:ext cx="8645472" cy="4739759"/>
          </a:xfrm>
          <a:prstGeom prst="rect">
            <a:avLst/>
          </a:prstGeom>
        </p:spPr>
        <p:txBody>
          <a:bodyPr wrap="square">
            <a:spAutoFit/>
          </a:bodyPr>
          <a:lstStyle/>
          <a:p>
            <a:pPr indent="450215" algn="just">
              <a:spcAft>
                <a:spcPts val="0"/>
              </a:spcAft>
            </a:pPr>
            <a:r>
              <a:rPr lang="en-US" b="1" dirty="0"/>
              <a:t>In the course of industrial development of steel EK181 and ChS139 the technical conditions for the supply were developed:</a:t>
            </a:r>
            <a:endParaRPr lang="ru-RU" b="1" dirty="0">
              <a:ea typeface="Times New Roman"/>
            </a:endParaRPr>
          </a:p>
          <a:p>
            <a:pPr marL="285750" indent="-103188" algn="just">
              <a:spcAft>
                <a:spcPts val="0"/>
              </a:spcAft>
              <a:buClr>
                <a:srgbClr val="FF0000"/>
              </a:buClr>
              <a:buFont typeface="Wingdings" pitchFamily="2" charset="2"/>
              <a:buChar char="§"/>
            </a:pPr>
            <a:r>
              <a:rPr lang="ru-RU" sz="1600" b="1" dirty="0">
                <a:ea typeface="Times New Roman"/>
              </a:rPr>
              <a:t> </a:t>
            </a:r>
            <a:r>
              <a:rPr lang="ru-RU" sz="1600" b="1" dirty="0" smtClean="0">
                <a:ea typeface="Times New Roman"/>
              </a:rPr>
              <a:t>  </a:t>
            </a:r>
            <a:r>
              <a:rPr lang="en-US" sz="1600" b="1" dirty="0" smtClean="0">
                <a:ea typeface="Times New Roman"/>
              </a:rPr>
              <a:t>tube shell</a:t>
            </a:r>
            <a:r>
              <a:rPr lang="ru-RU" sz="1600" b="1" dirty="0" smtClean="0">
                <a:ea typeface="Times New Roman"/>
              </a:rPr>
              <a:t>;</a:t>
            </a:r>
            <a:endParaRPr lang="ru-RU" sz="1600" b="1" dirty="0">
              <a:ea typeface="Times New Roman"/>
            </a:endParaRPr>
          </a:p>
          <a:p>
            <a:pPr marL="285750" indent="-103188" algn="just">
              <a:spcAft>
                <a:spcPts val="0"/>
              </a:spcAft>
              <a:buClr>
                <a:srgbClr val="FF0000"/>
              </a:buClr>
              <a:buFont typeface="Wingdings" pitchFamily="2" charset="2"/>
              <a:buChar char="§"/>
            </a:pPr>
            <a:r>
              <a:rPr lang="ru-RU" sz="1600" b="1" dirty="0">
                <a:ea typeface="Times New Roman"/>
              </a:rPr>
              <a:t> </a:t>
            </a:r>
            <a:r>
              <a:rPr lang="ru-RU" sz="1600" b="1" dirty="0" smtClean="0">
                <a:ea typeface="Times New Roman"/>
              </a:rPr>
              <a:t>  </a:t>
            </a:r>
            <a:r>
              <a:rPr lang="en-US" sz="1600" b="1" dirty="0" smtClean="0">
                <a:ea typeface="Times New Roman"/>
              </a:rPr>
              <a:t>cladding tubes</a:t>
            </a:r>
            <a:r>
              <a:rPr lang="ru-RU" sz="1600" b="1" dirty="0" smtClean="0">
                <a:ea typeface="Times New Roman"/>
              </a:rPr>
              <a:t> </a:t>
            </a:r>
            <a:r>
              <a:rPr lang="ru-RU" sz="1600" b="1" dirty="0">
                <a:ea typeface="Times New Roman"/>
              </a:rPr>
              <a:t>(Ø6,9×0,4 </a:t>
            </a:r>
            <a:r>
              <a:rPr lang="en-US" sz="1600" b="1" dirty="0" smtClean="0">
                <a:ea typeface="Times New Roman"/>
              </a:rPr>
              <a:t>mm</a:t>
            </a:r>
            <a:r>
              <a:rPr lang="ru-RU" sz="1600" b="1" dirty="0" smtClean="0">
                <a:ea typeface="Times New Roman"/>
              </a:rPr>
              <a:t>, </a:t>
            </a:r>
            <a:r>
              <a:rPr lang="ru-RU" sz="1600" b="1" dirty="0">
                <a:ea typeface="Times New Roman"/>
              </a:rPr>
              <a:t>Ø9,3×0,6 </a:t>
            </a:r>
            <a:r>
              <a:rPr lang="en-US" sz="1600" b="1" dirty="0" smtClean="0">
                <a:ea typeface="Times New Roman"/>
              </a:rPr>
              <a:t>mm</a:t>
            </a:r>
            <a:r>
              <a:rPr lang="ru-RU" sz="1600" b="1" dirty="0" smtClean="0">
                <a:ea typeface="Times New Roman"/>
              </a:rPr>
              <a:t>, </a:t>
            </a:r>
            <a:r>
              <a:rPr lang="ru-RU" sz="1600" b="1" dirty="0">
                <a:ea typeface="Times New Roman"/>
              </a:rPr>
              <a:t>Ø9,3×0,5 </a:t>
            </a:r>
            <a:r>
              <a:rPr lang="en-US" sz="1600" b="1" dirty="0" smtClean="0">
                <a:ea typeface="Times New Roman"/>
              </a:rPr>
              <a:t>mm</a:t>
            </a:r>
            <a:r>
              <a:rPr lang="ru-RU" sz="1600" b="1" dirty="0" smtClean="0">
                <a:ea typeface="Times New Roman"/>
              </a:rPr>
              <a:t> </a:t>
            </a:r>
            <a:r>
              <a:rPr lang="ru-RU" sz="1600" b="1" dirty="0">
                <a:ea typeface="Times New Roman"/>
              </a:rPr>
              <a:t>и Ø10,5×0,5 </a:t>
            </a:r>
            <a:r>
              <a:rPr lang="en-US" sz="1600" b="1" dirty="0" smtClean="0">
                <a:ea typeface="Times New Roman"/>
              </a:rPr>
              <a:t>mm</a:t>
            </a:r>
            <a:r>
              <a:rPr lang="ru-RU" sz="1600" b="1" dirty="0" smtClean="0">
                <a:ea typeface="Times New Roman"/>
              </a:rPr>
              <a:t>);</a:t>
            </a:r>
            <a:endParaRPr lang="ru-RU" sz="1600" b="1" dirty="0">
              <a:ea typeface="Times New Roman"/>
            </a:endParaRPr>
          </a:p>
          <a:p>
            <a:pPr marL="285750" indent="-103188" algn="just">
              <a:spcAft>
                <a:spcPts val="0"/>
              </a:spcAft>
              <a:buClr>
                <a:srgbClr val="FF0000"/>
              </a:buClr>
              <a:buFont typeface="Wingdings" pitchFamily="2" charset="2"/>
              <a:buChar char="§"/>
            </a:pPr>
            <a:r>
              <a:rPr lang="ru-RU" sz="1600" b="1" dirty="0">
                <a:ea typeface="Times New Roman"/>
              </a:rPr>
              <a:t> </a:t>
            </a:r>
            <a:r>
              <a:rPr lang="ru-RU" sz="1600" b="1" dirty="0" smtClean="0">
                <a:ea typeface="Times New Roman"/>
              </a:rPr>
              <a:t>  </a:t>
            </a:r>
            <a:r>
              <a:rPr lang="en-US" sz="1600" b="1" dirty="0"/>
              <a:t>bar with special surface finish for </a:t>
            </a:r>
            <a:r>
              <a:rPr lang="en-US" sz="1600" b="1" dirty="0" smtClean="0"/>
              <a:t>caps;</a:t>
            </a:r>
            <a:endParaRPr lang="ru-RU" sz="1600" b="1" dirty="0">
              <a:ea typeface="Times New Roman"/>
            </a:endParaRPr>
          </a:p>
          <a:p>
            <a:pPr marL="285750" indent="-103188" algn="just">
              <a:spcAft>
                <a:spcPts val="0"/>
              </a:spcAft>
              <a:buClr>
                <a:srgbClr val="FF0000"/>
              </a:buClr>
              <a:buFont typeface="Wingdings" pitchFamily="2" charset="2"/>
              <a:buChar char="§"/>
            </a:pPr>
            <a:r>
              <a:rPr lang="ru-RU" sz="1600" b="1" dirty="0" smtClean="0">
                <a:ea typeface="Times New Roman"/>
              </a:rPr>
              <a:t> </a:t>
            </a:r>
            <a:r>
              <a:rPr lang="en-US" sz="1600" b="1" dirty="0" smtClean="0">
                <a:ea typeface="Times New Roman"/>
              </a:rPr>
              <a:t>  </a:t>
            </a:r>
            <a:r>
              <a:rPr lang="en-US" sz="1600" b="1" dirty="0" smtClean="0"/>
              <a:t>wire </a:t>
            </a:r>
            <a:r>
              <a:rPr lang="en-US" sz="1600" b="1" dirty="0"/>
              <a:t>blanks for the manufacture of spacer </a:t>
            </a:r>
            <a:r>
              <a:rPr lang="en-US" sz="1600" b="1" dirty="0" smtClean="0"/>
              <a:t>wire </a:t>
            </a:r>
            <a:r>
              <a:rPr lang="ru-RU" sz="1600" b="1" dirty="0" smtClean="0">
                <a:ea typeface="Times New Roman"/>
              </a:rPr>
              <a:t>(Ø5,5 </a:t>
            </a:r>
            <a:r>
              <a:rPr lang="en-US" sz="1600" b="1" dirty="0" smtClean="0">
                <a:ea typeface="Times New Roman"/>
              </a:rPr>
              <a:t>mm</a:t>
            </a:r>
            <a:r>
              <a:rPr lang="ru-RU" sz="1600" b="1" dirty="0" smtClean="0">
                <a:ea typeface="Times New Roman"/>
              </a:rPr>
              <a:t>);</a:t>
            </a:r>
            <a:endParaRPr lang="ru-RU" sz="1600" b="1" dirty="0">
              <a:ea typeface="Times New Roman"/>
            </a:endParaRPr>
          </a:p>
          <a:p>
            <a:pPr marL="285750" indent="-103188" algn="just">
              <a:spcAft>
                <a:spcPts val="0"/>
              </a:spcAft>
              <a:buClr>
                <a:srgbClr val="FF0000"/>
              </a:buClr>
              <a:buFont typeface="Wingdings" pitchFamily="2" charset="2"/>
              <a:buChar char="§"/>
            </a:pPr>
            <a:r>
              <a:rPr lang="ru-RU" sz="1600" b="1" dirty="0">
                <a:ea typeface="Times New Roman"/>
              </a:rPr>
              <a:t> </a:t>
            </a:r>
            <a:r>
              <a:rPr lang="en-US" sz="1600" b="1" dirty="0" smtClean="0">
                <a:ea typeface="Times New Roman"/>
              </a:rPr>
              <a:t>  </a:t>
            </a:r>
            <a:r>
              <a:rPr lang="en-US" sz="1600" b="1" dirty="0" smtClean="0">
                <a:solidFill>
                  <a:srgbClr val="414142"/>
                </a:solidFill>
              </a:rPr>
              <a:t>spacer </a:t>
            </a:r>
            <a:r>
              <a:rPr lang="en-US" sz="1600" b="1" dirty="0">
                <a:solidFill>
                  <a:srgbClr val="414142"/>
                </a:solidFill>
              </a:rPr>
              <a:t>wire </a:t>
            </a:r>
            <a:r>
              <a:rPr lang="ru-RU" sz="1600" b="1" dirty="0" smtClean="0">
                <a:ea typeface="Times New Roman"/>
                <a:sym typeface="Symbol"/>
              </a:rPr>
              <a:t></a:t>
            </a:r>
            <a:r>
              <a:rPr lang="ru-RU" sz="1600" b="1" dirty="0" smtClean="0">
                <a:ea typeface="Times New Roman"/>
              </a:rPr>
              <a:t>1,05</a:t>
            </a:r>
            <a:r>
              <a:rPr lang="en-US" sz="1600" b="1" dirty="0" smtClean="0">
                <a:ea typeface="Times New Roman"/>
              </a:rPr>
              <a:t> mm</a:t>
            </a:r>
            <a:r>
              <a:rPr lang="ru-RU" sz="1600" b="1" dirty="0" smtClean="0">
                <a:ea typeface="Times New Roman"/>
              </a:rPr>
              <a:t> </a:t>
            </a:r>
            <a:r>
              <a:rPr lang="en-US" sz="1600" b="1" dirty="0" smtClean="0">
                <a:ea typeface="Times New Roman"/>
              </a:rPr>
              <a:t>and</a:t>
            </a:r>
            <a:r>
              <a:rPr lang="ru-RU" sz="1600" b="1" dirty="0" smtClean="0">
                <a:ea typeface="Times New Roman"/>
              </a:rPr>
              <a:t> </a:t>
            </a:r>
            <a:r>
              <a:rPr lang="ru-RU" sz="1600" b="1" dirty="0">
                <a:ea typeface="Times New Roman"/>
                <a:sym typeface="Symbol"/>
              </a:rPr>
              <a:t></a:t>
            </a:r>
            <a:r>
              <a:rPr lang="ru-RU" sz="1600" b="1" dirty="0">
                <a:ea typeface="Times New Roman"/>
              </a:rPr>
              <a:t>1,3</a:t>
            </a:r>
            <a:r>
              <a:rPr lang="ru-RU" sz="1600" b="1" dirty="0">
                <a:ea typeface="Times New Roman"/>
                <a:sym typeface="Symbol"/>
              </a:rPr>
              <a:t></a:t>
            </a:r>
            <a:r>
              <a:rPr lang="ru-RU" sz="1600" b="1" dirty="0">
                <a:ea typeface="Times New Roman"/>
              </a:rPr>
              <a:t>0,6 </a:t>
            </a:r>
            <a:r>
              <a:rPr lang="en-US" sz="1600" b="1" dirty="0" smtClean="0">
                <a:ea typeface="Times New Roman"/>
              </a:rPr>
              <a:t>mm</a:t>
            </a:r>
            <a:r>
              <a:rPr lang="ru-RU" sz="1600" b="1" dirty="0" smtClean="0">
                <a:ea typeface="Times New Roman"/>
              </a:rPr>
              <a:t>).</a:t>
            </a:r>
          </a:p>
          <a:p>
            <a:pPr indent="450215" algn="just">
              <a:spcAft>
                <a:spcPts val="0"/>
              </a:spcAft>
            </a:pPr>
            <a:endParaRPr lang="en-US" b="1" dirty="0" smtClean="0">
              <a:solidFill>
                <a:srgbClr val="002060"/>
              </a:solidFill>
            </a:endParaRPr>
          </a:p>
          <a:p>
            <a:pPr indent="450215" algn="just">
              <a:spcAft>
                <a:spcPts val="0"/>
              </a:spcAft>
            </a:pPr>
            <a:r>
              <a:rPr lang="en-US" b="1" dirty="0" smtClean="0">
                <a:solidFill>
                  <a:srgbClr val="002060"/>
                </a:solidFill>
              </a:rPr>
              <a:t>Experimental </a:t>
            </a:r>
            <a:r>
              <a:rPr lang="en-US" b="1" dirty="0">
                <a:solidFill>
                  <a:srgbClr val="002060"/>
                </a:solidFill>
              </a:rPr>
              <a:t>batches are </a:t>
            </a:r>
            <a:r>
              <a:rPr lang="en-US" b="1" dirty="0" smtClean="0">
                <a:solidFill>
                  <a:srgbClr val="002060"/>
                </a:solidFill>
              </a:rPr>
              <a:t>made</a:t>
            </a:r>
            <a:r>
              <a:rPr lang="ru-RU" b="1" dirty="0" smtClean="0">
                <a:solidFill>
                  <a:srgbClr val="002060"/>
                </a:solidFill>
                <a:ea typeface="Times New Roman"/>
              </a:rPr>
              <a:t>:</a:t>
            </a:r>
          </a:p>
          <a:p>
            <a:pPr marL="184150" indent="161925" algn="just">
              <a:spcAft>
                <a:spcPts val="0"/>
              </a:spcAft>
              <a:buClr>
                <a:srgbClr val="FF0000"/>
              </a:buClr>
              <a:buFont typeface="Wingdings" pitchFamily="2" charset="2"/>
              <a:buChar char="§"/>
            </a:pPr>
            <a:r>
              <a:rPr lang="en-US" sz="1600" b="1" dirty="0">
                <a:solidFill>
                  <a:srgbClr val="000000"/>
                </a:solidFill>
                <a:ea typeface="Times New Roman"/>
              </a:rPr>
              <a:t> </a:t>
            </a:r>
            <a:r>
              <a:rPr lang="en-US" sz="1600" b="1" dirty="0" smtClean="0">
                <a:solidFill>
                  <a:srgbClr val="000000"/>
                </a:solidFill>
                <a:ea typeface="Times New Roman"/>
              </a:rPr>
              <a:t>thin-walled tubes</a:t>
            </a:r>
            <a:r>
              <a:rPr lang="ru-RU" sz="1600" b="1" dirty="0" smtClean="0">
                <a:solidFill>
                  <a:srgbClr val="000000"/>
                </a:solidFill>
                <a:ea typeface="Times New Roman"/>
              </a:rPr>
              <a:t> </a:t>
            </a:r>
            <a:r>
              <a:rPr lang="ru-RU" sz="1600" b="1" dirty="0">
                <a:solidFill>
                  <a:srgbClr val="000000"/>
                </a:solidFill>
                <a:ea typeface="Times New Roman"/>
              </a:rPr>
              <a:t>Ø6,9×0,4 </a:t>
            </a:r>
            <a:r>
              <a:rPr lang="en-US" sz="1600" b="1" dirty="0" smtClean="0">
                <a:solidFill>
                  <a:srgbClr val="000000"/>
                </a:solidFill>
                <a:ea typeface="Times New Roman"/>
              </a:rPr>
              <a:t>mm</a:t>
            </a:r>
            <a:r>
              <a:rPr lang="ru-RU" sz="1600" b="1" dirty="0" smtClean="0">
                <a:solidFill>
                  <a:srgbClr val="000000"/>
                </a:solidFill>
                <a:ea typeface="Times New Roman"/>
              </a:rPr>
              <a:t>, </a:t>
            </a:r>
            <a:r>
              <a:rPr lang="ru-RU" sz="1600" b="1" dirty="0">
                <a:solidFill>
                  <a:srgbClr val="000000"/>
                </a:solidFill>
                <a:ea typeface="Times New Roman"/>
              </a:rPr>
              <a:t>Ø9,3×0,6 </a:t>
            </a:r>
            <a:r>
              <a:rPr lang="en-US" sz="1600" b="1" dirty="0" smtClean="0">
                <a:solidFill>
                  <a:srgbClr val="000000"/>
                </a:solidFill>
                <a:ea typeface="Times New Roman"/>
              </a:rPr>
              <a:t>mm</a:t>
            </a:r>
            <a:r>
              <a:rPr lang="ru-RU" sz="1600" b="1" dirty="0" smtClean="0">
                <a:solidFill>
                  <a:srgbClr val="000000"/>
                </a:solidFill>
                <a:ea typeface="Times New Roman"/>
              </a:rPr>
              <a:t>, </a:t>
            </a:r>
            <a:r>
              <a:rPr lang="ru-RU" sz="1600" b="1" dirty="0">
                <a:solidFill>
                  <a:srgbClr val="000000"/>
                </a:solidFill>
                <a:ea typeface="Times New Roman"/>
              </a:rPr>
              <a:t>Ø9,3×0,5 </a:t>
            </a:r>
            <a:r>
              <a:rPr lang="en-US" sz="1600" b="1" dirty="0" smtClean="0">
                <a:solidFill>
                  <a:srgbClr val="000000"/>
                </a:solidFill>
                <a:ea typeface="Times New Roman"/>
              </a:rPr>
              <a:t>mm</a:t>
            </a:r>
            <a:r>
              <a:rPr lang="ru-RU" sz="1600" b="1" dirty="0" smtClean="0">
                <a:solidFill>
                  <a:srgbClr val="000000"/>
                </a:solidFill>
                <a:ea typeface="Times New Roman"/>
              </a:rPr>
              <a:t> (</a:t>
            </a:r>
            <a:r>
              <a:rPr lang="en-US" sz="1600" b="1" dirty="0" err="1" smtClean="0">
                <a:solidFill>
                  <a:srgbClr val="000000"/>
                </a:solidFill>
                <a:ea typeface="Times New Roman"/>
              </a:rPr>
              <a:t>ChS</a:t>
            </a:r>
            <a:r>
              <a:rPr lang="ru-RU" sz="1600" b="1" dirty="0" smtClean="0">
                <a:solidFill>
                  <a:srgbClr val="000000"/>
                </a:solidFill>
                <a:ea typeface="Times New Roman"/>
              </a:rPr>
              <a:t>139</a:t>
            </a:r>
            <a:r>
              <a:rPr lang="ru-RU" sz="1600" b="1" dirty="0">
                <a:solidFill>
                  <a:srgbClr val="000000"/>
                </a:solidFill>
                <a:ea typeface="Times New Roman"/>
              </a:rPr>
              <a:t>) </a:t>
            </a:r>
            <a:r>
              <a:rPr lang="en-US" sz="1600" b="1" dirty="0" smtClean="0">
                <a:solidFill>
                  <a:srgbClr val="000000"/>
                </a:solidFill>
                <a:ea typeface="Times New Roman"/>
              </a:rPr>
              <a:t>and</a:t>
            </a:r>
            <a:r>
              <a:rPr lang="ru-RU" sz="1600" b="1" dirty="0" smtClean="0">
                <a:solidFill>
                  <a:srgbClr val="000000"/>
                </a:solidFill>
                <a:ea typeface="Times New Roman"/>
              </a:rPr>
              <a:t> </a:t>
            </a:r>
            <a:r>
              <a:rPr lang="en-US" sz="1600" b="1" dirty="0" smtClean="0">
                <a:solidFill>
                  <a:srgbClr val="000000"/>
                </a:solidFill>
                <a:ea typeface="Times New Roman"/>
              </a:rPr>
              <a:t>        </a:t>
            </a:r>
            <a:r>
              <a:rPr lang="ru-RU" sz="1600" b="1" dirty="0" smtClean="0">
                <a:solidFill>
                  <a:srgbClr val="000000"/>
                </a:solidFill>
                <a:ea typeface="Times New Roman"/>
              </a:rPr>
              <a:t>Ø10,5×0,5</a:t>
            </a:r>
            <a:r>
              <a:rPr lang="en-US" sz="1600" b="1" dirty="0" smtClean="0">
                <a:solidFill>
                  <a:srgbClr val="000000"/>
                </a:solidFill>
                <a:ea typeface="Times New Roman"/>
              </a:rPr>
              <a:t> mm</a:t>
            </a:r>
            <a:r>
              <a:rPr lang="ru-RU" sz="1600" b="1" dirty="0" smtClean="0">
                <a:solidFill>
                  <a:srgbClr val="000000"/>
                </a:solidFill>
                <a:ea typeface="Times New Roman"/>
              </a:rPr>
              <a:t> (</a:t>
            </a:r>
            <a:r>
              <a:rPr lang="en-US" sz="1600" b="1" dirty="0" err="1" smtClean="0">
                <a:solidFill>
                  <a:srgbClr val="000000"/>
                </a:solidFill>
                <a:ea typeface="Times New Roman"/>
              </a:rPr>
              <a:t>ChS</a:t>
            </a:r>
            <a:r>
              <a:rPr lang="ru-RU" sz="1600" b="1" dirty="0" smtClean="0">
                <a:solidFill>
                  <a:srgbClr val="000000"/>
                </a:solidFill>
                <a:ea typeface="Times New Roman"/>
              </a:rPr>
              <a:t>139</a:t>
            </a:r>
            <a:r>
              <a:rPr lang="ru-RU" sz="1600" b="1" dirty="0">
                <a:solidFill>
                  <a:srgbClr val="000000"/>
                </a:solidFill>
                <a:ea typeface="Times New Roman"/>
              </a:rPr>
              <a:t>);</a:t>
            </a:r>
          </a:p>
          <a:p>
            <a:pPr marL="184150" indent="161925" algn="just">
              <a:spcAft>
                <a:spcPts val="0"/>
              </a:spcAft>
              <a:buClr>
                <a:srgbClr val="FF0000"/>
              </a:buClr>
              <a:buFont typeface="Wingdings" pitchFamily="2" charset="2"/>
              <a:buChar char="§"/>
            </a:pPr>
            <a:r>
              <a:rPr lang="en-US" sz="1600" b="1" dirty="0">
                <a:solidFill>
                  <a:srgbClr val="000000"/>
                </a:solidFill>
              </a:rPr>
              <a:t>bar with special surface finish for caps </a:t>
            </a:r>
            <a:r>
              <a:rPr lang="ru-RU" sz="1600" b="1" dirty="0" smtClean="0">
                <a:solidFill>
                  <a:srgbClr val="000000"/>
                </a:solidFill>
                <a:ea typeface="Times New Roman"/>
                <a:sym typeface="Symbol"/>
              </a:rPr>
              <a:t></a:t>
            </a:r>
            <a:r>
              <a:rPr lang="ru-RU" sz="1600" b="1" dirty="0">
                <a:solidFill>
                  <a:srgbClr val="000000"/>
                </a:solidFill>
                <a:ea typeface="Times New Roman"/>
              </a:rPr>
              <a:t>10 мм;</a:t>
            </a:r>
          </a:p>
          <a:p>
            <a:pPr marL="184150" indent="161925" algn="just">
              <a:spcAft>
                <a:spcPts val="0"/>
              </a:spcAft>
              <a:buClr>
                <a:srgbClr val="FF0000"/>
              </a:buClr>
              <a:buFont typeface="Wingdings" pitchFamily="2" charset="2"/>
              <a:buChar char="§"/>
            </a:pPr>
            <a:r>
              <a:rPr lang="en-US" sz="1600" b="1" dirty="0">
                <a:solidFill>
                  <a:srgbClr val="000000"/>
                </a:solidFill>
              </a:rPr>
              <a:t>wire blanks </a:t>
            </a:r>
            <a:r>
              <a:rPr lang="ru-RU" sz="1600" b="1" dirty="0" smtClean="0">
                <a:solidFill>
                  <a:srgbClr val="000000"/>
                </a:solidFill>
                <a:ea typeface="Times New Roman"/>
              </a:rPr>
              <a:t>Ø5,5 </a:t>
            </a:r>
            <a:r>
              <a:rPr lang="en-US" sz="1600" b="1" dirty="0" smtClean="0">
                <a:solidFill>
                  <a:srgbClr val="000000"/>
                </a:solidFill>
                <a:ea typeface="Times New Roman"/>
              </a:rPr>
              <a:t>mm</a:t>
            </a:r>
            <a:r>
              <a:rPr lang="ru-RU" sz="1600" b="1" dirty="0" smtClean="0">
                <a:solidFill>
                  <a:srgbClr val="000000"/>
                </a:solidFill>
                <a:ea typeface="Times New Roman"/>
              </a:rPr>
              <a:t>;</a:t>
            </a:r>
            <a:endParaRPr lang="ru-RU" sz="1600" b="1" dirty="0">
              <a:solidFill>
                <a:srgbClr val="000000"/>
              </a:solidFill>
              <a:ea typeface="Times New Roman"/>
            </a:endParaRPr>
          </a:p>
          <a:p>
            <a:pPr marL="184150" indent="161925" algn="just">
              <a:spcAft>
                <a:spcPts val="0"/>
              </a:spcAft>
              <a:buClr>
                <a:srgbClr val="FF0000"/>
              </a:buClr>
              <a:buFont typeface="Wingdings" pitchFamily="2" charset="2"/>
              <a:buChar char="§"/>
            </a:pPr>
            <a:r>
              <a:rPr lang="en-US" sz="1600" b="1" dirty="0">
                <a:solidFill>
                  <a:srgbClr val="000000"/>
                </a:solidFill>
              </a:rPr>
              <a:t>spacer wire </a:t>
            </a:r>
            <a:r>
              <a:rPr lang="ru-RU" sz="1600" b="1" dirty="0" smtClean="0">
                <a:solidFill>
                  <a:srgbClr val="000000"/>
                </a:solidFill>
                <a:ea typeface="Times New Roman"/>
                <a:sym typeface="Symbol"/>
              </a:rPr>
              <a:t></a:t>
            </a:r>
            <a:r>
              <a:rPr lang="ru-RU" sz="1600" b="1" dirty="0">
                <a:solidFill>
                  <a:srgbClr val="000000"/>
                </a:solidFill>
                <a:ea typeface="Times New Roman"/>
              </a:rPr>
              <a:t>1,05 </a:t>
            </a:r>
            <a:r>
              <a:rPr lang="en-US" sz="1600" b="1" dirty="0" smtClean="0">
                <a:solidFill>
                  <a:srgbClr val="000000"/>
                </a:solidFill>
                <a:ea typeface="Times New Roman"/>
              </a:rPr>
              <a:t>mm</a:t>
            </a:r>
            <a:r>
              <a:rPr lang="ru-RU" sz="1600" b="1" dirty="0" smtClean="0">
                <a:solidFill>
                  <a:srgbClr val="000000"/>
                </a:solidFill>
                <a:ea typeface="Times New Roman"/>
              </a:rPr>
              <a:t> </a:t>
            </a:r>
            <a:r>
              <a:rPr lang="en-US" sz="1600" b="1" dirty="0" smtClean="0">
                <a:solidFill>
                  <a:srgbClr val="000000"/>
                </a:solidFill>
                <a:ea typeface="Times New Roman"/>
              </a:rPr>
              <a:t>and</a:t>
            </a:r>
            <a:r>
              <a:rPr lang="ru-RU" sz="1600" b="1" dirty="0" smtClean="0">
                <a:solidFill>
                  <a:srgbClr val="000000"/>
                </a:solidFill>
                <a:ea typeface="Times New Roman"/>
              </a:rPr>
              <a:t> </a:t>
            </a:r>
            <a:r>
              <a:rPr lang="ru-RU" sz="1600" b="1" dirty="0">
                <a:solidFill>
                  <a:srgbClr val="000000"/>
                </a:solidFill>
                <a:ea typeface="Times New Roman"/>
                <a:sym typeface="Symbol"/>
              </a:rPr>
              <a:t></a:t>
            </a:r>
            <a:r>
              <a:rPr lang="ru-RU" sz="1600" b="1" dirty="0">
                <a:solidFill>
                  <a:srgbClr val="000000"/>
                </a:solidFill>
                <a:ea typeface="Times New Roman"/>
              </a:rPr>
              <a:t>1,3</a:t>
            </a:r>
            <a:r>
              <a:rPr lang="ru-RU" sz="1600" b="1" dirty="0">
                <a:solidFill>
                  <a:srgbClr val="000000"/>
                </a:solidFill>
                <a:ea typeface="Times New Roman"/>
                <a:sym typeface="Symbol"/>
              </a:rPr>
              <a:t></a:t>
            </a:r>
            <a:r>
              <a:rPr lang="ru-RU" sz="1600" b="1" dirty="0">
                <a:solidFill>
                  <a:srgbClr val="000000"/>
                </a:solidFill>
                <a:ea typeface="Times New Roman"/>
              </a:rPr>
              <a:t>0,6 </a:t>
            </a:r>
            <a:r>
              <a:rPr lang="en-US" sz="1600" b="1" dirty="0" smtClean="0">
                <a:solidFill>
                  <a:srgbClr val="000000"/>
                </a:solidFill>
                <a:ea typeface="Times New Roman"/>
              </a:rPr>
              <a:t>mm</a:t>
            </a:r>
            <a:r>
              <a:rPr lang="ru-RU" sz="1600" b="1" dirty="0" smtClean="0">
                <a:solidFill>
                  <a:srgbClr val="000000"/>
                </a:solidFill>
                <a:ea typeface="Times New Roman"/>
              </a:rPr>
              <a:t>.</a:t>
            </a:r>
            <a:endParaRPr lang="en-US" sz="1600" b="1" dirty="0" smtClean="0">
              <a:solidFill>
                <a:srgbClr val="000000"/>
              </a:solidFill>
              <a:ea typeface="Times New Roman"/>
            </a:endParaRPr>
          </a:p>
          <a:p>
            <a:pPr marL="184150" indent="161925" algn="just">
              <a:spcAft>
                <a:spcPts val="0"/>
              </a:spcAft>
              <a:buClr>
                <a:srgbClr val="FF0000"/>
              </a:buClr>
              <a:buFont typeface="Wingdings" pitchFamily="2" charset="2"/>
              <a:buChar char="§"/>
            </a:pPr>
            <a:endParaRPr lang="en-US" sz="1600" dirty="0">
              <a:ea typeface="Times New Roman"/>
            </a:endParaRPr>
          </a:p>
          <a:p>
            <a:pPr marL="176213" indent="365125" algn="just">
              <a:spcAft>
                <a:spcPts val="0"/>
              </a:spcAft>
              <a:buClr>
                <a:srgbClr val="FF0000"/>
              </a:buClr>
            </a:pPr>
            <a:r>
              <a:rPr lang="en-US" b="1" dirty="0">
                <a:solidFill>
                  <a:srgbClr val="002060"/>
                </a:solidFill>
              </a:rPr>
              <a:t>To obtain data on the radiation resistance of steels EK181 and ChS139, sample irradiation is planned in the BN-600 material science assemblies (planned parameters: 87, </a:t>
            </a:r>
            <a:r>
              <a:rPr lang="en-US" b="1" dirty="0" smtClean="0">
                <a:solidFill>
                  <a:srgbClr val="002060"/>
                </a:solidFill>
              </a:rPr>
              <a:t>145 </a:t>
            </a:r>
            <a:r>
              <a:rPr lang="en-US" b="1" dirty="0">
                <a:solidFill>
                  <a:srgbClr val="002060"/>
                </a:solidFill>
              </a:rPr>
              <a:t>and </a:t>
            </a:r>
            <a:r>
              <a:rPr lang="en-US" b="1" dirty="0" smtClean="0">
                <a:solidFill>
                  <a:srgbClr val="002060"/>
                </a:solidFill>
              </a:rPr>
              <a:t>169 </a:t>
            </a:r>
            <a:r>
              <a:rPr lang="en-US" b="1" dirty="0" err="1" smtClean="0">
                <a:solidFill>
                  <a:srgbClr val="002060"/>
                </a:solidFill>
              </a:rPr>
              <a:t>dpa</a:t>
            </a:r>
            <a:r>
              <a:rPr lang="en-US" b="1" dirty="0" smtClean="0">
                <a:solidFill>
                  <a:srgbClr val="002060"/>
                </a:solidFill>
              </a:rPr>
              <a:t>, </a:t>
            </a:r>
            <a:r>
              <a:rPr lang="en-US" b="1" dirty="0" err="1" smtClean="0">
                <a:solidFill>
                  <a:srgbClr val="002060"/>
                </a:solidFill>
              </a:rPr>
              <a:t>Tirrad</a:t>
            </a:r>
            <a:r>
              <a:rPr lang="en-US" b="1" dirty="0" smtClean="0">
                <a:solidFill>
                  <a:srgbClr val="002060"/>
                </a:solidFill>
              </a:rPr>
              <a:t> </a:t>
            </a:r>
            <a:r>
              <a:rPr lang="en-US" b="1" dirty="0">
                <a:solidFill>
                  <a:srgbClr val="002060"/>
                </a:solidFill>
              </a:rPr>
              <a:t>up to 700 ºС).</a:t>
            </a:r>
            <a:endParaRPr lang="ru-RU" b="1" dirty="0">
              <a:solidFill>
                <a:srgbClr val="002060"/>
              </a:solidFill>
              <a:ea typeface="Times New Roman"/>
            </a:endParaRPr>
          </a:p>
        </p:txBody>
      </p:sp>
      <p:sp>
        <p:nvSpPr>
          <p:cNvPr id="5" name="Номер слайда 3"/>
          <p:cNvSpPr>
            <a:spLocks noGrp="1"/>
          </p:cNvSpPr>
          <p:nvPr>
            <p:ph type="sldNum" sz="quarter" idx="10"/>
          </p:nvPr>
        </p:nvSpPr>
        <p:spPr>
          <a:xfrm>
            <a:off x="8260373" y="6448430"/>
            <a:ext cx="627185" cy="377825"/>
          </a:xfrm>
        </p:spPr>
        <p:txBody>
          <a:bodyPr/>
          <a:lstStyle/>
          <a:p>
            <a:pPr>
              <a:defRPr/>
            </a:pPr>
            <a:fld id="{D5A0490A-844A-4E8F-A6EE-CF6D7138F22E}" type="slidenum">
              <a:rPr lang="ru-RU" smtClean="0">
                <a:solidFill>
                  <a:srgbClr val="003274"/>
                </a:solidFill>
              </a:rPr>
              <a:pPr>
                <a:defRPr/>
              </a:pPr>
              <a:t>10</a:t>
            </a:fld>
            <a:endParaRPr lang="ru-RU" dirty="0">
              <a:solidFill>
                <a:srgbClr val="003274"/>
              </a:solidFill>
            </a:endParaRPr>
          </a:p>
        </p:txBody>
      </p:sp>
    </p:spTree>
    <p:extLst>
      <p:ext uri="{BB962C8B-B14F-4D97-AF65-F5344CB8AC3E}">
        <p14:creationId xmlns:p14="http://schemas.microsoft.com/office/powerpoint/2010/main" val="20612325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11540" y="116632"/>
            <a:ext cx="9192838" cy="699542"/>
          </a:xfrm>
          <a:prstGeom prst="rect">
            <a:avLst/>
          </a:prstGeom>
        </p:spPr>
        <p:txBody>
          <a:bodyPr anchor="ctr"/>
          <a:lstStyle>
            <a:lvl1pPr algn="l" defTabSz="914400" rtl="0" eaLnBrk="1" latinLnBrk="0" hangingPunct="1">
              <a:spcBef>
                <a:spcPct val="0"/>
              </a:spcBef>
              <a:buNone/>
              <a:defRPr sz="2800" kern="1200">
                <a:solidFill>
                  <a:srgbClr val="003274"/>
                </a:solidFill>
                <a:latin typeface="HeliosCondBlack" pitchFamily="2" charset="0"/>
                <a:ea typeface="+mj-ea"/>
                <a:cs typeface="+mj-cs"/>
              </a:defRPr>
            </a:lvl1pPr>
          </a:lstStyle>
          <a:p>
            <a:pPr fontAlgn="base">
              <a:spcAft>
                <a:spcPct val="0"/>
              </a:spcAft>
            </a:pPr>
            <a:r>
              <a:rPr lang="en-US" altLang="ru-RU" sz="2000" b="1" dirty="0" err="1" smtClean="0">
                <a:latin typeface="+mn-lt"/>
                <a:ea typeface="+mn-ea"/>
                <a:cs typeface="Times New Roman" pitchFamily="18" charset="0"/>
              </a:rPr>
              <a:t>Ferritic</a:t>
            </a:r>
            <a:r>
              <a:rPr lang="en-US" altLang="ru-RU" sz="2000" b="1" dirty="0" smtClean="0">
                <a:latin typeface="+mn-lt"/>
                <a:ea typeface="+mn-ea"/>
                <a:cs typeface="Times New Roman" pitchFamily="18" charset="0"/>
              </a:rPr>
              <a:t>-martensitic steel </a:t>
            </a:r>
            <a:r>
              <a:rPr lang="en-US" altLang="ru-RU" sz="2000" b="1" dirty="0" smtClean="0">
                <a:latin typeface="+mn-lt"/>
                <a:ea typeface="+mn-ea"/>
                <a:cs typeface="Times New Roman" pitchFamily="18" charset="0"/>
              </a:rPr>
              <a:t>EP</a:t>
            </a:r>
            <a:r>
              <a:rPr lang="ru-RU" altLang="ru-RU" sz="2000" b="1" dirty="0" smtClean="0">
                <a:latin typeface="+mn-lt"/>
                <a:ea typeface="+mn-ea"/>
                <a:cs typeface="Times New Roman" pitchFamily="18" charset="0"/>
              </a:rPr>
              <a:t>823  </a:t>
            </a:r>
            <a:endParaRPr lang="ru-RU" altLang="ru-RU" sz="2000" b="1" dirty="0" smtClean="0">
              <a:latin typeface="+mn-lt"/>
              <a:ea typeface="+mn-ea"/>
              <a:cs typeface="Times New Roman" pitchFamily="18" charset="0"/>
            </a:endParaRPr>
          </a:p>
        </p:txBody>
      </p:sp>
      <p:sp>
        <p:nvSpPr>
          <p:cNvPr id="5" name="Прямоугольник 4"/>
          <p:cNvSpPr>
            <a:spLocks noChangeArrowheads="1"/>
          </p:cNvSpPr>
          <p:nvPr/>
        </p:nvSpPr>
        <p:spPr bwMode="auto">
          <a:xfrm>
            <a:off x="70507" y="1196752"/>
            <a:ext cx="9082363"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48310" algn="just" fontAlgn="base">
              <a:lnSpc>
                <a:spcPct val="150000"/>
              </a:lnSpc>
            </a:pPr>
            <a:r>
              <a:rPr lang="en-US" b="1" dirty="0">
                <a:solidFill>
                  <a:srgbClr val="000000"/>
                </a:solidFill>
              </a:rPr>
              <a:t>12% chromium </a:t>
            </a:r>
            <a:r>
              <a:rPr lang="en-US" b="1" dirty="0" err="1">
                <a:solidFill>
                  <a:srgbClr val="000000"/>
                </a:solidFill>
              </a:rPr>
              <a:t>ferritic</a:t>
            </a:r>
            <a:r>
              <a:rPr lang="en-US" b="1" dirty="0">
                <a:solidFill>
                  <a:srgbClr val="000000"/>
                </a:solidFill>
              </a:rPr>
              <a:t>-martensitic steel EP823 with increased</a:t>
            </a:r>
            <a:br>
              <a:rPr lang="en-US" b="1" dirty="0">
                <a:solidFill>
                  <a:srgbClr val="000000"/>
                </a:solidFill>
              </a:rPr>
            </a:br>
            <a:r>
              <a:rPr lang="en-US" b="1" dirty="0">
                <a:solidFill>
                  <a:srgbClr val="000000"/>
                </a:solidFill>
              </a:rPr>
              <a:t>(up to </a:t>
            </a:r>
            <a:r>
              <a:rPr lang="en-US" b="1" dirty="0" smtClean="0">
                <a:solidFill>
                  <a:srgbClr val="000000"/>
                </a:solidFill>
              </a:rPr>
              <a:t>1.3 wt. %) </a:t>
            </a:r>
            <a:r>
              <a:rPr lang="en-US" b="1" dirty="0">
                <a:solidFill>
                  <a:srgbClr val="000000"/>
                </a:solidFill>
              </a:rPr>
              <a:t>silicon content, doped with carbide-forming elements W, V, </a:t>
            </a:r>
            <a:r>
              <a:rPr lang="en-US" b="1" dirty="0" err="1">
                <a:solidFill>
                  <a:srgbClr val="000000"/>
                </a:solidFill>
              </a:rPr>
              <a:t>Nb</a:t>
            </a:r>
            <a:r>
              <a:rPr lang="en-US" b="1" dirty="0">
                <a:solidFill>
                  <a:srgbClr val="000000"/>
                </a:solidFill>
              </a:rPr>
              <a:t> in the range of 0.2-0.8%, </a:t>
            </a:r>
            <a:r>
              <a:rPr lang="en-US" b="1" dirty="0" err="1" smtClean="0">
                <a:solidFill>
                  <a:srgbClr val="000000"/>
                </a:solidFill>
              </a:rPr>
              <a:t>Ce</a:t>
            </a:r>
            <a:r>
              <a:rPr lang="en-US" b="1" dirty="0" smtClean="0">
                <a:solidFill>
                  <a:srgbClr val="000000"/>
                </a:solidFill>
              </a:rPr>
              <a:t> 0.1</a:t>
            </a:r>
            <a:r>
              <a:rPr lang="en-US" b="1" dirty="0">
                <a:solidFill>
                  <a:srgbClr val="000000"/>
                </a:solidFill>
              </a:rPr>
              <a:t>% and </a:t>
            </a:r>
            <a:r>
              <a:rPr lang="en-US" b="1" dirty="0" smtClean="0">
                <a:solidFill>
                  <a:srgbClr val="000000"/>
                </a:solidFill>
              </a:rPr>
              <a:t>В 0.006</a:t>
            </a:r>
            <a:r>
              <a:rPr lang="en-US" b="1" dirty="0">
                <a:solidFill>
                  <a:srgbClr val="000000"/>
                </a:solidFill>
              </a:rPr>
              <a:t>% is mastered and justified as the material of the shells of fuel elements, </a:t>
            </a:r>
            <a:r>
              <a:rPr lang="en-US" b="1" dirty="0" smtClean="0">
                <a:solidFill>
                  <a:srgbClr val="000000"/>
                </a:solidFill>
              </a:rPr>
              <a:t>and </a:t>
            </a:r>
            <a:r>
              <a:rPr lang="en-US" b="1" dirty="0">
                <a:solidFill>
                  <a:srgbClr val="000000"/>
                </a:solidFill>
              </a:rPr>
              <a:t>other units of the BREST-OD-300 reactor.</a:t>
            </a:r>
            <a:endParaRPr lang="en-US" altLang="ja-JP" b="1" dirty="0" smtClean="0">
              <a:solidFill>
                <a:srgbClr val="000000"/>
              </a:solidFill>
              <a:ea typeface="ＭＳ Ｐゴシック"/>
              <a:cs typeface="Times New Roman" pitchFamily="18" charset="0"/>
            </a:endParaRPr>
          </a:p>
          <a:p>
            <a:pPr indent="448310" algn="just" fontAlgn="base">
              <a:lnSpc>
                <a:spcPct val="150000"/>
              </a:lnSpc>
            </a:pPr>
            <a:r>
              <a:rPr lang="en-US" altLang="ja-JP" b="1" dirty="0" smtClean="0">
                <a:solidFill>
                  <a:srgbClr val="002060"/>
                </a:solidFill>
                <a:ea typeface="ＭＳ Ｐゴシック"/>
                <a:cs typeface="Times New Roman" pitchFamily="18" charset="0"/>
              </a:rPr>
              <a:t>Works </a:t>
            </a:r>
            <a:r>
              <a:rPr lang="en-US" altLang="ja-JP" b="1" dirty="0">
                <a:solidFill>
                  <a:srgbClr val="002060"/>
                </a:solidFill>
                <a:ea typeface="ＭＳ Ｐゴシック"/>
                <a:cs typeface="Times New Roman" pitchFamily="18" charset="0"/>
              </a:rPr>
              <a:t>are carried out in the following </a:t>
            </a:r>
            <a:r>
              <a:rPr lang="en-US" altLang="ja-JP" b="1" dirty="0" smtClean="0">
                <a:solidFill>
                  <a:srgbClr val="002060"/>
                </a:solidFill>
                <a:ea typeface="ＭＳ Ｐゴシック"/>
                <a:cs typeface="Times New Roman" pitchFamily="18" charset="0"/>
              </a:rPr>
              <a:t>directions</a:t>
            </a:r>
            <a:r>
              <a:rPr lang="ru-RU" altLang="ja-JP" b="1" dirty="0" smtClean="0">
                <a:solidFill>
                  <a:srgbClr val="002060"/>
                </a:solidFill>
                <a:ea typeface="ＭＳ Ｐゴシック"/>
                <a:cs typeface="Times New Roman" pitchFamily="18" charset="0"/>
              </a:rPr>
              <a:t>:</a:t>
            </a:r>
            <a:endParaRPr lang="ru-RU" altLang="ja-JP" b="1" dirty="0" smtClean="0">
              <a:solidFill>
                <a:srgbClr val="002060"/>
              </a:solidFill>
              <a:ea typeface="ＭＳ Ｐゴシック"/>
              <a:cs typeface="Times New Roman" pitchFamily="18" charset="0"/>
            </a:endParaRPr>
          </a:p>
          <a:p>
            <a:pPr marL="550862" lvl="0" indent="-285750">
              <a:lnSpc>
                <a:spcPct val="150000"/>
              </a:lnSpc>
              <a:buClr>
                <a:srgbClr val="FF0000"/>
              </a:buClr>
              <a:buSzPct val="80000"/>
              <a:buFont typeface="Wingdings" pitchFamily="2" charset="2"/>
              <a:buChar char="q"/>
              <a:defRPr/>
            </a:pPr>
            <a:r>
              <a:rPr lang="en-US" b="1" dirty="0" smtClean="0"/>
              <a:t> </a:t>
            </a:r>
            <a:r>
              <a:rPr lang="en-US" b="1" dirty="0" smtClean="0">
                <a:solidFill>
                  <a:srgbClr val="000000"/>
                </a:solidFill>
              </a:rPr>
              <a:t>Technological design.</a:t>
            </a:r>
          </a:p>
          <a:p>
            <a:pPr marL="550862" lvl="0" indent="-285750">
              <a:lnSpc>
                <a:spcPct val="150000"/>
              </a:lnSpc>
              <a:buClr>
                <a:srgbClr val="FF0000"/>
              </a:buClr>
              <a:buSzPct val="80000"/>
              <a:buFont typeface="Wingdings" pitchFamily="2" charset="2"/>
              <a:buChar char="q"/>
              <a:defRPr/>
            </a:pPr>
            <a:r>
              <a:rPr lang="en-US" b="1" dirty="0" smtClean="0">
                <a:solidFill>
                  <a:srgbClr val="000000"/>
                </a:solidFill>
              </a:rPr>
              <a:t>Studies </a:t>
            </a:r>
            <a:r>
              <a:rPr lang="en-US" b="1" dirty="0">
                <a:solidFill>
                  <a:srgbClr val="000000"/>
                </a:solidFill>
              </a:rPr>
              <a:t>of the structural phase state and </a:t>
            </a:r>
            <a:r>
              <a:rPr lang="en-US" b="1" dirty="0" err="1">
                <a:solidFill>
                  <a:srgbClr val="000000"/>
                </a:solidFill>
              </a:rPr>
              <a:t>physico</a:t>
            </a:r>
            <a:r>
              <a:rPr lang="en-US" b="1" dirty="0">
                <a:solidFill>
                  <a:srgbClr val="000000"/>
                </a:solidFill>
              </a:rPr>
              <a:t>-mechanical properties at all </a:t>
            </a:r>
            <a:r>
              <a:rPr lang="en-US" b="1" dirty="0" smtClean="0">
                <a:solidFill>
                  <a:srgbClr val="000000"/>
                </a:solidFill>
              </a:rPr>
              <a:t>  stages </a:t>
            </a:r>
            <a:r>
              <a:rPr lang="en-US" b="1" dirty="0">
                <a:solidFill>
                  <a:srgbClr val="000000"/>
                </a:solidFill>
              </a:rPr>
              <a:t>of the development and manufacture of products</a:t>
            </a:r>
            <a:r>
              <a:rPr lang="en-US" b="1" dirty="0" smtClean="0">
                <a:solidFill>
                  <a:srgbClr val="000000"/>
                </a:solidFill>
              </a:rPr>
              <a:t>.</a:t>
            </a:r>
          </a:p>
          <a:p>
            <a:pPr marL="550862" lvl="0" indent="-285750">
              <a:lnSpc>
                <a:spcPct val="150000"/>
              </a:lnSpc>
              <a:buClr>
                <a:srgbClr val="FF0000"/>
              </a:buClr>
              <a:buSzPct val="80000"/>
              <a:buFont typeface="Wingdings" pitchFamily="2" charset="2"/>
              <a:buChar char="q"/>
              <a:defRPr/>
            </a:pPr>
            <a:r>
              <a:rPr lang="en-US" b="1" dirty="0" smtClean="0">
                <a:solidFill>
                  <a:srgbClr val="000000"/>
                </a:solidFill>
              </a:rPr>
              <a:t>Research </a:t>
            </a:r>
            <a:r>
              <a:rPr lang="en-US" b="1" dirty="0">
                <a:solidFill>
                  <a:srgbClr val="000000"/>
                </a:solidFill>
              </a:rPr>
              <a:t>and substantiation of corrosion resistance</a:t>
            </a:r>
            <a:r>
              <a:rPr lang="en-US" b="1" dirty="0" smtClean="0">
                <a:solidFill>
                  <a:srgbClr val="000000"/>
                </a:solidFill>
              </a:rPr>
              <a:t>.</a:t>
            </a:r>
          </a:p>
          <a:p>
            <a:pPr marL="550862" lvl="0" indent="-285750">
              <a:lnSpc>
                <a:spcPct val="150000"/>
              </a:lnSpc>
              <a:buClr>
                <a:srgbClr val="FF0000"/>
              </a:buClr>
              <a:buSzPct val="80000"/>
              <a:buFont typeface="Wingdings" pitchFamily="2" charset="2"/>
              <a:buChar char="q"/>
              <a:defRPr/>
            </a:pPr>
            <a:r>
              <a:rPr lang="en-US" b="1" dirty="0">
                <a:solidFill>
                  <a:srgbClr val="000000"/>
                </a:solidFill>
              </a:rPr>
              <a:t> </a:t>
            </a:r>
            <a:r>
              <a:rPr lang="en-US" b="1" dirty="0" smtClean="0">
                <a:solidFill>
                  <a:srgbClr val="000000"/>
                </a:solidFill>
              </a:rPr>
              <a:t>Justification </a:t>
            </a:r>
            <a:r>
              <a:rPr lang="en-US" b="1" dirty="0">
                <a:solidFill>
                  <a:srgbClr val="000000"/>
                </a:solidFill>
              </a:rPr>
              <a:t>of radiation resistance.</a:t>
            </a:r>
            <a:r>
              <a:rPr lang="ru-RU" altLang="ja-JP" b="1" dirty="0" smtClean="0">
                <a:solidFill>
                  <a:srgbClr val="000000"/>
                </a:solidFill>
                <a:ea typeface="ＭＳ Ｐゴシック"/>
                <a:cs typeface="Times New Roman" pitchFamily="18" charset="0"/>
              </a:rPr>
              <a:t> </a:t>
            </a:r>
            <a:endParaRPr lang="ru-RU" altLang="ja-JP" b="1" dirty="0">
              <a:solidFill>
                <a:srgbClr val="000000"/>
              </a:solidFill>
              <a:ea typeface="ＭＳ Ｐゴシック"/>
              <a:cs typeface="Times New Roman" pitchFamily="18" charset="0"/>
            </a:endParaRPr>
          </a:p>
        </p:txBody>
      </p:sp>
      <p:sp>
        <p:nvSpPr>
          <p:cNvPr id="6" name="Номер слайда 3"/>
          <p:cNvSpPr>
            <a:spLocks noGrp="1"/>
          </p:cNvSpPr>
          <p:nvPr>
            <p:ph type="sldNum" sz="quarter" idx="10"/>
          </p:nvPr>
        </p:nvSpPr>
        <p:spPr>
          <a:xfrm>
            <a:off x="8260373" y="6448430"/>
            <a:ext cx="627185" cy="377825"/>
          </a:xfrm>
        </p:spPr>
        <p:txBody>
          <a:bodyPr/>
          <a:lstStyle/>
          <a:p>
            <a:pPr>
              <a:defRPr/>
            </a:pPr>
            <a:fld id="{D5A0490A-844A-4E8F-A6EE-CF6D7138F22E}" type="slidenum">
              <a:rPr lang="ru-RU" smtClean="0">
                <a:solidFill>
                  <a:srgbClr val="003274"/>
                </a:solidFill>
              </a:rPr>
              <a:pPr>
                <a:defRPr/>
              </a:pPr>
              <a:t>11</a:t>
            </a:fld>
            <a:endParaRPr lang="ru-RU" dirty="0">
              <a:solidFill>
                <a:srgbClr val="003274"/>
              </a:solidFill>
            </a:endParaRPr>
          </a:p>
        </p:txBody>
      </p:sp>
    </p:spTree>
    <p:extLst>
      <p:ext uri="{BB962C8B-B14F-4D97-AF65-F5344CB8AC3E}">
        <p14:creationId xmlns:p14="http://schemas.microsoft.com/office/powerpoint/2010/main" val="39317315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80784" y="188640"/>
            <a:ext cx="8640960" cy="699542"/>
          </a:xfrm>
        </p:spPr>
        <p:txBody>
          <a:bodyPr>
            <a:noAutofit/>
          </a:bodyPr>
          <a:lstStyle/>
          <a:p>
            <a:pPr lvl="0"/>
            <a:r>
              <a:rPr lang="en-US" sz="1800" dirty="0"/>
              <a:t>Corrosion, including fretting corrosion, samples of steel EP823 of new technological performance and advanced materials</a:t>
            </a:r>
            <a:endParaRPr lang="ru-RU" sz="1800" b="1" dirty="0">
              <a:solidFill>
                <a:srgbClr val="002060"/>
              </a:solidFill>
              <a:latin typeface="+mn-lt"/>
              <a:cs typeface="Times New Roman" pitchFamily="18" charset="0"/>
            </a:endParaRPr>
          </a:p>
        </p:txBody>
      </p:sp>
      <p:sp>
        <p:nvSpPr>
          <p:cNvPr id="5" name="Прямоугольник 4"/>
          <p:cNvSpPr/>
          <p:nvPr/>
        </p:nvSpPr>
        <p:spPr>
          <a:xfrm>
            <a:off x="-70736" y="1059582"/>
            <a:ext cx="9144000" cy="923330"/>
          </a:xfrm>
          <a:prstGeom prst="rect">
            <a:avLst/>
          </a:prstGeom>
        </p:spPr>
        <p:txBody>
          <a:bodyPr wrap="square">
            <a:spAutoFit/>
          </a:bodyPr>
          <a:lstStyle/>
          <a:p>
            <a:pPr marL="182563" lvl="0" indent="442913" fontAlgn="base">
              <a:spcBef>
                <a:spcPct val="0"/>
              </a:spcBef>
              <a:spcAft>
                <a:spcPct val="0"/>
              </a:spcAft>
              <a:defRPr/>
            </a:pPr>
            <a:r>
              <a:rPr lang="en-US" dirty="0">
                <a:solidFill>
                  <a:srgbClr val="000000"/>
                </a:solidFill>
                <a:latin typeface="+mj-lt"/>
                <a:cs typeface="Times New Roman" pitchFamily="18" charset="0"/>
              </a:rPr>
              <a:t>Corrosion tests were carried out in the lead coolant flow in the CM-2 test bench with the concentration of dissolved oxygen С [O] = (1-4) · 10-6 wt. %, with a duration of ~ 16000 hours at temperatures of 425 - 670 </a:t>
            </a:r>
            <a:r>
              <a:rPr lang="en-US" dirty="0" smtClean="0">
                <a:solidFill>
                  <a:srgbClr val="000000"/>
                </a:solidFill>
                <a:latin typeface="+mj-lt"/>
                <a:cs typeface="Times New Roman" pitchFamily="18" charset="0"/>
              </a:rPr>
              <a:t>°C.</a:t>
            </a:r>
            <a:endParaRPr lang="ru-RU" dirty="0">
              <a:solidFill>
                <a:srgbClr val="000000"/>
              </a:solidFill>
              <a:latin typeface="+mj-lt"/>
              <a:cs typeface="Times New Roman" pitchFamily="18" charset="0"/>
            </a:endParaRPr>
          </a:p>
        </p:txBody>
      </p:sp>
      <p:sp>
        <p:nvSpPr>
          <p:cNvPr id="6" name="Прямоугольник 5"/>
          <p:cNvSpPr/>
          <p:nvPr/>
        </p:nvSpPr>
        <p:spPr>
          <a:xfrm>
            <a:off x="107504" y="2132856"/>
            <a:ext cx="8965760" cy="3801041"/>
          </a:xfrm>
          <a:prstGeom prst="rect">
            <a:avLst/>
          </a:prstGeom>
        </p:spPr>
        <p:txBody>
          <a:bodyPr wrap="square">
            <a:spAutoFit/>
          </a:bodyPr>
          <a:lstStyle/>
          <a:p>
            <a:pPr lvl="0" indent="447675" algn="ctr" fontAlgn="base">
              <a:spcBef>
                <a:spcPct val="0"/>
              </a:spcBef>
              <a:spcAft>
                <a:spcPct val="0"/>
              </a:spcAft>
              <a:defRPr/>
            </a:pPr>
            <a:r>
              <a:rPr lang="en-US" sz="1600" b="1" dirty="0" smtClean="0">
                <a:solidFill>
                  <a:srgbClr val="003274"/>
                </a:solidFill>
                <a:latin typeface="+mj-lt"/>
                <a:cs typeface="Times New Roman" pitchFamily="18" charset="0"/>
              </a:rPr>
              <a:t>Results</a:t>
            </a:r>
            <a:endParaRPr lang="ru-RU" sz="1600" b="1" dirty="0">
              <a:solidFill>
                <a:srgbClr val="003274"/>
              </a:solidFill>
              <a:latin typeface="+mj-lt"/>
              <a:cs typeface="Times New Roman" pitchFamily="18" charset="0"/>
            </a:endParaRPr>
          </a:p>
          <a:p>
            <a:pPr marL="285750" lvl="0" indent="-285750" algn="just" fontAlgn="base">
              <a:spcBef>
                <a:spcPct val="0"/>
              </a:spcBef>
              <a:spcAft>
                <a:spcPct val="0"/>
              </a:spcAft>
              <a:buClr>
                <a:srgbClr val="FF0000"/>
              </a:buClr>
              <a:buSzPct val="90000"/>
              <a:buFont typeface="Wingdings" pitchFamily="2" charset="2"/>
              <a:buChar char="§"/>
              <a:defRPr/>
            </a:pPr>
            <a:r>
              <a:rPr lang="en-US" sz="1500" b="1" dirty="0">
                <a:solidFill>
                  <a:srgbClr val="000000"/>
                </a:solidFill>
              </a:rPr>
              <a:t>On all samples (steel EP823 in the initial state and with a modified surface) no corrosion-erosion damage was detected.</a:t>
            </a:r>
            <a:endParaRPr lang="en-US" sz="1500" b="1" dirty="0" smtClean="0">
              <a:solidFill>
                <a:srgbClr val="000000"/>
              </a:solidFill>
              <a:latin typeface="+mj-lt"/>
              <a:cs typeface="Times New Roman" pitchFamily="18" charset="0"/>
            </a:endParaRPr>
          </a:p>
          <a:p>
            <a:pPr marL="285750" lvl="0" indent="-285750" algn="just" fontAlgn="base">
              <a:spcBef>
                <a:spcPct val="0"/>
              </a:spcBef>
              <a:spcAft>
                <a:spcPct val="0"/>
              </a:spcAft>
              <a:buClr>
                <a:srgbClr val="FF0000"/>
              </a:buClr>
              <a:buSzPct val="90000"/>
              <a:buFont typeface="Wingdings" pitchFamily="2" charset="2"/>
              <a:buChar char="§"/>
              <a:defRPr/>
            </a:pPr>
            <a:r>
              <a:rPr lang="en-US" sz="1500" b="1" dirty="0">
                <a:solidFill>
                  <a:srgbClr val="000000"/>
                </a:solidFill>
              </a:rPr>
              <a:t>The thickness of the oxide film did not exceed 15 </a:t>
            </a:r>
            <a:r>
              <a:rPr lang="en-US" sz="1500" b="1" dirty="0" err="1">
                <a:solidFill>
                  <a:srgbClr val="000000"/>
                </a:solidFill>
              </a:rPr>
              <a:t>μm</a:t>
            </a:r>
            <a:r>
              <a:rPr lang="en-US" sz="1500" b="1" dirty="0">
                <a:solidFill>
                  <a:srgbClr val="000000"/>
                </a:solidFill>
              </a:rPr>
              <a:t> at each temperature (TT BREST is not more than 50 </a:t>
            </a:r>
            <a:r>
              <a:rPr lang="en-US" sz="1500" b="1" dirty="0" err="1">
                <a:solidFill>
                  <a:srgbClr val="000000"/>
                </a:solidFill>
              </a:rPr>
              <a:t>μm</a:t>
            </a:r>
            <a:r>
              <a:rPr lang="en-US" sz="1500" b="1" dirty="0" smtClean="0">
                <a:solidFill>
                  <a:srgbClr val="000000"/>
                </a:solidFill>
              </a:rPr>
              <a:t>).</a:t>
            </a:r>
            <a:endParaRPr lang="en-US" sz="1500" b="1" dirty="0" smtClean="0">
              <a:solidFill>
                <a:srgbClr val="000000"/>
              </a:solidFill>
              <a:latin typeface="+mj-lt"/>
              <a:cs typeface="Times New Roman" pitchFamily="18" charset="0"/>
            </a:endParaRPr>
          </a:p>
          <a:p>
            <a:pPr marL="285750" lvl="0" indent="-285750" algn="just" fontAlgn="base">
              <a:spcBef>
                <a:spcPct val="0"/>
              </a:spcBef>
              <a:spcAft>
                <a:spcPct val="0"/>
              </a:spcAft>
              <a:buClr>
                <a:srgbClr val="FF0000"/>
              </a:buClr>
              <a:buSzPct val="90000"/>
              <a:buFont typeface="Wingdings" pitchFamily="2" charset="2"/>
              <a:buChar char="§"/>
              <a:defRPr/>
            </a:pPr>
            <a:r>
              <a:rPr lang="en-US" sz="1500" b="1" dirty="0">
                <a:solidFill>
                  <a:srgbClr val="000000"/>
                </a:solidFill>
              </a:rPr>
              <a:t>Liquid metal corrosion (corrosion by dissolution mechanism) was not detected on any of the investigated samples.</a:t>
            </a:r>
            <a:endParaRPr lang="en-US" sz="1500" b="1" dirty="0" smtClean="0">
              <a:solidFill>
                <a:srgbClr val="000000"/>
              </a:solidFill>
              <a:latin typeface="+mj-lt"/>
              <a:cs typeface="Times New Roman" pitchFamily="18" charset="0"/>
            </a:endParaRPr>
          </a:p>
          <a:p>
            <a:pPr marL="285750" lvl="0" indent="-285750" algn="just" fontAlgn="base">
              <a:spcBef>
                <a:spcPct val="0"/>
              </a:spcBef>
              <a:spcAft>
                <a:spcPct val="0"/>
              </a:spcAft>
              <a:buClr>
                <a:srgbClr val="FF0000"/>
              </a:buClr>
              <a:buSzPct val="90000"/>
              <a:buFont typeface="Wingdings" pitchFamily="2" charset="2"/>
              <a:buChar char="§"/>
              <a:defRPr/>
            </a:pPr>
            <a:r>
              <a:rPr lang="en-US" sz="1500" b="1" dirty="0">
                <a:solidFill>
                  <a:srgbClr val="000000"/>
                </a:solidFill>
              </a:rPr>
              <a:t>The interaction of the samples with the coolant does not lead to loss of strength properties and </a:t>
            </a:r>
            <a:r>
              <a:rPr lang="en-US" sz="1500" b="1" dirty="0" err="1">
                <a:solidFill>
                  <a:srgbClr val="000000"/>
                </a:solidFill>
              </a:rPr>
              <a:t>embrittlement</a:t>
            </a:r>
            <a:r>
              <a:rPr lang="en-US" sz="1500" b="1" dirty="0">
                <a:solidFill>
                  <a:srgbClr val="000000"/>
                </a:solidFill>
              </a:rPr>
              <a:t> of the shell material.</a:t>
            </a:r>
            <a:endParaRPr lang="en-US" sz="1500" b="1" dirty="0" smtClean="0">
              <a:solidFill>
                <a:srgbClr val="000000"/>
              </a:solidFill>
              <a:latin typeface="+mj-lt"/>
              <a:cs typeface="Times New Roman" pitchFamily="18" charset="0"/>
            </a:endParaRPr>
          </a:p>
          <a:p>
            <a:pPr marL="285750" lvl="0" indent="-285750" algn="just" fontAlgn="base">
              <a:spcBef>
                <a:spcPct val="0"/>
              </a:spcBef>
              <a:spcAft>
                <a:spcPct val="0"/>
              </a:spcAft>
              <a:buClr>
                <a:srgbClr val="FF0000"/>
              </a:buClr>
              <a:buSzPct val="90000"/>
              <a:buFont typeface="Wingdings" pitchFamily="2" charset="2"/>
              <a:buChar char="§"/>
              <a:defRPr/>
            </a:pPr>
            <a:r>
              <a:rPr lang="en-US" sz="1500" b="1" dirty="0">
                <a:solidFill>
                  <a:srgbClr val="000000"/>
                </a:solidFill>
              </a:rPr>
              <a:t>The mechanical properties of the samples vary within the limits typical for pipe samples subjected to the usual thermal aging at 650 (670) ° C.</a:t>
            </a:r>
            <a:endParaRPr lang="en-US" sz="1500" b="1" dirty="0" smtClean="0">
              <a:solidFill>
                <a:srgbClr val="000000"/>
              </a:solidFill>
              <a:latin typeface="+mj-lt"/>
              <a:cs typeface="Times New Roman" pitchFamily="18" charset="0"/>
            </a:endParaRPr>
          </a:p>
          <a:p>
            <a:pPr marL="285750" lvl="0" indent="-285750" algn="just" fontAlgn="base">
              <a:spcBef>
                <a:spcPct val="0"/>
              </a:spcBef>
              <a:spcAft>
                <a:spcPct val="0"/>
              </a:spcAft>
              <a:buClr>
                <a:srgbClr val="FF0000"/>
              </a:buClr>
              <a:buSzPct val="90000"/>
              <a:buFont typeface="Wingdings" pitchFamily="2" charset="2"/>
              <a:buChar char="§"/>
              <a:defRPr/>
            </a:pPr>
            <a:r>
              <a:rPr lang="en-US" sz="1500" b="1" dirty="0">
                <a:solidFill>
                  <a:srgbClr val="000000"/>
                </a:solidFill>
              </a:rPr>
              <a:t>The resistance of model samples with shell pipes made of EP823 steel and bimetallic pipes to fretting corrosion at 620 ° С, ~ 5000 h, С [O] = (1-4) · 10-6 wt. %, coolant velocity ~ 1.6 m / s.</a:t>
            </a:r>
            <a:endParaRPr lang="en-US" sz="1500" b="1" dirty="0" smtClean="0">
              <a:solidFill>
                <a:srgbClr val="000000"/>
              </a:solidFill>
              <a:latin typeface="+mj-lt"/>
              <a:ea typeface="Times New Roman"/>
            </a:endParaRPr>
          </a:p>
          <a:p>
            <a:pPr marL="285750" lvl="0" indent="-285750" algn="just" fontAlgn="base">
              <a:spcBef>
                <a:spcPct val="0"/>
              </a:spcBef>
              <a:spcAft>
                <a:spcPct val="0"/>
              </a:spcAft>
              <a:buClr>
                <a:srgbClr val="FF0000"/>
              </a:buClr>
              <a:buSzPct val="90000"/>
              <a:buFont typeface="Wingdings" pitchFamily="2" charset="2"/>
              <a:buChar char="§"/>
              <a:defRPr/>
            </a:pPr>
            <a:r>
              <a:rPr lang="en-US" sz="1500" b="1" dirty="0">
                <a:solidFill>
                  <a:srgbClr val="000000"/>
                </a:solidFill>
              </a:rPr>
              <a:t>Bench corrosion tests of fuel assembly mockups from EP823 steel in lead with oxygen content higher (̴10-5 wt.%) And below (̴10-7-10-8 wt.%) Were carried out. Conducted materials research.</a:t>
            </a:r>
            <a:endParaRPr lang="ru-RU" sz="1500" b="1" dirty="0">
              <a:solidFill>
                <a:srgbClr val="000000"/>
              </a:solidFill>
              <a:latin typeface="+mj-lt"/>
              <a:cs typeface="Times New Roman" pitchFamily="18" charset="0"/>
            </a:endParaRPr>
          </a:p>
        </p:txBody>
      </p:sp>
      <p:sp>
        <p:nvSpPr>
          <p:cNvPr id="8" name="Номер слайда 3"/>
          <p:cNvSpPr>
            <a:spLocks noGrp="1"/>
          </p:cNvSpPr>
          <p:nvPr>
            <p:ph type="sldNum" sz="quarter" idx="10"/>
          </p:nvPr>
        </p:nvSpPr>
        <p:spPr>
          <a:xfrm>
            <a:off x="8260373" y="6448430"/>
            <a:ext cx="627185" cy="377825"/>
          </a:xfrm>
        </p:spPr>
        <p:txBody>
          <a:bodyPr/>
          <a:lstStyle/>
          <a:p>
            <a:pPr>
              <a:defRPr/>
            </a:pPr>
            <a:fld id="{D5A0490A-844A-4E8F-A6EE-CF6D7138F22E}" type="slidenum">
              <a:rPr lang="ru-RU" smtClean="0">
                <a:solidFill>
                  <a:srgbClr val="003274"/>
                </a:solidFill>
              </a:rPr>
              <a:pPr>
                <a:defRPr/>
              </a:pPr>
              <a:t>12</a:t>
            </a:fld>
            <a:endParaRPr lang="ru-RU" dirty="0">
              <a:solidFill>
                <a:srgbClr val="003274"/>
              </a:solidFill>
            </a:endParaRPr>
          </a:p>
        </p:txBody>
      </p:sp>
    </p:spTree>
    <p:extLst>
      <p:ext uri="{BB962C8B-B14F-4D97-AF65-F5344CB8AC3E}">
        <p14:creationId xmlns:p14="http://schemas.microsoft.com/office/powerpoint/2010/main" val="30795247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a:xfrm>
            <a:off x="8487803" y="6386156"/>
            <a:ext cx="627185" cy="377825"/>
          </a:xfrm>
        </p:spPr>
        <p:txBody>
          <a:bodyPr/>
          <a:lstStyle/>
          <a:p>
            <a:pPr>
              <a:defRPr/>
            </a:pPr>
            <a:fld id="{4FEEEBC4-8AF0-4890-A8E3-DAF39D45F85E}" type="slidenum">
              <a:rPr lang="ru-RU" smtClean="0">
                <a:solidFill>
                  <a:srgbClr val="003274"/>
                </a:solidFill>
              </a:rPr>
              <a:pPr>
                <a:defRPr/>
              </a:pPr>
              <a:t>13</a:t>
            </a:fld>
            <a:endParaRPr lang="ru-RU" dirty="0">
              <a:solidFill>
                <a:srgbClr val="003274"/>
              </a:solidFill>
            </a:endParaRPr>
          </a:p>
        </p:txBody>
      </p:sp>
      <p:sp>
        <p:nvSpPr>
          <p:cNvPr id="6" name="Заголовок 1"/>
          <p:cNvSpPr>
            <a:spLocks noGrp="1"/>
          </p:cNvSpPr>
          <p:nvPr>
            <p:ph type="title"/>
          </p:nvPr>
        </p:nvSpPr>
        <p:spPr>
          <a:xfrm>
            <a:off x="179512" y="0"/>
            <a:ext cx="7703731" cy="962025"/>
          </a:xfrm>
        </p:spPr>
        <p:txBody>
          <a:bodyPr/>
          <a:lstStyle/>
          <a:p>
            <a:r>
              <a:rPr lang="en-US" sz="1800" dirty="0"/>
              <a:t>Matrix of parameters of metal products from steel EP823</a:t>
            </a:r>
            <a:endParaRPr lang="ru-RU" sz="18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89" t="17667" r="29462" b="15214"/>
          <a:stretch/>
        </p:blipFill>
        <p:spPr bwMode="auto">
          <a:xfrm>
            <a:off x="971600" y="978421"/>
            <a:ext cx="7344816" cy="538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42702" y="6237312"/>
            <a:ext cx="7229697" cy="1477328"/>
          </a:xfrm>
          <a:prstGeom prst="rect">
            <a:avLst/>
          </a:prstGeom>
          <a:noFill/>
        </p:spPr>
        <p:txBody>
          <a:bodyPr wrap="square" rtlCol="0">
            <a:spAutoFit/>
          </a:bodyPr>
          <a:lstStyle/>
          <a:p>
            <a:r>
              <a:rPr lang="ru-RU" dirty="0" smtClean="0">
                <a:solidFill>
                  <a:srgbClr val="414142"/>
                </a:solidFill>
              </a:rPr>
              <a:t>     </a:t>
            </a:r>
            <a:r>
              <a:rPr lang="en-US" dirty="0" smtClean="0">
                <a:solidFill>
                  <a:srgbClr val="414142"/>
                </a:solidFill>
              </a:rPr>
              <a:t>   </a:t>
            </a:r>
            <a:r>
              <a:rPr lang="en-US" sz="1600" b="1" dirty="0" smtClean="0">
                <a:solidFill>
                  <a:srgbClr val="414142">
                    <a:lumMod val="50000"/>
                  </a:srgbClr>
                </a:solidFill>
              </a:rPr>
              <a:t>experimental batches are produced</a:t>
            </a:r>
            <a:endParaRPr lang="ru-RU" sz="1600" b="1" dirty="0" smtClean="0">
              <a:solidFill>
                <a:srgbClr val="414142">
                  <a:lumMod val="50000"/>
                </a:srgbClr>
              </a:solidFill>
            </a:endParaRPr>
          </a:p>
          <a:p>
            <a:r>
              <a:rPr lang="ru-RU" sz="1600" b="1" dirty="0" smtClean="0">
                <a:solidFill>
                  <a:srgbClr val="414142">
                    <a:lumMod val="50000"/>
                  </a:srgbClr>
                </a:solidFill>
              </a:rPr>
              <a:t>     </a:t>
            </a:r>
            <a:r>
              <a:rPr lang="en-US" sz="1600" b="1" dirty="0" smtClean="0">
                <a:solidFill>
                  <a:srgbClr val="414142">
                    <a:lumMod val="50000"/>
                  </a:srgbClr>
                </a:solidFill>
              </a:rPr>
              <a:t>    </a:t>
            </a:r>
            <a:r>
              <a:rPr lang="en-US" sz="1600" b="1" dirty="0" smtClean="0">
                <a:solidFill>
                  <a:srgbClr val="414142">
                    <a:lumMod val="50000"/>
                  </a:srgbClr>
                </a:solidFill>
              </a:rPr>
              <a:t>experimental and industrial batches are produced</a:t>
            </a:r>
            <a:endParaRPr lang="ru-RU" sz="1600" b="1" dirty="0">
              <a:solidFill>
                <a:srgbClr val="414142">
                  <a:lumMod val="50000"/>
                </a:srgbClr>
              </a:solidFill>
            </a:endParaRPr>
          </a:p>
          <a:p>
            <a:endParaRPr lang="ru-RU" b="1" dirty="0">
              <a:solidFill>
                <a:srgbClr val="414142"/>
              </a:solidFill>
            </a:endParaRPr>
          </a:p>
          <a:p>
            <a:endParaRPr lang="ru-RU" dirty="0" smtClean="0">
              <a:solidFill>
                <a:srgbClr val="414142"/>
              </a:solidFill>
            </a:endParaRPr>
          </a:p>
          <a:p>
            <a:endParaRPr lang="ru-RU" dirty="0">
              <a:solidFill>
                <a:srgbClr val="414142"/>
              </a:solidFill>
            </a:endParaRPr>
          </a:p>
        </p:txBody>
      </p:sp>
      <p:pic>
        <p:nvPicPr>
          <p:cNvPr id="9" name="Picture 4" descr="C:\Users\EVSpitsyn\Desktop\плюс.jpg">
            <a:hlinkClick r:id="rId3" action="ppaction://hlinkfile" tooltip="Ожидаются в 2017 году"/>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6591" y="6352198"/>
            <a:ext cx="212090" cy="2082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hlinkClick r:id="rId5" action="ppaction://hlinkfile" tooltip="ТУ 14-1-1135-74, ТУ 14-134-456-2014"/>
          </p:cNvPr>
          <p:cNvPicPr/>
          <p:nvPr/>
        </p:nvPicPr>
        <p:blipFill>
          <a:blip r:embed="rId6">
            <a:extLst>
              <a:ext uri="{28A0092B-C50C-407E-A947-70E740481C1C}">
                <a14:useLocalDpi xmlns:a14="http://schemas.microsoft.com/office/drawing/2010/main" val="0"/>
              </a:ext>
            </a:extLst>
          </a:blip>
          <a:srcRect/>
          <a:stretch>
            <a:fillRect/>
          </a:stretch>
        </p:blipFill>
        <p:spPr bwMode="auto">
          <a:xfrm>
            <a:off x="1296591" y="6637362"/>
            <a:ext cx="21907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62105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4FEEEBC4-8AF0-4890-A8E3-DAF39D45F85E}" type="slidenum">
              <a:rPr lang="ru-RU" smtClean="0">
                <a:solidFill>
                  <a:srgbClr val="003274"/>
                </a:solidFill>
              </a:rPr>
              <a:pPr>
                <a:defRPr/>
              </a:pPr>
              <a:t>14</a:t>
            </a:fld>
            <a:endParaRPr lang="ru-RU" dirty="0">
              <a:solidFill>
                <a:srgbClr val="003274"/>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94" t="26419" r="29018" b="19080"/>
          <a:stretch/>
        </p:blipFill>
        <p:spPr bwMode="auto">
          <a:xfrm>
            <a:off x="250017" y="980728"/>
            <a:ext cx="8495631" cy="5373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42702" y="6237312"/>
            <a:ext cx="7229697" cy="1692771"/>
          </a:xfrm>
          <a:prstGeom prst="rect">
            <a:avLst/>
          </a:prstGeom>
          <a:noFill/>
        </p:spPr>
        <p:txBody>
          <a:bodyPr wrap="square" rtlCol="0">
            <a:spAutoFit/>
          </a:bodyPr>
          <a:lstStyle/>
          <a:p>
            <a:r>
              <a:rPr lang="ru-RU" dirty="0" smtClean="0">
                <a:solidFill>
                  <a:srgbClr val="414142"/>
                </a:solidFill>
              </a:rPr>
              <a:t> </a:t>
            </a:r>
            <a:r>
              <a:rPr lang="en-US" dirty="0" smtClean="0">
                <a:solidFill>
                  <a:srgbClr val="414142"/>
                </a:solidFill>
              </a:rPr>
              <a:t>        </a:t>
            </a:r>
            <a:r>
              <a:rPr lang="en-US" sz="1600" b="1" dirty="0" smtClean="0">
                <a:solidFill>
                  <a:srgbClr val="414142">
                    <a:lumMod val="50000"/>
                  </a:srgbClr>
                </a:solidFill>
              </a:rPr>
              <a:t>experimental </a:t>
            </a:r>
            <a:r>
              <a:rPr lang="en-US" sz="1600" b="1" dirty="0">
                <a:solidFill>
                  <a:srgbClr val="414142">
                    <a:lumMod val="50000"/>
                  </a:srgbClr>
                </a:solidFill>
              </a:rPr>
              <a:t>batches are produced</a:t>
            </a:r>
            <a:endParaRPr lang="ru-RU" sz="1600" b="1" dirty="0" smtClean="0">
              <a:solidFill>
                <a:srgbClr val="414142">
                  <a:lumMod val="50000"/>
                </a:srgbClr>
              </a:solidFill>
            </a:endParaRPr>
          </a:p>
          <a:p>
            <a:pPr lvl="0"/>
            <a:r>
              <a:rPr lang="ru-RU" sz="1600" b="1" dirty="0" smtClean="0">
                <a:solidFill>
                  <a:srgbClr val="414142">
                    <a:lumMod val="50000"/>
                  </a:srgbClr>
                </a:solidFill>
              </a:rPr>
              <a:t>     </a:t>
            </a:r>
            <a:r>
              <a:rPr lang="en-US" sz="1600" b="1" dirty="0" smtClean="0">
                <a:solidFill>
                  <a:srgbClr val="414142">
                    <a:lumMod val="50000"/>
                  </a:srgbClr>
                </a:solidFill>
              </a:rPr>
              <a:t>     experimental </a:t>
            </a:r>
            <a:r>
              <a:rPr lang="en-US" sz="1600" b="1" dirty="0">
                <a:solidFill>
                  <a:srgbClr val="414142">
                    <a:lumMod val="50000"/>
                  </a:srgbClr>
                </a:solidFill>
              </a:rPr>
              <a:t>and industrial batches are produced</a:t>
            </a:r>
            <a:endParaRPr lang="ru-RU" sz="1600" b="1" dirty="0">
              <a:solidFill>
                <a:srgbClr val="414142">
                  <a:lumMod val="50000"/>
                </a:srgbClr>
              </a:solidFill>
            </a:endParaRPr>
          </a:p>
          <a:p>
            <a:endParaRPr lang="ru-RU" sz="1600" b="1" dirty="0" smtClean="0">
              <a:solidFill>
                <a:srgbClr val="414142">
                  <a:lumMod val="50000"/>
                </a:srgbClr>
              </a:solidFill>
            </a:endParaRPr>
          </a:p>
          <a:p>
            <a:endParaRPr lang="ru-RU" b="1" dirty="0">
              <a:solidFill>
                <a:srgbClr val="414142"/>
              </a:solidFill>
            </a:endParaRPr>
          </a:p>
          <a:p>
            <a:endParaRPr lang="ru-RU" dirty="0" smtClean="0">
              <a:solidFill>
                <a:srgbClr val="414142"/>
              </a:solidFill>
            </a:endParaRPr>
          </a:p>
          <a:p>
            <a:endParaRPr lang="ru-RU" dirty="0">
              <a:solidFill>
                <a:srgbClr val="414142"/>
              </a:solidFill>
            </a:endParaRPr>
          </a:p>
        </p:txBody>
      </p:sp>
      <p:pic>
        <p:nvPicPr>
          <p:cNvPr id="7" name="Picture 4" descr="C:\Users\EVSpitsyn\Desktop\плюс.jpg">
            <a:hlinkClick r:id="rId3" action="ppaction://hlinkfile" tooltip="Ожидаются в 2017 году"/>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6591" y="6352198"/>
            <a:ext cx="212090" cy="208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hlinkClick r:id="rId5" action="ppaction://hlinkfile" tooltip="ТУ 14-1-1135-74, ТУ 14-134-456-2014"/>
          </p:cNvPr>
          <p:cNvPicPr/>
          <p:nvPr/>
        </p:nvPicPr>
        <p:blipFill>
          <a:blip r:embed="rId6">
            <a:extLst>
              <a:ext uri="{28A0092B-C50C-407E-A947-70E740481C1C}">
                <a14:useLocalDpi xmlns:a14="http://schemas.microsoft.com/office/drawing/2010/main" val="0"/>
              </a:ext>
            </a:extLst>
          </a:blip>
          <a:srcRect/>
          <a:stretch>
            <a:fillRect/>
          </a:stretch>
        </p:blipFill>
        <p:spPr bwMode="auto">
          <a:xfrm>
            <a:off x="1296591" y="6637362"/>
            <a:ext cx="21907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Заголовок 1"/>
          <p:cNvSpPr>
            <a:spLocks noGrp="1"/>
          </p:cNvSpPr>
          <p:nvPr>
            <p:ph type="title"/>
          </p:nvPr>
        </p:nvSpPr>
        <p:spPr>
          <a:xfrm>
            <a:off x="251976" y="0"/>
            <a:ext cx="7703731" cy="962025"/>
          </a:xfrm>
        </p:spPr>
        <p:txBody>
          <a:bodyPr/>
          <a:lstStyle/>
          <a:p>
            <a:r>
              <a:rPr lang="en-US" sz="1800" dirty="0"/>
              <a:t>Matrix of parameters of metal products from steel EP823</a:t>
            </a:r>
            <a:endParaRPr lang="ru-RU" sz="1800" dirty="0"/>
          </a:p>
        </p:txBody>
      </p:sp>
    </p:spTree>
    <p:extLst>
      <p:ext uri="{BB962C8B-B14F-4D97-AF65-F5344CB8AC3E}">
        <p14:creationId xmlns:p14="http://schemas.microsoft.com/office/powerpoint/2010/main" val="288044685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2"/>
          <p:cNvSpPr>
            <a:spLocks noGrp="1" noChangeArrowheads="1"/>
          </p:cNvSpPr>
          <p:nvPr>
            <p:ph type="title"/>
          </p:nvPr>
        </p:nvSpPr>
        <p:spPr bwMode="auto">
          <a:xfrm>
            <a:off x="395536" y="378822"/>
            <a:ext cx="2507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002060"/>
                </a:solidFill>
                <a:latin typeface="+mn-lt"/>
                <a:cs typeface="Times New Roman" pitchFamily="18" charset="0"/>
              </a:rPr>
              <a:t>Radiation resistance</a:t>
            </a:r>
            <a:endParaRPr kumimoji="0" lang="ru-RU" sz="2000" b="1" i="0" u="none" strike="noStrike" kern="0" cap="none" spc="0" normalizeH="0" baseline="0" noProof="0" dirty="0">
              <a:ln>
                <a:noFill/>
              </a:ln>
              <a:solidFill>
                <a:srgbClr val="002060"/>
              </a:solidFill>
              <a:effectLst/>
              <a:uLnTx/>
              <a:uFillTx/>
              <a:latin typeface="+mn-lt"/>
              <a:cs typeface="Times New Roman" pitchFamily="18" charset="0"/>
            </a:endParaRPr>
          </a:p>
        </p:txBody>
      </p:sp>
      <p:sp>
        <p:nvSpPr>
          <p:cNvPr id="5" name="Прямоугольник 3"/>
          <p:cNvSpPr>
            <a:spLocks noChangeArrowheads="1"/>
          </p:cNvSpPr>
          <p:nvPr/>
        </p:nvSpPr>
        <p:spPr bwMode="auto">
          <a:xfrm>
            <a:off x="188352" y="1373563"/>
            <a:ext cx="8640961"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2450" indent="-285750" algn="just" fontAlgn="base">
              <a:lnSpc>
                <a:spcPct val="150000"/>
              </a:lnSpc>
              <a:spcAft>
                <a:spcPts val="0"/>
              </a:spcAft>
              <a:buClr>
                <a:srgbClr val="FF0000"/>
              </a:buClr>
              <a:buSzPct val="80000"/>
              <a:buFont typeface="Wingdings" pitchFamily="2" charset="2"/>
              <a:buChar char="q"/>
              <a:tabLst>
                <a:tab pos="8256588" algn="l"/>
              </a:tabLst>
            </a:pPr>
            <a:r>
              <a:rPr lang="en-US" dirty="0">
                <a:solidFill>
                  <a:srgbClr val="000000"/>
                </a:solidFill>
              </a:rPr>
              <a:t>Radiation resistance of steel EP823 has a </a:t>
            </a:r>
            <a:r>
              <a:rPr lang="en-US" dirty="0" smtClean="0">
                <a:solidFill>
                  <a:srgbClr val="000000"/>
                </a:solidFill>
              </a:rPr>
              <a:t>satisfactory level, as </a:t>
            </a:r>
            <a:r>
              <a:rPr lang="en-US" dirty="0">
                <a:solidFill>
                  <a:srgbClr val="000000"/>
                </a:solidFill>
              </a:rPr>
              <a:t>demonstrated on the </a:t>
            </a:r>
            <a:r>
              <a:rPr lang="en-US" dirty="0" smtClean="0">
                <a:solidFill>
                  <a:srgbClr val="000000"/>
                </a:solidFill>
              </a:rPr>
              <a:t>samples in </a:t>
            </a:r>
            <a:r>
              <a:rPr lang="en-US" dirty="0">
                <a:solidFill>
                  <a:srgbClr val="000000"/>
                </a:solidFill>
              </a:rPr>
              <a:t>the composition of the material assembly </a:t>
            </a:r>
            <a:r>
              <a:rPr lang="en-US" dirty="0" smtClean="0">
                <a:solidFill>
                  <a:srgbClr val="000000"/>
                </a:solidFill>
              </a:rPr>
              <a:t>BN-600 (</a:t>
            </a:r>
            <a:r>
              <a:rPr lang="en-US" dirty="0" err="1" smtClean="0">
                <a:solidFill>
                  <a:srgbClr val="000000"/>
                </a:solidFill>
              </a:rPr>
              <a:t>Tirrad</a:t>
            </a:r>
            <a:r>
              <a:rPr lang="en-US" dirty="0" smtClean="0">
                <a:solidFill>
                  <a:srgbClr val="000000"/>
                </a:solidFill>
              </a:rPr>
              <a:t> </a:t>
            </a:r>
            <a:r>
              <a:rPr lang="en-US" dirty="0">
                <a:solidFill>
                  <a:srgbClr val="000000"/>
                </a:solidFill>
              </a:rPr>
              <a:t>up to 500ºС, dose 108 </a:t>
            </a:r>
            <a:r>
              <a:rPr lang="en-US" dirty="0" err="1" smtClean="0">
                <a:solidFill>
                  <a:srgbClr val="000000"/>
                </a:solidFill>
              </a:rPr>
              <a:t>dpa</a:t>
            </a:r>
            <a:r>
              <a:rPr lang="en-US" dirty="0" smtClean="0">
                <a:solidFill>
                  <a:srgbClr val="000000"/>
                </a:solidFill>
              </a:rPr>
              <a:t>), on the </a:t>
            </a:r>
            <a:r>
              <a:rPr lang="en-US" dirty="0">
                <a:solidFill>
                  <a:srgbClr val="000000"/>
                </a:solidFill>
              </a:rPr>
              <a:t>hexagon covers of the fuel assembly of the BN-600 </a:t>
            </a:r>
            <a:r>
              <a:rPr lang="en-US" dirty="0" smtClean="0">
                <a:solidFill>
                  <a:srgbClr val="000000"/>
                </a:solidFill>
              </a:rPr>
              <a:t>reactor (</a:t>
            </a:r>
            <a:r>
              <a:rPr lang="en-US" dirty="0" err="1" smtClean="0">
                <a:solidFill>
                  <a:srgbClr val="000000"/>
                </a:solidFill>
              </a:rPr>
              <a:t>Tirrad</a:t>
            </a:r>
            <a:r>
              <a:rPr lang="en-US" dirty="0" smtClean="0">
                <a:solidFill>
                  <a:srgbClr val="000000"/>
                </a:solidFill>
              </a:rPr>
              <a:t> </a:t>
            </a:r>
            <a:r>
              <a:rPr lang="en-US" dirty="0">
                <a:solidFill>
                  <a:srgbClr val="000000"/>
                </a:solidFill>
              </a:rPr>
              <a:t>up to 600 ºС, dose </a:t>
            </a:r>
            <a:r>
              <a:rPr lang="en-US" dirty="0" smtClean="0">
                <a:solidFill>
                  <a:srgbClr val="000000"/>
                </a:solidFill>
              </a:rPr>
              <a:t> up </a:t>
            </a:r>
            <a:r>
              <a:rPr lang="en-US" dirty="0">
                <a:solidFill>
                  <a:srgbClr val="000000"/>
                </a:solidFill>
              </a:rPr>
              <a:t>to 60 </a:t>
            </a:r>
            <a:r>
              <a:rPr lang="en-US" dirty="0" err="1" smtClean="0">
                <a:solidFill>
                  <a:srgbClr val="000000"/>
                </a:solidFill>
              </a:rPr>
              <a:t>dpa</a:t>
            </a:r>
            <a:r>
              <a:rPr lang="en-US" dirty="0" smtClean="0">
                <a:solidFill>
                  <a:srgbClr val="000000"/>
                </a:solidFill>
              </a:rPr>
              <a:t>).</a:t>
            </a:r>
            <a:r>
              <a:rPr kumimoji="0" lang="ru-RU" b="0" u="none" strike="noStrike" kern="0" cap="none" spc="0" normalizeH="0" baseline="0" noProof="0" dirty="0" smtClean="0">
                <a:ln>
                  <a:noFill/>
                </a:ln>
                <a:solidFill>
                  <a:srgbClr val="000000"/>
                </a:solidFill>
                <a:effectLst/>
                <a:uLnTx/>
                <a:uFillTx/>
                <a:cs typeface="Times New Roman" pitchFamily="18" charset="0"/>
              </a:rPr>
              <a:t> </a:t>
            </a:r>
            <a:endParaRPr kumimoji="0" lang="en-US" b="0" u="none" strike="noStrike" kern="0" cap="none" spc="0" normalizeH="0" baseline="0" noProof="0" dirty="0" smtClean="0">
              <a:ln>
                <a:noFill/>
              </a:ln>
              <a:solidFill>
                <a:srgbClr val="000000"/>
              </a:solidFill>
              <a:effectLst/>
              <a:uLnTx/>
              <a:uFillTx/>
              <a:cs typeface="Times New Roman" pitchFamily="18" charset="0"/>
            </a:endParaRPr>
          </a:p>
          <a:p>
            <a:pPr marL="552450" indent="-285750" algn="just" fontAlgn="base">
              <a:lnSpc>
                <a:spcPct val="150000"/>
              </a:lnSpc>
              <a:spcAft>
                <a:spcPts val="0"/>
              </a:spcAft>
              <a:buClr>
                <a:srgbClr val="FF0000"/>
              </a:buClr>
              <a:buSzPct val="80000"/>
              <a:buFont typeface="Wingdings" pitchFamily="2" charset="2"/>
              <a:buChar char="q"/>
              <a:tabLst>
                <a:tab pos="8256588" algn="l"/>
              </a:tabLst>
            </a:pPr>
            <a:endParaRPr lang="en-US" kern="0" dirty="0">
              <a:solidFill>
                <a:srgbClr val="000000"/>
              </a:solidFill>
              <a:cs typeface="Times New Roman" pitchFamily="18" charset="0"/>
            </a:endParaRPr>
          </a:p>
          <a:p>
            <a:pPr marL="552450" lvl="0" indent="-285750" algn="just">
              <a:lnSpc>
                <a:spcPct val="150000"/>
              </a:lnSpc>
              <a:buClr>
                <a:srgbClr val="FF0000"/>
              </a:buClr>
              <a:buSzPct val="80000"/>
              <a:buFont typeface="Wingdings" pitchFamily="2" charset="2"/>
              <a:buChar char="q"/>
              <a:tabLst>
                <a:tab pos="8256588" algn="l"/>
              </a:tabLst>
              <a:defRPr/>
            </a:pPr>
            <a:r>
              <a:rPr lang="en-US" dirty="0">
                <a:solidFill>
                  <a:srgbClr val="000000"/>
                </a:solidFill>
              </a:rPr>
              <a:t>The following radiation studies of EP823 steel are focused on tests in the BN-600 reactor of materials science assemblies with a removable container, the use of which ensures the attainment of damaging doses of 140 sleep at constant operating parameters in the temperature range of 400-700 ° C with minimal effect of transients and heat pumps.</a:t>
            </a:r>
            <a:endParaRPr kumimoji="0" lang="ru-RU" b="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a:p>
            <a:pPr marL="285750" marR="0" lvl="0" indent="-19050" algn="just" defTabSz="914400" eaLnBrk="1" fontAlgn="auto" latinLnBrk="0" hangingPunct="1">
              <a:lnSpc>
                <a:spcPct val="150000"/>
              </a:lnSpc>
              <a:spcBef>
                <a:spcPts val="0"/>
              </a:spcBef>
              <a:spcAft>
                <a:spcPts val="600"/>
              </a:spcAft>
              <a:buClrTx/>
              <a:buSzTx/>
              <a:buFontTx/>
              <a:buNone/>
              <a:tabLst>
                <a:tab pos="8256588" algn="l"/>
              </a:tabLst>
              <a:defRPr/>
            </a:pPr>
            <a:r>
              <a:rPr kumimoji="0" lang="ru-RU"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p>
        </p:txBody>
      </p:sp>
      <p:sp>
        <p:nvSpPr>
          <p:cNvPr id="7" name="Номер слайда 3"/>
          <p:cNvSpPr>
            <a:spLocks noGrp="1"/>
          </p:cNvSpPr>
          <p:nvPr>
            <p:ph type="sldNum" sz="quarter" idx="10"/>
          </p:nvPr>
        </p:nvSpPr>
        <p:spPr>
          <a:xfrm>
            <a:off x="8260373" y="6448494"/>
            <a:ext cx="627185" cy="377825"/>
          </a:xfrm>
        </p:spPr>
        <p:txBody>
          <a:bodyPr/>
          <a:lstStyle/>
          <a:p>
            <a:pPr>
              <a:defRPr/>
            </a:pPr>
            <a:fld id="{4FEEEBC4-8AF0-4890-A8E3-DAF39D45F85E}" type="slidenum">
              <a:rPr lang="ru-RU" smtClean="0">
                <a:solidFill>
                  <a:srgbClr val="003274"/>
                </a:solidFill>
              </a:rPr>
              <a:pPr>
                <a:defRPr/>
              </a:pPr>
              <a:t>15</a:t>
            </a:fld>
            <a:endParaRPr lang="ru-RU" dirty="0">
              <a:solidFill>
                <a:srgbClr val="003274"/>
              </a:solidFill>
            </a:endParaRPr>
          </a:p>
        </p:txBody>
      </p:sp>
    </p:spTree>
    <p:extLst>
      <p:ext uri="{BB962C8B-B14F-4D97-AF65-F5344CB8AC3E}">
        <p14:creationId xmlns:p14="http://schemas.microsoft.com/office/powerpoint/2010/main" val="91258555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23528" y="260648"/>
            <a:ext cx="7344816" cy="699542"/>
          </a:xfrm>
        </p:spPr>
        <p:txBody>
          <a:bodyPr/>
          <a:lstStyle/>
          <a:p>
            <a:pPr algn="l"/>
            <a:r>
              <a:rPr lang="en-US" sz="2400" dirty="0" smtClean="0">
                <a:solidFill>
                  <a:srgbClr val="002060"/>
                </a:solidFill>
                <a:latin typeface="+mn-lt"/>
                <a:cs typeface="Times New Roman" pitchFamily="18" charset="0"/>
              </a:rPr>
              <a:t>Steel EP900</a:t>
            </a:r>
            <a:endParaRPr lang="ru-RU" dirty="0">
              <a:solidFill>
                <a:srgbClr val="002060"/>
              </a:solidFill>
              <a:latin typeface="+mn-lt"/>
            </a:endParaRPr>
          </a:p>
        </p:txBody>
      </p:sp>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91696" y="1857140"/>
            <a:ext cx="5040560" cy="2664296"/>
          </a:xfrm>
          <a:prstGeom prst="rect">
            <a:avLst/>
          </a:prstGeom>
          <a:noFill/>
          <a:ln>
            <a:noFill/>
          </a:ln>
        </p:spPr>
      </p:pic>
      <p:pic>
        <p:nvPicPr>
          <p:cNvPr id="8" name="Рисунок 7"/>
          <p:cNvPicPr/>
          <p:nvPr/>
        </p:nvPicPr>
        <p:blipFill>
          <a:blip r:embed="rId3">
            <a:extLst>
              <a:ext uri="{28A0092B-C50C-407E-A947-70E740481C1C}">
                <a14:useLocalDpi xmlns:a14="http://schemas.microsoft.com/office/drawing/2010/main" val="0"/>
              </a:ext>
            </a:extLst>
          </a:blip>
          <a:srcRect/>
          <a:stretch>
            <a:fillRect/>
          </a:stretch>
        </p:blipFill>
        <p:spPr bwMode="auto">
          <a:xfrm>
            <a:off x="5228956" y="1857140"/>
            <a:ext cx="3744416" cy="2664296"/>
          </a:xfrm>
          <a:prstGeom prst="rect">
            <a:avLst/>
          </a:prstGeom>
          <a:noFill/>
          <a:ln w="3175">
            <a:solidFill>
              <a:schemeClr val="tx1"/>
            </a:solidFill>
          </a:ln>
        </p:spPr>
      </p:pic>
      <p:sp>
        <p:nvSpPr>
          <p:cNvPr id="10" name="TextBox 9"/>
          <p:cNvSpPr txBox="1"/>
          <p:nvPr/>
        </p:nvSpPr>
        <p:spPr>
          <a:xfrm>
            <a:off x="3851920" y="3351885"/>
            <a:ext cx="2016224" cy="954107"/>
          </a:xfrm>
          <a:prstGeom prst="rect">
            <a:avLst/>
          </a:prstGeom>
          <a:solidFill>
            <a:schemeClr val="bg1"/>
          </a:solidFill>
        </p:spPr>
        <p:txBody>
          <a:bodyPr wrap="square" rtlCol="0">
            <a:spAutoFit/>
          </a:bodyPr>
          <a:lstStyle/>
          <a:p>
            <a:pPr algn="ctr"/>
            <a:r>
              <a:rPr lang="en-US" sz="1400" b="1" dirty="0" smtClean="0">
                <a:solidFill>
                  <a:srgbClr val="002060"/>
                </a:solidFill>
              </a:rPr>
              <a:t>Microstructure of</a:t>
            </a:r>
            <a:r>
              <a:rPr lang="ru-RU" sz="1400" b="1" dirty="0" smtClean="0">
                <a:solidFill>
                  <a:srgbClr val="002060"/>
                </a:solidFill>
              </a:rPr>
              <a:t> </a:t>
            </a:r>
            <a:endParaRPr lang="ru-RU" sz="1400" b="1" dirty="0" smtClean="0">
              <a:solidFill>
                <a:srgbClr val="002060"/>
              </a:solidFill>
            </a:endParaRPr>
          </a:p>
          <a:p>
            <a:pPr algn="ctr"/>
            <a:r>
              <a:rPr lang="en-US" sz="1400" b="1" dirty="0" smtClean="0">
                <a:solidFill>
                  <a:srgbClr val="002060"/>
                </a:solidFill>
              </a:rPr>
              <a:t>tubes</a:t>
            </a:r>
            <a:r>
              <a:rPr lang="ru-RU" sz="1400" b="1" dirty="0" smtClean="0">
                <a:solidFill>
                  <a:srgbClr val="002060"/>
                </a:solidFill>
              </a:rPr>
              <a:t> </a:t>
            </a:r>
            <a:r>
              <a:rPr lang="ru-RU" sz="1400" b="1" dirty="0" smtClean="0">
                <a:solidFill>
                  <a:srgbClr val="002060"/>
                </a:solidFill>
              </a:rPr>
              <a:t>6,9×0,5 </a:t>
            </a:r>
            <a:r>
              <a:rPr lang="en-US" sz="1400" b="1" dirty="0" smtClean="0">
                <a:solidFill>
                  <a:srgbClr val="002060"/>
                </a:solidFill>
              </a:rPr>
              <a:t>mm</a:t>
            </a:r>
            <a:endParaRPr lang="ru-RU" sz="1400" b="1" dirty="0" smtClean="0">
              <a:solidFill>
                <a:srgbClr val="002060"/>
              </a:solidFill>
            </a:endParaRPr>
          </a:p>
          <a:p>
            <a:pPr algn="ctr"/>
            <a:r>
              <a:rPr lang="en-US" sz="1400" b="1" dirty="0">
                <a:solidFill>
                  <a:srgbClr val="002060"/>
                </a:solidFill>
              </a:rPr>
              <a:t>f</a:t>
            </a:r>
            <a:r>
              <a:rPr lang="en-US" sz="1400" b="1" dirty="0" smtClean="0">
                <a:solidFill>
                  <a:srgbClr val="002060"/>
                </a:solidFill>
              </a:rPr>
              <a:t>rom steel</a:t>
            </a:r>
            <a:r>
              <a:rPr lang="ru-RU" sz="1400" b="1" dirty="0" smtClean="0">
                <a:solidFill>
                  <a:srgbClr val="002060"/>
                </a:solidFill>
              </a:rPr>
              <a:t> </a:t>
            </a:r>
            <a:r>
              <a:rPr lang="en-US" sz="1400" b="1" dirty="0" smtClean="0">
                <a:solidFill>
                  <a:srgbClr val="002060"/>
                </a:solidFill>
              </a:rPr>
              <a:t>EP</a:t>
            </a:r>
            <a:r>
              <a:rPr lang="ru-RU" sz="1400" b="1" dirty="0" smtClean="0">
                <a:solidFill>
                  <a:srgbClr val="002060"/>
                </a:solidFill>
              </a:rPr>
              <a:t>900</a:t>
            </a:r>
            <a:endParaRPr lang="ru-RU" sz="1400" b="1" dirty="0" smtClean="0">
              <a:solidFill>
                <a:srgbClr val="002060"/>
              </a:solidFill>
            </a:endParaRPr>
          </a:p>
          <a:p>
            <a:pPr algn="ctr"/>
            <a:r>
              <a:rPr lang="en-US" sz="1400" b="1" dirty="0" smtClean="0">
                <a:solidFill>
                  <a:srgbClr val="002060"/>
                </a:solidFill>
              </a:rPr>
              <a:t>In initial state</a:t>
            </a:r>
            <a:r>
              <a:rPr lang="ru-RU" sz="1400" b="1" dirty="0" smtClean="0">
                <a:solidFill>
                  <a:srgbClr val="002060"/>
                </a:solidFill>
              </a:rPr>
              <a:t> </a:t>
            </a:r>
            <a:endParaRPr lang="ru-RU" sz="1400" b="1" dirty="0">
              <a:solidFill>
                <a:srgbClr val="002060"/>
              </a:solidFill>
            </a:endParaRPr>
          </a:p>
        </p:txBody>
      </p:sp>
      <p:sp>
        <p:nvSpPr>
          <p:cNvPr id="9" name="Номер слайда 3"/>
          <p:cNvSpPr>
            <a:spLocks noGrp="1"/>
          </p:cNvSpPr>
          <p:nvPr>
            <p:ph type="sldNum" sz="quarter" idx="10"/>
          </p:nvPr>
        </p:nvSpPr>
        <p:spPr>
          <a:xfrm>
            <a:off x="8260373" y="6448494"/>
            <a:ext cx="627185" cy="377825"/>
          </a:xfrm>
        </p:spPr>
        <p:txBody>
          <a:bodyPr/>
          <a:lstStyle/>
          <a:p>
            <a:pPr>
              <a:defRPr/>
            </a:pPr>
            <a:fld id="{4FEEEBC4-8AF0-4890-A8E3-DAF39D45F85E}" type="slidenum">
              <a:rPr lang="ru-RU" smtClean="0">
                <a:solidFill>
                  <a:srgbClr val="003274"/>
                </a:solidFill>
              </a:rPr>
              <a:pPr>
                <a:defRPr/>
              </a:pPr>
              <a:t>16</a:t>
            </a:fld>
            <a:endParaRPr lang="ru-RU" dirty="0">
              <a:solidFill>
                <a:srgbClr val="003274"/>
              </a:solidFill>
            </a:endParaRPr>
          </a:p>
        </p:txBody>
      </p:sp>
      <p:sp>
        <p:nvSpPr>
          <p:cNvPr id="12" name="TextBox 11"/>
          <p:cNvSpPr txBox="1"/>
          <p:nvPr/>
        </p:nvSpPr>
        <p:spPr>
          <a:xfrm>
            <a:off x="274218" y="4653136"/>
            <a:ext cx="8424936" cy="1569660"/>
          </a:xfrm>
          <a:prstGeom prst="rect">
            <a:avLst/>
          </a:prstGeom>
          <a:noFill/>
        </p:spPr>
        <p:txBody>
          <a:bodyPr wrap="square" rtlCol="0">
            <a:spAutoFit/>
          </a:bodyPr>
          <a:lstStyle/>
          <a:p>
            <a:pPr marL="342900" lvl="0" indent="-342900" algn="just" fontAlgn="base">
              <a:buClr>
                <a:srgbClr val="FF0000"/>
              </a:buClr>
              <a:buSzPct val="80000"/>
              <a:buFont typeface="Wingdings" pitchFamily="2" charset="2"/>
              <a:buChar char="q"/>
            </a:pPr>
            <a:r>
              <a:rPr lang="en-US" sz="1600" b="1" dirty="0">
                <a:solidFill>
                  <a:srgbClr val="000000"/>
                </a:solidFill>
              </a:rPr>
              <a:t>It has increased structural stability and stability of mechanical properties during thermal aging in the temperature range (450-670) ºС due to the presence of dispersed particles of chromium nitrides in the structure</a:t>
            </a:r>
            <a:r>
              <a:rPr lang="en-US" sz="1600" b="1" dirty="0" smtClean="0">
                <a:solidFill>
                  <a:srgbClr val="000000"/>
                </a:solidFill>
              </a:rPr>
              <a:t>.</a:t>
            </a:r>
          </a:p>
          <a:p>
            <a:pPr lvl="0" algn="just" fontAlgn="base">
              <a:buClr>
                <a:srgbClr val="FF0000"/>
              </a:buClr>
              <a:buSzPct val="80000"/>
            </a:pPr>
            <a:endParaRPr lang="en-US" sz="1600" b="1" dirty="0" smtClean="0">
              <a:solidFill>
                <a:srgbClr val="000000"/>
              </a:solidFill>
            </a:endParaRPr>
          </a:p>
          <a:p>
            <a:pPr marL="342900" lvl="0" indent="-342900" algn="just" fontAlgn="base">
              <a:buClr>
                <a:srgbClr val="FF0000"/>
              </a:buClr>
              <a:buSzPct val="80000"/>
              <a:buFont typeface="Wingdings" pitchFamily="2" charset="2"/>
              <a:buChar char="q"/>
            </a:pPr>
            <a:r>
              <a:rPr lang="en-US" sz="1600" b="1" dirty="0">
                <a:solidFill>
                  <a:srgbClr val="000000"/>
                </a:solidFill>
              </a:rPr>
              <a:t>The values of long-term strength of steel EP900 at a temperature of 650 ºС on the basis of 10,000 hours exceed the values for EP823 by about 20%.</a:t>
            </a:r>
            <a:endParaRPr lang="en-US" sz="1600" b="1" dirty="0" smtClean="0">
              <a:solidFill>
                <a:srgbClr val="000000"/>
              </a:solidFill>
              <a:ea typeface="Times New Roman"/>
            </a:endParaRPr>
          </a:p>
        </p:txBody>
      </p:sp>
      <p:sp>
        <p:nvSpPr>
          <p:cNvPr id="2" name="Прямоугольник 1"/>
          <p:cNvSpPr/>
          <p:nvPr/>
        </p:nvSpPr>
        <p:spPr>
          <a:xfrm>
            <a:off x="656956" y="980728"/>
            <a:ext cx="7659460" cy="707886"/>
          </a:xfrm>
          <a:prstGeom prst="rect">
            <a:avLst/>
          </a:prstGeom>
        </p:spPr>
        <p:txBody>
          <a:bodyPr wrap="square">
            <a:spAutoFit/>
          </a:bodyPr>
          <a:lstStyle/>
          <a:p>
            <a:r>
              <a:rPr lang="en-US" sz="2000" b="1" dirty="0"/>
              <a:t>EP900 steel is a heat-resistant modification of EP823 steel; it is characterized by a high (̴ 0.14 wt.%) </a:t>
            </a:r>
            <a:r>
              <a:rPr lang="en-US" sz="2000" b="1" dirty="0" smtClean="0"/>
              <a:t>nitrogen </a:t>
            </a:r>
            <a:r>
              <a:rPr lang="en-US" sz="2000" b="1" dirty="0"/>
              <a:t>content.</a:t>
            </a:r>
            <a:endParaRPr lang="ru-RU" sz="2000" b="1" dirty="0"/>
          </a:p>
        </p:txBody>
      </p:sp>
    </p:spTree>
    <p:extLst>
      <p:ext uri="{BB962C8B-B14F-4D97-AF65-F5344CB8AC3E}">
        <p14:creationId xmlns:p14="http://schemas.microsoft.com/office/powerpoint/2010/main" val="93378668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D5A0490A-844A-4E8F-A6EE-CF6D7138F22E}" type="slidenum">
              <a:rPr lang="ru-RU" smtClean="0">
                <a:solidFill>
                  <a:srgbClr val="003274"/>
                </a:solidFill>
              </a:rPr>
              <a:pPr>
                <a:defRPr/>
              </a:pPr>
              <a:t>17</a:t>
            </a:fld>
            <a:endParaRPr lang="ru-RU">
              <a:solidFill>
                <a:srgbClr val="003274"/>
              </a:solidFill>
            </a:endParaRPr>
          </a:p>
        </p:txBody>
      </p:sp>
      <p:sp>
        <p:nvSpPr>
          <p:cNvPr id="5" name="Заголовок 3"/>
          <p:cNvSpPr>
            <a:spLocks noGrp="1" noChangeArrowheads="1"/>
          </p:cNvSpPr>
          <p:nvPr>
            <p:ph type="title"/>
          </p:nvPr>
        </p:nvSpPr>
        <p:spPr bwMode="auto">
          <a:xfrm>
            <a:off x="251520" y="450831"/>
            <a:ext cx="7488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spcBef>
                <a:spcPts val="0"/>
              </a:spcBef>
            </a:pPr>
            <a:r>
              <a:rPr lang="en-US" dirty="0" smtClean="0">
                <a:solidFill>
                  <a:srgbClr val="002060"/>
                </a:solidFill>
                <a:latin typeface="+mn-lt"/>
                <a:cs typeface="Times New Roman" pitchFamily="18" charset="0"/>
              </a:rPr>
              <a:t>Bimetallic tubes</a:t>
            </a:r>
            <a:endParaRPr kumimoji="0" lang="ru-RU" sz="2000" b="1" i="0" u="none" strike="noStrike" kern="0" cap="none" spc="0" normalizeH="0" baseline="0" noProof="0" dirty="0">
              <a:ln>
                <a:noFill/>
              </a:ln>
              <a:solidFill>
                <a:srgbClr val="002060"/>
              </a:solidFill>
              <a:effectLst/>
              <a:uLnTx/>
              <a:uFillTx/>
              <a:latin typeface="+mn-lt"/>
              <a:cs typeface="Times New Roman" pitchFamily="18" charset="0"/>
            </a:endParaRPr>
          </a:p>
        </p:txBody>
      </p:sp>
      <p:sp>
        <p:nvSpPr>
          <p:cNvPr id="6" name="Rectangle 2"/>
          <p:cNvSpPr>
            <a:spLocks noChangeArrowheads="1"/>
          </p:cNvSpPr>
          <p:nvPr/>
        </p:nvSpPr>
        <p:spPr bwMode="auto">
          <a:xfrm>
            <a:off x="179512" y="1370965"/>
            <a:ext cx="92298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7675" algn="l" defTabSz="914400" rtl="0" eaLnBrk="1" fontAlgn="base" latinLnBrk="0" hangingPunct="1">
              <a:lnSpc>
                <a:spcPct val="100000"/>
              </a:lnSpc>
              <a:spcBef>
                <a:spcPct val="0"/>
              </a:spcBef>
              <a:spcAft>
                <a:spcPct val="0"/>
              </a:spcAft>
              <a:buClrTx/>
              <a:buSzTx/>
              <a:buFontTx/>
              <a:buNone/>
              <a:tabLst/>
            </a:pPr>
            <a:r>
              <a:rPr lang="ru-RU" sz="1600" dirty="0" smtClean="0">
                <a:solidFill>
                  <a:srgbClr val="002060"/>
                </a:solidFill>
                <a:cs typeface="Times New Roman" pitchFamily="18" charset="0"/>
              </a:rPr>
              <a:t> </a:t>
            </a:r>
            <a:endParaRPr kumimoji="0" lang="ru-RU" sz="1600" b="0" i="0" u="none" strike="noStrike" cap="none" normalizeH="0" baseline="0" dirty="0" smtClean="0">
              <a:ln>
                <a:noFill/>
              </a:ln>
              <a:solidFill>
                <a:srgbClr val="002060"/>
              </a:solidFill>
              <a:effectLst/>
              <a:cs typeface="Times New Roman" pitchFamily="18" charset="0"/>
            </a:endParaRPr>
          </a:p>
        </p:txBody>
      </p:sp>
      <p:pic>
        <p:nvPicPr>
          <p:cNvPr id="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70" y="2420888"/>
            <a:ext cx="2933022" cy="221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35813" y="4631202"/>
            <a:ext cx="3180679" cy="307777"/>
          </a:xfrm>
          <a:prstGeom prst="rect">
            <a:avLst/>
          </a:prstGeom>
        </p:spPr>
        <p:txBody>
          <a:bodyPr wrap="none">
            <a:spAutoFit/>
          </a:bodyPr>
          <a:lstStyle/>
          <a:p>
            <a:pPr lvl="0" indent="447675" algn="just" fontAlgn="base">
              <a:spcBef>
                <a:spcPct val="0"/>
              </a:spcBef>
              <a:spcAft>
                <a:spcPct val="0"/>
              </a:spcAft>
            </a:pPr>
            <a:r>
              <a:rPr lang="en-US" sz="1400" b="1" dirty="0" smtClean="0">
                <a:solidFill>
                  <a:srgbClr val="002060"/>
                </a:solidFill>
              </a:rPr>
              <a:t>Micrograph </a:t>
            </a:r>
            <a:r>
              <a:rPr lang="en-US" sz="1400" b="1" dirty="0">
                <a:solidFill>
                  <a:srgbClr val="002060"/>
                </a:solidFill>
              </a:rPr>
              <a:t>of bimetallic tube</a:t>
            </a:r>
            <a:r>
              <a:rPr lang="ru-RU" sz="1400" b="1" dirty="0" smtClean="0">
                <a:solidFill>
                  <a:srgbClr val="002060"/>
                </a:solidFill>
                <a:latin typeface="Arial" pitchFamily="34" charset="0"/>
                <a:ea typeface="Times New Roman" pitchFamily="18" charset="0"/>
                <a:cs typeface="Arial" pitchFamily="34" charset="0"/>
              </a:rPr>
              <a:t> </a:t>
            </a:r>
            <a:endParaRPr lang="ru-RU" sz="1400" b="1" dirty="0">
              <a:solidFill>
                <a:srgbClr val="002060"/>
              </a:solidFill>
              <a:latin typeface="Arial" pitchFamily="34" charset="0"/>
              <a:cs typeface="Arial" pitchFamily="34" charset="0"/>
            </a:endParaRPr>
          </a:p>
        </p:txBody>
      </p:sp>
      <p:sp>
        <p:nvSpPr>
          <p:cNvPr id="9" name="Rectangle 3"/>
          <p:cNvSpPr>
            <a:spLocks noChangeArrowheads="1"/>
          </p:cNvSpPr>
          <p:nvPr/>
        </p:nvSpPr>
        <p:spPr bwMode="auto">
          <a:xfrm>
            <a:off x="3491880" y="2465198"/>
            <a:ext cx="530452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57188" algn="just" eaLnBrk="0" fontAlgn="base" hangingPunct="0">
              <a:spcBef>
                <a:spcPct val="0"/>
              </a:spcBef>
              <a:spcAft>
                <a:spcPct val="0"/>
              </a:spcAft>
              <a:defRPr/>
            </a:pPr>
            <a:r>
              <a:rPr lang="en-US" sz="1600" dirty="0">
                <a:solidFill>
                  <a:srgbClr val="000000"/>
                </a:solidFill>
              </a:rPr>
              <a:t>The value of the tensile strength of bimetallic pipes is about 20% higher compared to EP823 steel</a:t>
            </a:r>
            <a:r>
              <a:rPr lang="en-US" sz="1600" dirty="0" smtClean="0">
                <a:solidFill>
                  <a:srgbClr val="000000"/>
                </a:solidFill>
              </a:rPr>
              <a:t>.</a:t>
            </a:r>
          </a:p>
          <a:p>
            <a:pPr lvl="0" indent="357188" algn="just" eaLnBrk="0" fontAlgn="base" hangingPunct="0">
              <a:spcBef>
                <a:spcPct val="0"/>
              </a:spcBef>
              <a:spcAft>
                <a:spcPct val="0"/>
              </a:spcAft>
              <a:defRPr/>
            </a:pPr>
            <a:r>
              <a:rPr lang="en-US" sz="1600" dirty="0">
                <a:solidFill>
                  <a:srgbClr val="000000"/>
                </a:solidFill>
              </a:rPr>
              <a:t>Conducted corrosion tests of bimetallic </a:t>
            </a:r>
            <a:r>
              <a:rPr lang="en-US" sz="1600" dirty="0" smtClean="0">
                <a:solidFill>
                  <a:srgbClr val="000000"/>
                </a:solidFill>
              </a:rPr>
              <a:t>tubes </a:t>
            </a:r>
            <a:r>
              <a:rPr lang="en-US" sz="1600" dirty="0">
                <a:solidFill>
                  <a:srgbClr val="000000"/>
                </a:solidFill>
              </a:rPr>
              <a:t>in a dynamic stand with lead coolant for 1000 hours at an oxygen concentration in lead С [O] = (1-4) · 10-6% mass. and a temperature of 650 ° C showed that a dense protective oxide film is formed on the samples due to the high content of silicon and aluminum alloying of </a:t>
            </a:r>
            <a:r>
              <a:rPr lang="en-US" sz="1600" dirty="0" err="1" smtClean="0">
                <a:solidFill>
                  <a:srgbClr val="000000"/>
                </a:solidFill>
              </a:rPr>
              <a:t>ferritic</a:t>
            </a:r>
            <a:r>
              <a:rPr lang="en-US" sz="1600" dirty="0" smtClean="0">
                <a:solidFill>
                  <a:srgbClr val="000000"/>
                </a:solidFill>
              </a:rPr>
              <a:t> </a:t>
            </a:r>
            <a:r>
              <a:rPr lang="en-US" sz="1600" dirty="0">
                <a:solidFill>
                  <a:srgbClr val="000000"/>
                </a:solidFill>
              </a:rPr>
              <a:t>steel.</a:t>
            </a:r>
            <a:endParaRPr kumimoji="0" lang="en-US" sz="1600" b="0" i="0" u="none" strike="noStrike" kern="0" cap="none" spc="0" normalizeH="0" baseline="0" noProof="0" dirty="0" smtClean="0">
              <a:ln>
                <a:noFill/>
              </a:ln>
              <a:solidFill>
                <a:srgbClr val="000000"/>
              </a:solidFill>
              <a:effectLst/>
              <a:uLnTx/>
              <a:uFillTx/>
              <a:ea typeface="Times New Roman" pitchFamily="18" charset="0"/>
              <a:cs typeface="Times New Roman" pitchFamily="18" charset="0"/>
            </a:endParaRPr>
          </a:p>
        </p:txBody>
      </p:sp>
      <p:sp>
        <p:nvSpPr>
          <p:cNvPr id="2" name="Прямоугольник 1"/>
          <p:cNvSpPr/>
          <p:nvPr/>
        </p:nvSpPr>
        <p:spPr>
          <a:xfrm>
            <a:off x="181074" y="1052736"/>
            <a:ext cx="8856984" cy="923330"/>
          </a:xfrm>
          <a:prstGeom prst="rect">
            <a:avLst/>
          </a:prstGeom>
        </p:spPr>
        <p:txBody>
          <a:bodyPr wrap="square">
            <a:spAutoFit/>
          </a:bodyPr>
          <a:lstStyle/>
          <a:p>
            <a:pPr indent="444500"/>
            <a:r>
              <a:rPr lang="en-US" b="1" dirty="0"/>
              <a:t>Experimental batches of bimetallic </a:t>
            </a:r>
            <a:r>
              <a:rPr lang="en-US" b="1" dirty="0" smtClean="0"/>
              <a:t>tubes  9.7 </a:t>
            </a:r>
            <a:r>
              <a:rPr lang="en-US" b="1" dirty="0"/>
              <a:t>× 0.5 </a:t>
            </a:r>
            <a:r>
              <a:rPr lang="en-US" b="1" dirty="0" smtClean="0"/>
              <a:t>mm size </a:t>
            </a:r>
            <a:r>
              <a:rPr lang="en-US" b="1" dirty="0"/>
              <a:t>with different ratios of layers of </a:t>
            </a:r>
            <a:r>
              <a:rPr lang="en-US" b="1" dirty="0" smtClean="0"/>
              <a:t>Fe-18Cr-2Si </a:t>
            </a:r>
            <a:r>
              <a:rPr lang="en-US" b="1" dirty="0"/>
              <a:t>and EP900 steels were made in JSC VNIINM. It is established that the optimal ratio of layers in the complex of properties is 1: 3</a:t>
            </a:r>
            <a:endParaRPr lang="ru-RU" b="1" dirty="0"/>
          </a:p>
        </p:txBody>
      </p:sp>
    </p:spTree>
    <p:extLst>
      <p:ext uri="{BB962C8B-B14F-4D97-AF65-F5344CB8AC3E}">
        <p14:creationId xmlns:p14="http://schemas.microsoft.com/office/powerpoint/2010/main" val="204564675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D5A0490A-844A-4E8F-A6EE-CF6D7138F22E}" type="slidenum">
              <a:rPr lang="ru-RU" smtClean="0">
                <a:solidFill>
                  <a:srgbClr val="003274"/>
                </a:solidFill>
              </a:rPr>
              <a:pPr>
                <a:defRPr/>
              </a:pPr>
              <a:t>18</a:t>
            </a:fld>
            <a:endParaRPr lang="ru-RU" dirty="0">
              <a:solidFill>
                <a:srgbClr val="003274"/>
              </a:solidFill>
            </a:endParaRPr>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80" b="19182"/>
          <a:stretch/>
        </p:blipFill>
        <p:spPr bwMode="auto">
          <a:xfrm>
            <a:off x="304156" y="1453426"/>
            <a:ext cx="5168363" cy="303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7930" y="4791279"/>
            <a:ext cx="4407104" cy="523220"/>
          </a:xfrm>
          <a:prstGeom prst="rect">
            <a:avLst/>
          </a:prstGeom>
          <a:noFill/>
        </p:spPr>
        <p:txBody>
          <a:bodyPr wrap="none" rtlCol="0">
            <a:spAutoFit/>
          </a:bodyPr>
          <a:lstStyle/>
          <a:p>
            <a:r>
              <a:rPr lang="ru-RU" sz="1400" dirty="0" smtClean="0">
                <a:solidFill>
                  <a:srgbClr val="003274"/>
                </a:solidFill>
                <a:ea typeface="Times New Roman"/>
              </a:rPr>
              <a:t>Т</a:t>
            </a:r>
            <a:r>
              <a:rPr lang="en-US" sz="1400" baseline="-25000" dirty="0" smtClean="0">
                <a:solidFill>
                  <a:srgbClr val="003274"/>
                </a:solidFill>
                <a:ea typeface="Times New Roman"/>
              </a:rPr>
              <a:t>test</a:t>
            </a:r>
            <a:r>
              <a:rPr lang="ru-RU" sz="1400" baseline="-25000" dirty="0" smtClean="0">
                <a:solidFill>
                  <a:srgbClr val="003274"/>
                </a:solidFill>
                <a:ea typeface="Times New Roman"/>
              </a:rPr>
              <a:t>.</a:t>
            </a:r>
            <a:r>
              <a:rPr lang="ru-RU" sz="1400" dirty="0" smtClean="0">
                <a:solidFill>
                  <a:srgbClr val="003274"/>
                </a:solidFill>
                <a:ea typeface="Times New Roman"/>
              </a:rPr>
              <a:t> </a:t>
            </a:r>
            <a:r>
              <a:rPr lang="ru-RU" sz="1400" dirty="0">
                <a:solidFill>
                  <a:srgbClr val="003274"/>
                </a:solidFill>
                <a:ea typeface="Times New Roman"/>
              </a:rPr>
              <a:t>= 700 °С:   1 - σ = 100 </a:t>
            </a:r>
            <a:r>
              <a:rPr lang="ru-RU" sz="1400" dirty="0" smtClean="0">
                <a:solidFill>
                  <a:srgbClr val="003274"/>
                </a:solidFill>
                <a:ea typeface="Times New Roman"/>
              </a:rPr>
              <a:t>М</a:t>
            </a:r>
            <a:r>
              <a:rPr lang="en-US" sz="1400" dirty="0" smtClean="0">
                <a:solidFill>
                  <a:srgbClr val="003274"/>
                </a:solidFill>
                <a:ea typeface="Times New Roman"/>
              </a:rPr>
              <a:t>P</a:t>
            </a:r>
            <a:r>
              <a:rPr lang="ru-RU" sz="1400" dirty="0" smtClean="0">
                <a:solidFill>
                  <a:srgbClr val="003274"/>
                </a:solidFill>
                <a:ea typeface="Times New Roman"/>
              </a:rPr>
              <a:t>а</a:t>
            </a:r>
            <a:r>
              <a:rPr lang="ru-RU" sz="1400" dirty="0">
                <a:solidFill>
                  <a:srgbClr val="003274"/>
                </a:solidFill>
                <a:ea typeface="Times New Roman"/>
              </a:rPr>
              <a:t>;   2 - σ = 140 </a:t>
            </a:r>
            <a:r>
              <a:rPr lang="ru-RU" sz="1400" dirty="0" smtClean="0">
                <a:solidFill>
                  <a:srgbClr val="003274"/>
                </a:solidFill>
                <a:ea typeface="Times New Roman"/>
              </a:rPr>
              <a:t>М</a:t>
            </a:r>
            <a:r>
              <a:rPr lang="en-US" sz="1400" dirty="0" smtClean="0">
                <a:solidFill>
                  <a:srgbClr val="003274"/>
                </a:solidFill>
                <a:ea typeface="Times New Roman"/>
              </a:rPr>
              <a:t>P</a:t>
            </a:r>
            <a:r>
              <a:rPr lang="ru-RU" sz="1400" dirty="0" smtClean="0">
                <a:solidFill>
                  <a:srgbClr val="003274"/>
                </a:solidFill>
                <a:ea typeface="Times New Roman"/>
              </a:rPr>
              <a:t>а</a:t>
            </a:r>
            <a:r>
              <a:rPr lang="ru-RU" sz="1400" dirty="0">
                <a:solidFill>
                  <a:srgbClr val="003274"/>
                </a:solidFill>
                <a:ea typeface="Times New Roman"/>
              </a:rPr>
              <a:t>;  </a:t>
            </a:r>
          </a:p>
          <a:p>
            <a:r>
              <a:rPr lang="ru-RU" sz="1400" dirty="0" smtClean="0">
                <a:solidFill>
                  <a:srgbClr val="003274"/>
                </a:solidFill>
                <a:ea typeface="Times New Roman"/>
              </a:rPr>
              <a:t>Т</a:t>
            </a:r>
            <a:r>
              <a:rPr lang="en-US" sz="1400" baseline="-25000" dirty="0" smtClean="0">
                <a:solidFill>
                  <a:srgbClr val="003274"/>
                </a:solidFill>
                <a:ea typeface="Times New Roman"/>
              </a:rPr>
              <a:t>test</a:t>
            </a:r>
            <a:r>
              <a:rPr lang="ru-RU" sz="1400" baseline="-25000" dirty="0" smtClean="0">
                <a:solidFill>
                  <a:srgbClr val="003274"/>
                </a:solidFill>
                <a:ea typeface="Times New Roman"/>
              </a:rPr>
              <a:t>. </a:t>
            </a:r>
            <a:r>
              <a:rPr lang="ru-RU" sz="1400" dirty="0">
                <a:solidFill>
                  <a:srgbClr val="003274"/>
                </a:solidFill>
                <a:ea typeface="Times New Roman"/>
              </a:rPr>
              <a:t>= 650 °С:   3 - σ = 100 </a:t>
            </a:r>
            <a:r>
              <a:rPr lang="ru-RU" sz="1400" dirty="0" smtClean="0">
                <a:solidFill>
                  <a:srgbClr val="003274"/>
                </a:solidFill>
                <a:ea typeface="Times New Roman"/>
              </a:rPr>
              <a:t>М</a:t>
            </a:r>
            <a:r>
              <a:rPr lang="en-US" sz="1400" dirty="0" smtClean="0">
                <a:solidFill>
                  <a:srgbClr val="003274"/>
                </a:solidFill>
                <a:ea typeface="Times New Roman"/>
              </a:rPr>
              <a:t>M</a:t>
            </a:r>
            <a:r>
              <a:rPr lang="ru-RU" sz="1400" dirty="0" smtClean="0">
                <a:solidFill>
                  <a:srgbClr val="003274"/>
                </a:solidFill>
                <a:ea typeface="Times New Roman"/>
              </a:rPr>
              <a:t>а</a:t>
            </a:r>
            <a:r>
              <a:rPr lang="ru-RU" sz="1400" dirty="0">
                <a:solidFill>
                  <a:srgbClr val="003274"/>
                </a:solidFill>
                <a:ea typeface="Times New Roman"/>
              </a:rPr>
              <a:t>;   4 - σ = 140 </a:t>
            </a:r>
            <a:r>
              <a:rPr lang="ru-RU" sz="1400" dirty="0" smtClean="0">
                <a:solidFill>
                  <a:srgbClr val="003274"/>
                </a:solidFill>
                <a:ea typeface="Times New Roman"/>
              </a:rPr>
              <a:t>М</a:t>
            </a:r>
            <a:r>
              <a:rPr lang="en-US" sz="1400" dirty="0" smtClean="0">
                <a:solidFill>
                  <a:srgbClr val="003274"/>
                </a:solidFill>
                <a:ea typeface="Times New Roman"/>
              </a:rPr>
              <a:t>P</a:t>
            </a:r>
            <a:r>
              <a:rPr lang="ru-RU" sz="1400" dirty="0" smtClean="0">
                <a:solidFill>
                  <a:srgbClr val="003274"/>
                </a:solidFill>
                <a:ea typeface="Times New Roman"/>
              </a:rPr>
              <a:t>а</a:t>
            </a:r>
            <a:r>
              <a:rPr lang="ru-RU" sz="1400" dirty="0">
                <a:solidFill>
                  <a:srgbClr val="003274"/>
                </a:solidFill>
                <a:ea typeface="Times New Roman"/>
              </a:rPr>
              <a:t>. </a:t>
            </a:r>
          </a:p>
        </p:txBody>
      </p:sp>
      <p:sp>
        <p:nvSpPr>
          <p:cNvPr id="10" name="Заголовок 1"/>
          <p:cNvSpPr>
            <a:spLocks noGrp="1"/>
          </p:cNvSpPr>
          <p:nvPr>
            <p:ph type="title"/>
          </p:nvPr>
        </p:nvSpPr>
        <p:spPr>
          <a:xfrm>
            <a:off x="185051" y="0"/>
            <a:ext cx="7631723" cy="962025"/>
          </a:xfrm>
        </p:spPr>
        <p:txBody>
          <a:bodyPr/>
          <a:lstStyle/>
          <a:p>
            <a:r>
              <a:rPr lang="ru-RU" dirty="0" smtClean="0"/>
              <a:t> </a:t>
            </a:r>
            <a:r>
              <a:rPr lang="en-US" dirty="0" smtClean="0"/>
              <a:t>ODS steels</a:t>
            </a:r>
            <a:endParaRPr lang="ru-RU" dirty="0"/>
          </a:p>
        </p:txBody>
      </p:sp>
      <p:pic>
        <p:nvPicPr>
          <p:cNvPr id="11" name="Picture 12" descr="HR 10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1160" y="1268760"/>
            <a:ext cx="2952328" cy="304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Овал 5"/>
          <p:cNvSpPr/>
          <p:nvPr/>
        </p:nvSpPr>
        <p:spPr>
          <a:xfrm>
            <a:off x="4590367" y="4168587"/>
            <a:ext cx="364212"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cxnSp>
        <p:nvCxnSpPr>
          <p:cNvPr id="13" name="Прямая со стрелкой 12"/>
          <p:cNvCxnSpPr/>
          <p:nvPr/>
        </p:nvCxnSpPr>
        <p:spPr>
          <a:xfrm flipV="1">
            <a:off x="4355976" y="4490863"/>
            <a:ext cx="379058" cy="124239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79513" y="1084094"/>
            <a:ext cx="5721320" cy="369332"/>
          </a:xfrm>
          <a:prstGeom prst="rect">
            <a:avLst/>
          </a:prstGeom>
        </p:spPr>
        <p:txBody>
          <a:bodyPr wrap="square">
            <a:spAutoFit/>
          </a:bodyPr>
          <a:lstStyle/>
          <a:p>
            <a:r>
              <a:rPr lang="en-US" b="1" dirty="0">
                <a:solidFill>
                  <a:srgbClr val="002060"/>
                </a:solidFill>
              </a:rPr>
              <a:t>Creep curves of flat samples of steel EP450 </a:t>
            </a:r>
            <a:r>
              <a:rPr lang="en-US" b="1" dirty="0" smtClean="0">
                <a:solidFill>
                  <a:srgbClr val="002060"/>
                </a:solidFill>
              </a:rPr>
              <a:t>ODS</a:t>
            </a:r>
            <a:endParaRPr lang="ru-RU" b="1" dirty="0">
              <a:solidFill>
                <a:srgbClr val="002060"/>
              </a:solidFill>
            </a:endParaRPr>
          </a:p>
        </p:txBody>
      </p:sp>
      <p:sp>
        <p:nvSpPr>
          <p:cNvPr id="14" name="Прямоугольник 13"/>
          <p:cNvSpPr/>
          <p:nvPr/>
        </p:nvSpPr>
        <p:spPr>
          <a:xfrm>
            <a:off x="245482" y="5489142"/>
            <a:ext cx="4572000" cy="830997"/>
          </a:xfrm>
          <a:prstGeom prst="rect">
            <a:avLst/>
          </a:prstGeom>
        </p:spPr>
        <p:txBody>
          <a:bodyPr>
            <a:spAutoFit/>
          </a:bodyPr>
          <a:lstStyle/>
          <a:p>
            <a:r>
              <a:rPr lang="en-US" sz="1600" b="1" dirty="0">
                <a:solidFill>
                  <a:srgbClr val="002060"/>
                </a:solidFill>
              </a:rPr>
              <a:t>Steel EP450 </a:t>
            </a:r>
            <a:r>
              <a:rPr lang="en-US" sz="1600" b="1" dirty="0" smtClean="0">
                <a:solidFill>
                  <a:srgbClr val="002060"/>
                </a:solidFill>
              </a:rPr>
              <a:t>ODS </a:t>
            </a:r>
            <a:r>
              <a:rPr lang="en-US" sz="1600" b="1" dirty="0">
                <a:solidFill>
                  <a:srgbClr val="002060"/>
                </a:solidFill>
              </a:rPr>
              <a:t>can withstand without failure under a load of 100 </a:t>
            </a:r>
            <a:r>
              <a:rPr lang="en-US" sz="1600" b="1" dirty="0" err="1">
                <a:solidFill>
                  <a:srgbClr val="002060"/>
                </a:solidFill>
              </a:rPr>
              <a:t>MPa</a:t>
            </a:r>
            <a:r>
              <a:rPr lang="en-US" sz="1600" b="1" dirty="0">
                <a:solidFill>
                  <a:srgbClr val="002060"/>
                </a:solidFill>
              </a:rPr>
              <a:t> at 700 ° C more than 44,000 h (tests continue).</a:t>
            </a:r>
            <a:endParaRPr lang="ru-RU" sz="1600" b="1" dirty="0">
              <a:solidFill>
                <a:srgbClr val="002060"/>
              </a:solidFill>
            </a:endParaRPr>
          </a:p>
        </p:txBody>
      </p:sp>
      <p:sp>
        <p:nvSpPr>
          <p:cNvPr id="15" name="TextBox 14"/>
          <p:cNvSpPr txBox="1"/>
          <p:nvPr/>
        </p:nvSpPr>
        <p:spPr>
          <a:xfrm>
            <a:off x="4954579" y="4400248"/>
            <a:ext cx="4224233" cy="1200329"/>
          </a:xfrm>
          <a:prstGeom prst="rect">
            <a:avLst/>
          </a:prstGeom>
          <a:noFill/>
        </p:spPr>
        <p:txBody>
          <a:bodyPr wrap="none" rtlCol="0">
            <a:spAutoFit/>
          </a:bodyPr>
          <a:lstStyle/>
          <a:p>
            <a:r>
              <a:rPr lang="en-US" dirty="0" smtClean="0">
                <a:solidFill>
                  <a:srgbClr val="002060"/>
                </a:solidFill>
              </a:rPr>
              <a:t>In structure of steel EP450 ODS </a:t>
            </a:r>
          </a:p>
          <a:p>
            <a:r>
              <a:rPr lang="en-US" dirty="0">
                <a:solidFill>
                  <a:srgbClr val="002060"/>
                </a:solidFill>
              </a:rPr>
              <a:t>t</a:t>
            </a:r>
            <a:r>
              <a:rPr lang="en-US" dirty="0" smtClean="0">
                <a:solidFill>
                  <a:srgbClr val="002060"/>
                </a:solidFill>
              </a:rPr>
              <a:t>he double yttrium-titanium oxides</a:t>
            </a:r>
          </a:p>
          <a:p>
            <a:r>
              <a:rPr lang="en-US" dirty="0">
                <a:solidFill>
                  <a:srgbClr val="002060"/>
                </a:solidFill>
              </a:rPr>
              <a:t>w</a:t>
            </a:r>
            <a:r>
              <a:rPr lang="en-US" dirty="0" smtClean="0">
                <a:solidFill>
                  <a:srgbClr val="002060"/>
                </a:solidFill>
              </a:rPr>
              <a:t>ith size (5-200) mm and concentration</a:t>
            </a:r>
          </a:p>
          <a:p>
            <a:r>
              <a:rPr lang="en-US" dirty="0" smtClean="0">
                <a:solidFill>
                  <a:srgbClr val="002060"/>
                </a:solidFill>
              </a:rPr>
              <a:t>5x10</a:t>
            </a:r>
            <a:r>
              <a:rPr lang="en-US" baseline="30000" dirty="0" smtClean="0">
                <a:solidFill>
                  <a:srgbClr val="002060"/>
                </a:solidFill>
              </a:rPr>
              <a:t>15 </a:t>
            </a:r>
            <a:r>
              <a:rPr lang="en-US" dirty="0" smtClean="0">
                <a:solidFill>
                  <a:srgbClr val="002060"/>
                </a:solidFill>
              </a:rPr>
              <a:t>cm</a:t>
            </a:r>
            <a:r>
              <a:rPr lang="en-US" baseline="30000" dirty="0" smtClean="0">
                <a:solidFill>
                  <a:srgbClr val="002060"/>
                </a:solidFill>
              </a:rPr>
              <a:t>-3 </a:t>
            </a:r>
            <a:r>
              <a:rPr lang="en-US" dirty="0" smtClean="0">
                <a:solidFill>
                  <a:srgbClr val="002060"/>
                </a:solidFill>
              </a:rPr>
              <a:t>are presented </a:t>
            </a:r>
            <a:endParaRPr lang="ru-RU" dirty="0">
              <a:solidFill>
                <a:srgbClr val="002060"/>
              </a:solidFill>
            </a:endParaRPr>
          </a:p>
        </p:txBody>
      </p:sp>
    </p:spTree>
    <p:extLst>
      <p:ext uri="{BB962C8B-B14F-4D97-AF65-F5344CB8AC3E}">
        <p14:creationId xmlns:p14="http://schemas.microsoft.com/office/powerpoint/2010/main" val="276008135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22678" y="161277"/>
            <a:ext cx="9145016" cy="66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988" tIns="22994" rIns="45988" bIns="2299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defRPr/>
            </a:pPr>
            <a:r>
              <a:rPr lang="en-US" sz="2000" b="1" dirty="0">
                <a:solidFill>
                  <a:srgbClr val="002060"/>
                </a:solidFill>
              </a:rPr>
              <a:t>The effect of irradiation in the BN-600 reactor on the microstructure </a:t>
            </a:r>
            <a:endParaRPr lang="en-US" sz="2000" b="1" dirty="0" smtClean="0">
              <a:solidFill>
                <a:srgbClr val="002060"/>
              </a:solidFill>
            </a:endParaRPr>
          </a:p>
          <a:p>
            <a:pPr lvl="0" eaLnBrk="1" hangingPunct="1">
              <a:defRPr/>
            </a:pPr>
            <a:r>
              <a:rPr lang="en-US" sz="2000" b="1" dirty="0" smtClean="0">
                <a:solidFill>
                  <a:srgbClr val="002060"/>
                </a:solidFill>
              </a:rPr>
              <a:t>of steel EP450 ODS</a:t>
            </a:r>
            <a:endParaRPr kumimoji="0" lang="ru-RU" altLang="ru-RU" sz="2000" b="1" i="0" u="none" strike="noStrike" kern="0" cap="none" spc="0" normalizeH="0" baseline="0" noProof="0" dirty="0">
              <a:ln>
                <a:noFill/>
              </a:ln>
              <a:solidFill>
                <a:srgbClr val="002060"/>
              </a:solidFill>
              <a:effectLst/>
              <a:uLnTx/>
              <a:uFillTx/>
              <a:latin typeface="+mn-lt"/>
              <a:cs typeface="Times New Roman" pitchFamily="18"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814" t="14079" r="9912"/>
          <a:stretch/>
        </p:blipFill>
        <p:spPr bwMode="auto">
          <a:xfrm>
            <a:off x="539552" y="1268760"/>
            <a:ext cx="838842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8244408" y="5805264"/>
            <a:ext cx="43204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Номер слайда 3"/>
          <p:cNvSpPr>
            <a:spLocks noGrp="1"/>
          </p:cNvSpPr>
          <p:nvPr>
            <p:ph type="sldNum" sz="quarter" idx="10"/>
          </p:nvPr>
        </p:nvSpPr>
        <p:spPr>
          <a:xfrm>
            <a:off x="8260373" y="6448482"/>
            <a:ext cx="627185" cy="377825"/>
          </a:xfrm>
        </p:spPr>
        <p:txBody>
          <a:bodyPr/>
          <a:lstStyle/>
          <a:p>
            <a:pPr>
              <a:defRPr/>
            </a:pPr>
            <a:fld id="{D5A0490A-844A-4E8F-A6EE-CF6D7138F22E}" type="slidenum">
              <a:rPr lang="ru-RU" smtClean="0">
                <a:solidFill>
                  <a:srgbClr val="003274"/>
                </a:solidFill>
              </a:rPr>
              <a:pPr>
                <a:defRPr/>
              </a:pPr>
              <a:t>19</a:t>
            </a:fld>
            <a:endParaRPr lang="ru-RU" dirty="0">
              <a:solidFill>
                <a:srgbClr val="003274"/>
              </a:solidFill>
            </a:endParaRPr>
          </a:p>
        </p:txBody>
      </p:sp>
      <p:sp>
        <p:nvSpPr>
          <p:cNvPr id="7" name="TextBox 6"/>
          <p:cNvSpPr txBox="1"/>
          <p:nvPr/>
        </p:nvSpPr>
        <p:spPr>
          <a:xfrm>
            <a:off x="251520" y="1186170"/>
            <a:ext cx="3312368" cy="538886"/>
          </a:xfrm>
          <a:prstGeom prst="rect">
            <a:avLst/>
          </a:prstGeom>
          <a:solidFill>
            <a:schemeClr val="bg1"/>
          </a:solidFill>
        </p:spPr>
        <p:txBody>
          <a:bodyPr wrap="square" lIns="45994" tIns="22997" rIns="45994" bIns="22997" rtlCol="0">
            <a:spAutoFit/>
          </a:bodyPr>
          <a:lstStyle/>
          <a:p>
            <a:pPr algn="ctr"/>
            <a:r>
              <a:rPr lang="en-US" sz="1600" b="1" dirty="0" smtClean="0">
                <a:solidFill>
                  <a:srgbClr val="0070C0"/>
                </a:solidFill>
              </a:rPr>
              <a:t>Structure of steel EP450 ODS in non-irradiated condition</a:t>
            </a:r>
          </a:p>
        </p:txBody>
      </p:sp>
      <p:sp>
        <p:nvSpPr>
          <p:cNvPr id="10" name="TextBox 9"/>
          <p:cNvSpPr txBox="1"/>
          <p:nvPr/>
        </p:nvSpPr>
        <p:spPr>
          <a:xfrm>
            <a:off x="3923928" y="1186170"/>
            <a:ext cx="4680520" cy="538886"/>
          </a:xfrm>
          <a:prstGeom prst="rect">
            <a:avLst/>
          </a:prstGeom>
          <a:solidFill>
            <a:schemeClr val="bg1"/>
          </a:solidFill>
        </p:spPr>
        <p:txBody>
          <a:bodyPr wrap="square" lIns="45994" tIns="22997" rIns="45994" bIns="22997" rtlCol="0">
            <a:spAutoFit/>
          </a:bodyPr>
          <a:lstStyle/>
          <a:p>
            <a:pPr algn="ctr"/>
            <a:r>
              <a:rPr lang="en-US" sz="1600" b="1" dirty="0" smtClean="0">
                <a:solidFill>
                  <a:srgbClr val="0070C0"/>
                </a:solidFill>
              </a:rPr>
              <a:t>Structure of steel EP450 ODS </a:t>
            </a:r>
            <a:r>
              <a:rPr lang="en-US" sz="1600" b="1" dirty="0" smtClean="0">
                <a:solidFill>
                  <a:srgbClr val="0070C0"/>
                </a:solidFill>
              </a:rPr>
              <a:t>after irradiation </a:t>
            </a:r>
          </a:p>
          <a:p>
            <a:pPr algn="ctr"/>
            <a:r>
              <a:rPr lang="en-US" sz="1600" b="1" dirty="0" smtClean="0">
                <a:solidFill>
                  <a:srgbClr val="0070C0"/>
                </a:solidFill>
              </a:rPr>
              <a:t>Dose 80 </a:t>
            </a:r>
            <a:r>
              <a:rPr lang="en-US" sz="1600" b="1" dirty="0" err="1" smtClean="0">
                <a:solidFill>
                  <a:srgbClr val="0070C0"/>
                </a:solidFill>
              </a:rPr>
              <a:t>dpa</a:t>
            </a:r>
            <a:r>
              <a:rPr lang="en-US" sz="1600" b="1" dirty="0">
                <a:solidFill>
                  <a:srgbClr val="0070C0"/>
                </a:solidFill>
              </a:rPr>
              <a:t>,</a:t>
            </a:r>
            <a:r>
              <a:rPr lang="en-US" sz="1600" b="1" dirty="0" smtClean="0">
                <a:solidFill>
                  <a:srgbClr val="0070C0"/>
                </a:solidFill>
              </a:rPr>
              <a:t> irradiation temperature ̴1000 </a:t>
            </a:r>
            <a:r>
              <a:rPr lang="en-US" sz="1600" b="1" dirty="0" smtClean="0">
                <a:solidFill>
                  <a:srgbClr val="0070C0"/>
                </a:solidFill>
                <a:latin typeface="Arial"/>
                <a:cs typeface="Arial"/>
              </a:rPr>
              <a:t>°C</a:t>
            </a:r>
            <a:endParaRPr lang="en-US" sz="1600" b="1" dirty="0" smtClean="0">
              <a:solidFill>
                <a:srgbClr val="0070C0"/>
              </a:solidFill>
            </a:endParaRPr>
          </a:p>
        </p:txBody>
      </p:sp>
      <p:sp>
        <p:nvSpPr>
          <p:cNvPr id="11" name="TextBox 10"/>
          <p:cNvSpPr txBox="1"/>
          <p:nvPr/>
        </p:nvSpPr>
        <p:spPr>
          <a:xfrm>
            <a:off x="2843808" y="2564904"/>
            <a:ext cx="1224136" cy="477330"/>
          </a:xfrm>
          <a:prstGeom prst="rect">
            <a:avLst/>
          </a:prstGeom>
          <a:solidFill>
            <a:schemeClr val="bg1"/>
          </a:solidFill>
        </p:spPr>
        <p:txBody>
          <a:bodyPr wrap="square" lIns="45994" tIns="22997" rIns="45994" bIns="22997" rtlCol="0">
            <a:spAutoFit/>
          </a:bodyPr>
          <a:lstStyle/>
          <a:p>
            <a:pPr algn="ctr"/>
            <a:r>
              <a:rPr lang="en-US" sz="1400" b="1" dirty="0">
                <a:solidFill>
                  <a:srgbClr val="0070C0"/>
                </a:solidFill>
              </a:rPr>
              <a:t>G</a:t>
            </a:r>
            <a:r>
              <a:rPr lang="en-US" sz="1400" b="1" dirty="0" smtClean="0">
                <a:solidFill>
                  <a:srgbClr val="0070C0"/>
                </a:solidFill>
              </a:rPr>
              <a:t>rain size</a:t>
            </a:r>
          </a:p>
          <a:p>
            <a:pPr algn="ctr"/>
            <a:r>
              <a:rPr lang="en-US" sz="1400" b="1" dirty="0" smtClean="0">
                <a:solidFill>
                  <a:srgbClr val="0070C0"/>
                </a:solidFill>
              </a:rPr>
              <a:t>(2-5) </a:t>
            </a:r>
            <a:r>
              <a:rPr lang="en-US" sz="1400" b="1" dirty="0" err="1" smtClean="0">
                <a:solidFill>
                  <a:srgbClr val="0070C0"/>
                </a:solidFill>
              </a:rPr>
              <a:t>mkm</a:t>
            </a:r>
            <a:endParaRPr lang="en-US" sz="1400" b="1" dirty="0" smtClean="0">
              <a:solidFill>
                <a:srgbClr val="0070C0"/>
              </a:solidFill>
            </a:endParaRPr>
          </a:p>
        </p:txBody>
      </p:sp>
      <p:sp>
        <p:nvSpPr>
          <p:cNvPr id="12" name="TextBox 11"/>
          <p:cNvSpPr txBox="1"/>
          <p:nvPr/>
        </p:nvSpPr>
        <p:spPr>
          <a:xfrm>
            <a:off x="2771800" y="3140968"/>
            <a:ext cx="1404156" cy="477330"/>
          </a:xfrm>
          <a:prstGeom prst="rect">
            <a:avLst/>
          </a:prstGeom>
          <a:solidFill>
            <a:schemeClr val="bg1"/>
          </a:solidFill>
        </p:spPr>
        <p:txBody>
          <a:bodyPr wrap="square" lIns="45994" tIns="22997" rIns="45994" bIns="22997" rtlCol="0">
            <a:spAutoFit/>
          </a:bodyPr>
          <a:lstStyle/>
          <a:p>
            <a:pPr algn="ctr"/>
            <a:r>
              <a:rPr lang="en-US" sz="1400" b="1" dirty="0" smtClean="0">
                <a:solidFill>
                  <a:srgbClr val="0070C0"/>
                </a:solidFill>
              </a:rPr>
              <a:t>Oxide size</a:t>
            </a:r>
          </a:p>
          <a:p>
            <a:pPr algn="ctr"/>
            <a:r>
              <a:rPr lang="en-US" sz="1400" b="1" dirty="0" smtClean="0">
                <a:solidFill>
                  <a:srgbClr val="0070C0"/>
                </a:solidFill>
              </a:rPr>
              <a:t>(5-200) nm</a:t>
            </a:r>
          </a:p>
        </p:txBody>
      </p:sp>
      <p:sp>
        <p:nvSpPr>
          <p:cNvPr id="13" name="TextBox 12"/>
          <p:cNvSpPr txBox="1"/>
          <p:nvPr/>
        </p:nvSpPr>
        <p:spPr>
          <a:xfrm>
            <a:off x="2780673" y="3718665"/>
            <a:ext cx="1404156" cy="477330"/>
          </a:xfrm>
          <a:prstGeom prst="rect">
            <a:avLst/>
          </a:prstGeom>
          <a:solidFill>
            <a:schemeClr val="bg1"/>
          </a:solidFill>
        </p:spPr>
        <p:txBody>
          <a:bodyPr wrap="square" lIns="45994" tIns="22997" rIns="45994" bIns="22997" rtlCol="0">
            <a:spAutoFit/>
          </a:bodyPr>
          <a:lstStyle/>
          <a:p>
            <a:pPr algn="ctr"/>
            <a:r>
              <a:rPr lang="en-US" sz="1400" b="1" dirty="0" smtClean="0">
                <a:solidFill>
                  <a:srgbClr val="0070C0"/>
                </a:solidFill>
              </a:rPr>
              <a:t>Mean oxide size </a:t>
            </a:r>
            <a:r>
              <a:rPr lang="en-US" sz="1400" b="1" dirty="0" smtClean="0">
                <a:solidFill>
                  <a:srgbClr val="0070C0"/>
                </a:solidFill>
              </a:rPr>
              <a:t>10</a:t>
            </a:r>
            <a:r>
              <a:rPr lang="en-US" sz="1400" b="1" dirty="0" smtClean="0">
                <a:solidFill>
                  <a:srgbClr val="0070C0"/>
                </a:solidFill>
              </a:rPr>
              <a:t> nm</a:t>
            </a:r>
          </a:p>
        </p:txBody>
      </p:sp>
      <p:sp>
        <p:nvSpPr>
          <p:cNvPr id="14" name="TextBox 13"/>
          <p:cNvSpPr txBox="1"/>
          <p:nvPr/>
        </p:nvSpPr>
        <p:spPr>
          <a:xfrm>
            <a:off x="2788560" y="4380763"/>
            <a:ext cx="1404156" cy="477330"/>
          </a:xfrm>
          <a:prstGeom prst="rect">
            <a:avLst/>
          </a:prstGeom>
          <a:solidFill>
            <a:schemeClr val="bg1"/>
          </a:solidFill>
        </p:spPr>
        <p:txBody>
          <a:bodyPr wrap="square" lIns="45994" tIns="22997" rIns="45994" bIns="22997" rtlCol="0">
            <a:spAutoFit/>
          </a:bodyPr>
          <a:lstStyle/>
          <a:p>
            <a:pPr algn="ctr"/>
            <a:r>
              <a:rPr lang="en-US" sz="1400" b="1" dirty="0" smtClean="0">
                <a:solidFill>
                  <a:srgbClr val="0070C0"/>
                </a:solidFill>
              </a:rPr>
              <a:t>Concentration</a:t>
            </a:r>
          </a:p>
          <a:p>
            <a:pPr algn="ctr"/>
            <a:r>
              <a:rPr lang="en-US" sz="1400" b="1" dirty="0">
                <a:solidFill>
                  <a:schemeClr val="tx2">
                    <a:lumMod val="60000"/>
                    <a:lumOff val="40000"/>
                  </a:schemeClr>
                </a:solidFill>
              </a:rPr>
              <a:t>5x10</a:t>
            </a:r>
            <a:r>
              <a:rPr lang="en-US" sz="1400" b="1" baseline="30000" dirty="0">
                <a:solidFill>
                  <a:schemeClr val="tx2">
                    <a:lumMod val="60000"/>
                    <a:lumOff val="40000"/>
                  </a:schemeClr>
                </a:solidFill>
              </a:rPr>
              <a:t>15 </a:t>
            </a:r>
            <a:r>
              <a:rPr lang="en-US" sz="1400" b="1" dirty="0">
                <a:solidFill>
                  <a:schemeClr val="tx2">
                    <a:lumMod val="60000"/>
                    <a:lumOff val="40000"/>
                  </a:schemeClr>
                </a:solidFill>
              </a:rPr>
              <a:t>cm</a:t>
            </a:r>
            <a:r>
              <a:rPr lang="en-US" sz="1400" b="1" baseline="30000" dirty="0">
                <a:solidFill>
                  <a:schemeClr val="tx2">
                    <a:lumMod val="60000"/>
                    <a:lumOff val="40000"/>
                  </a:schemeClr>
                </a:solidFill>
              </a:rPr>
              <a:t>-3</a:t>
            </a:r>
            <a:r>
              <a:rPr lang="en-US" sz="1400" b="1" dirty="0" smtClean="0">
                <a:solidFill>
                  <a:schemeClr val="tx2">
                    <a:lumMod val="60000"/>
                    <a:lumOff val="40000"/>
                  </a:schemeClr>
                </a:solidFill>
              </a:rPr>
              <a:t> </a:t>
            </a:r>
          </a:p>
        </p:txBody>
      </p:sp>
      <p:sp>
        <p:nvSpPr>
          <p:cNvPr id="15" name="TextBox 14"/>
          <p:cNvSpPr txBox="1"/>
          <p:nvPr/>
        </p:nvSpPr>
        <p:spPr>
          <a:xfrm>
            <a:off x="6588224" y="1916832"/>
            <a:ext cx="2160240" cy="477330"/>
          </a:xfrm>
          <a:prstGeom prst="rect">
            <a:avLst/>
          </a:prstGeom>
          <a:solidFill>
            <a:schemeClr val="bg1"/>
          </a:solidFill>
        </p:spPr>
        <p:txBody>
          <a:bodyPr wrap="square" lIns="45994" tIns="22997" rIns="45994" bIns="22997" rtlCol="0">
            <a:spAutoFit/>
          </a:bodyPr>
          <a:lstStyle/>
          <a:p>
            <a:pPr algn="ctr"/>
            <a:r>
              <a:rPr lang="en-US" sz="1400" b="1" dirty="0">
                <a:solidFill>
                  <a:srgbClr val="0070C0"/>
                </a:solidFill>
              </a:rPr>
              <a:t>G</a:t>
            </a:r>
            <a:r>
              <a:rPr lang="en-US" sz="1400" b="1" dirty="0" smtClean="0">
                <a:solidFill>
                  <a:srgbClr val="0070C0"/>
                </a:solidFill>
              </a:rPr>
              <a:t>rain size</a:t>
            </a:r>
          </a:p>
          <a:p>
            <a:pPr algn="ctr"/>
            <a:r>
              <a:rPr lang="en-US" sz="1400" b="1" dirty="0" smtClean="0">
                <a:solidFill>
                  <a:srgbClr val="0070C0"/>
                </a:solidFill>
              </a:rPr>
              <a:t>(5-30) </a:t>
            </a:r>
            <a:r>
              <a:rPr lang="en-US" sz="1400" b="1" dirty="0" err="1" smtClean="0">
                <a:solidFill>
                  <a:srgbClr val="0070C0"/>
                </a:solidFill>
              </a:rPr>
              <a:t>mkm</a:t>
            </a:r>
            <a:endParaRPr lang="en-US" sz="1400" b="1" dirty="0" smtClean="0">
              <a:solidFill>
                <a:srgbClr val="0070C0"/>
              </a:solidFill>
            </a:endParaRPr>
          </a:p>
        </p:txBody>
      </p:sp>
      <p:sp>
        <p:nvSpPr>
          <p:cNvPr id="16" name="TextBox 15"/>
          <p:cNvSpPr txBox="1"/>
          <p:nvPr/>
        </p:nvSpPr>
        <p:spPr>
          <a:xfrm>
            <a:off x="6516216" y="2538419"/>
            <a:ext cx="2520280" cy="477330"/>
          </a:xfrm>
          <a:prstGeom prst="rect">
            <a:avLst/>
          </a:prstGeom>
          <a:solidFill>
            <a:schemeClr val="bg1"/>
          </a:solidFill>
        </p:spPr>
        <p:txBody>
          <a:bodyPr wrap="square" lIns="45994" tIns="22997" rIns="45994" bIns="22997" rtlCol="0">
            <a:spAutoFit/>
          </a:bodyPr>
          <a:lstStyle/>
          <a:p>
            <a:pPr algn="ctr"/>
            <a:r>
              <a:rPr lang="en-US" sz="1400" b="1" dirty="0" smtClean="0">
                <a:solidFill>
                  <a:srgbClr val="0070C0"/>
                </a:solidFill>
              </a:rPr>
              <a:t>Size and concentration of oxides did not change</a:t>
            </a:r>
          </a:p>
        </p:txBody>
      </p:sp>
      <p:sp>
        <p:nvSpPr>
          <p:cNvPr id="17" name="TextBox 16"/>
          <p:cNvSpPr txBox="1"/>
          <p:nvPr/>
        </p:nvSpPr>
        <p:spPr>
          <a:xfrm>
            <a:off x="6589223" y="3223250"/>
            <a:ext cx="2232733" cy="2268655"/>
          </a:xfrm>
          <a:prstGeom prst="rect">
            <a:avLst/>
          </a:prstGeom>
          <a:solidFill>
            <a:schemeClr val="bg1"/>
          </a:solidFill>
        </p:spPr>
        <p:txBody>
          <a:bodyPr wrap="square" lIns="45994" tIns="22997" rIns="45994" bIns="22997" rtlCol="0">
            <a:spAutoFit/>
          </a:bodyPr>
          <a:lstStyle/>
          <a:p>
            <a:pPr>
              <a:lnSpc>
                <a:spcPct val="150000"/>
              </a:lnSpc>
            </a:pPr>
            <a:r>
              <a:rPr lang="en-US" sz="1400" b="1" dirty="0" smtClean="0">
                <a:solidFill>
                  <a:srgbClr val="002060"/>
                </a:solidFill>
              </a:rPr>
              <a:t>Steel EP450 ODS shows most stable structure at irradiation temperatures even higher than 1000 </a:t>
            </a:r>
            <a:r>
              <a:rPr lang="en-US" sz="1400" b="1" dirty="0" smtClean="0">
                <a:solidFill>
                  <a:srgbClr val="002060"/>
                </a:solidFill>
                <a:latin typeface="Arial"/>
                <a:cs typeface="Arial"/>
              </a:rPr>
              <a:t>°C due to the disperse oxides</a:t>
            </a:r>
          </a:p>
          <a:p>
            <a:pPr>
              <a:lnSpc>
                <a:spcPct val="150000"/>
              </a:lnSpc>
            </a:pPr>
            <a:endParaRPr lang="en-US" sz="1400" b="1" dirty="0">
              <a:solidFill>
                <a:srgbClr val="0070C0"/>
              </a:solidFill>
            </a:endParaRPr>
          </a:p>
        </p:txBody>
      </p:sp>
    </p:spTree>
    <p:extLst>
      <p:ext uri="{BB962C8B-B14F-4D97-AF65-F5344CB8AC3E}">
        <p14:creationId xmlns:p14="http://schemas.microsoft.com/office/powerpoint/2010/main" val="17001908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95536" y="116632"/>
            <a:ext cx="5400600" cy="699542"/>
          </a:xfrm>
        </p:spPr>
        <p:txBody>
          <a:bodyPr>
            <a:normAutofit/>
          </a:bodyPr>
          <a:lstStyle/>
          <a:p>
            <a:pPr algn="l"/>
            <a:r>
              <a:rPr lang="ru-RU" b="1" dirty="0" smtClean="0">
                <a:solidFill>
                  <a:srgbClr val="002060"/>
                </a:solidFill>
              </a:rPr>
              <a:t> </a:t>
            </a:r>
            <a:r>
              <a:rPr lang="en-US" b="1" dirty="0" smtClean="0">
                <a:solidFill>
                  <a:srgbClr val="002060"/>
                </a:solidFill>
              </a:rPr>
              <a:t>The </a:t>
            </a:r>
            <a:r>
              <a:rPr lang="en-US" dirty="0" smtClean="0">
                <a:solidFill>
                  <a:srgbClr val="002060"/>
                </a:solidFill>
              </a:rPr>
              <a:t>a</a:t>
            </a:r>
            <a:r>
              <a:rPr lang="en-US" dirty="0" smtClean="0">
                <a:solidFill>
                  <a:srgbClr val="002060"/>
                </a:solidFill>
              </a:rPr>
              <a:t>im of works</a:t>
            </a:r>
            <a:endParaRPr lang="ru-RU" b="1" dirty="0">
              <a:solidFill>
                <a:srgbClr val="002060"/>
              </a:solidFill>
            </a:endParaRPr>
          </a:p>
        </p:txBody>
      </p:sp>
      <p:sp>
        <p:nvSpPr>
          <p:cNvPr id="5" name="Прямоугольник 4"/>
          <p:cNvSpPr/>
          <p:nvPr/>
        </p:nvSpPr>
        <p:spPr>
          <a:xfrm>
            <a:off x="755576" y="2060848"/>
            <a:ext cx="7920880" cy="1881990"/>
          </a:xfrm>
          <a:prstGeom prst="rect">
            <a:avLst/>
          </a:prstGeom>
        </p:spPr>
        <p:txBody>
          <a:bodyPr wrap="square">
            <a:spAutoFit/>
          </a:bodyPr>
          <a:lstStyle/>
          <a:p>
            <a:pPr indent="448310" algn="just" fontAlgn="base">
              <a:lnSpc>
                <a:spcPct val="150000"/>
              </a:lnSpc>
            </a:pPr>
            <a:r>
              <a:rPr lang="en-US" sz="2000" b="1" dirty="0">
                <a:solidFill>
                  <a:srgbClr val="000000"/>
                </a:solidFill>
              </a:rPr>
              <a:t>Development of structural materials </a:t>
            </a:r>
            <a:r>
              <a:rPr lang="en-US" sz="2000" b="1" dirty="0" smtClean="0">
                <a:solidFill>
                  <a:srgbClr val="000000"/>
                </a:solidFill>
              </a:rPr>
              <a:t>(SM</a:t>
            </a:r>
            <a:r>
              <a:rPr lang="en-US" sz="2000" b="1" dirty="0">
                <a:solidFill>
                  <a:srgbClr val="000000"/>
                </a:solidFill>
              </a:rPr>
              <a:t>) for the modernization of existing and creation of promising active zones of fast neutron reactors with liquid metal coolants (BREST-OD-300, BN-1200, MBIR</a:t>
            </a:r>
            <a:r>
              <a:rPr lang="en-US" sz="2000" b="1" dirty="0" smtClean="0">
                <a:solidFill>
                  <a:srgbClr val="000000"/>
                </a:solidFill>
              </a:rPr>
              <a:t>).</a:t>
            </a:r>
            <a:endParaRPr lang="en-US" sz="2000" b="1" dirty="0" smtClean="0">
              <a:solidFill>
                <a:srgbClr val="000000"/>
              </a:solidFill>
              <a:ea typeface="Times New Roman"/>
            </a:endParaRPr>
          </a:p>
        </p:txBody>
      </p:sp>
      <p:sp>
        <p:nvSpPr>
          <p:cNvPr id="6" name="Номер слайда 3"/>
          <p:cNvSpPr>
            <a:spLocks noGrp="1"/>
          </p:cNvSpPr>
          <p:nvPr>
            <p:ph type="sldNum" sz="quarter" idx="10"/>
          </p:nvPr>
        </p:nvSpPr>
        <p:spPr>
          <a:xfrm>
            <a:off x="8260373" y="6448430"/>
            <a:ext cx="627185" cy="377825"/>
          </a:xfrm>
        </p:spPr>
        <p:txBody>
          <a:bodyPr/>
          <a:lstStyle/>
          <a:p>
            <a:pPr>
              <a:defRPr/>
            </a:pPr>
            <a:fld id="{D5A0490A-844A-4E8F-A6EE-CF6D7138F22E}" type="slidenum">
              <a:rPr lang="ru-RU" smtClean="0">
                <a:solidFill>
                  <a:srgbClr val="003274"/>
                </a:solidFill>
              </a:rPr>
              <a:pPr>
                <a:defRPr/>
              </a:pPr>
              <a:t>2</a:t>
            </a:fld>
            <a:endParaRPr lang="ru-RU" dirty="0">
              <a:solidFill>
                <a:srgbClr val="003274"/>
              </a:solidFill>
            </a:endParaRPr>
          </a:p>
        </p:txBody>
      </p:sp>
    </p:spTree>
    <p:extLst>
      <p:ext uri="{BB962C8B-B14F-4D97-AF65-F5344CB8AC3E}">
        <p14:creationId xmlns:p14="http://schemas.microsoft.com/office/powerpoint/2010/main" val="38803591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Grp="1" noChangeArrowheads="1"/>
          </p:cNvSpPr>
          <p:nvPr>
            <p:ph type="title"/>
          </p:nvPr>
        </p:nvSpPr>
        <p:spPr bwMode="auto">
          <a:xfrm>
            <a:off x="96851" y="260648"/>
            <a:ext cx="8712968" cy="60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994" tIns="22997" rIns="45994" bIns="229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solidFill>
                  <a:srgbClr val="002060"/>
                </a:solidFill>
              </a:rPr>
              <a:t>ODS </a:t>
            </a:r>
            <a:r>
              <a:rPr lang="en-US" sz="1800" dirty="0">
                <a:solidFill>
                  <a:srgbClr val="002060"/>
                </a:solidFill>
              </a:rPr>
              <a:t>steels being developed for use as </a:t>
            </a:r>
            <a:r>
              <a:rPr lang="en-US" sz="1800" dirty="0" smtClean="0">
                <a:solidFill>
                  <a:srgbClr val="002060"/>
                </a:solidFill>
              </a:rPr>
              <a:t>fuel claddings </a:t>
            </a:r>
            <a:r>
              <a:rPr lang="en-US" sz="1800" dirty="0">
                <a:solidFill>
                  <a:srgbClr val="002060"/>
                </a:solidFill>
              </a:rPr>
              <a:t>of a </a:t>
            </a:r>
            <a:r>
              <a:rPr lang="en-US" sz="1800" dirty="0" smtClean="0">
                <a:solidFill>
                  <a:srgbClr val="002060"/>
                </a:solidFill>
              </a:rPr>
              <a:t/>
            </a:r>
            <a:br>
              <a:rPr lang="en-US" sz="1800" dirty="0" smtClean="0">
                <a:solidFill>
                  <a:srgbClr val="002060"/>
                </a:solidFill>
              </a:rPr>
            </a:br>
            <a:r>
              <a:rPr lang="en-US" sz="1800" dirty="0" smtClean="0">
                <a:solidFill>
                  <a:srgbClr val="002060"/>
                </a:solidFill>
              </a:rPr>
              <a:t>lead-cooled </a:t>
            </a:r>
            <a:r>
              <a:rPr lang="en-US" sz="1800" dirty="0">
                <a:solidFill>
                  <a:srgbClr val="002060"/>
                </a:solidFill>
              </a:rPr>
              <a:t>reactor</a:t>
            </a:r>
            <a:endParaRPr kumimoji="0" lang="ru-RU" sz="1800" b="1" i="0" u="none" strike="noStrike" kern="0" cap="none" spc="0" normalizeH="0" baseline="0" noProof="0" dirty="0">
              <a:ln>
                <a:noFill/>
              </a:ln>
              <a:solidFill>
                <a:srgbClr val="002060"/>
              </a:solidFill>
              <a:effectLst/>
              <a:uLnTx/>
              <a:uFillTx/>
              <a:latin typeface="Arial" pitchFamily="34" charset="0"/>
              <a:cs typeface="Arial" pitchFamily="34" charset="0"/>
            </a:endParaRPr>
          </a:p>
        </p:txBody>
      </p:sp>
      <p:sp>
        <p:nvSpPr>
          <p:cNvPr id="5" name="Rectangle 2"/>
          <p:cNvSpPr>
            <a:spLocks noChangeArrowheads="1"/>
          </p:cNvSpPr>
          <p:nvPr/>
        </p:nvSpPr>
        <p:spPr bwMode="auto">
          <a:xfrm>
            <a:off x="3360509" y="969898"/>
            <a:ext cx="1987636" cy="56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994" tIns="22997" rIns="45994" bIns="22997" anchor="ctr">
            <a:spAutoFit/>
          </a:bodyPr>
          <a:lstStyle/>
          <a:p>
            <a:pPr defTabSz="459943">
              <a:defRPr/>
            </a:pPr>
            <a:r>
              <a:rPr lang="en-US" sz="2000" b="1" u="sng" dirty="0" smtClean="0">
                <a:solidFill>
                  <a:srgbClr val="002060"/>
                </a:solidFill>
                <a:latin typeface="Times New Roman" pitchFamily="18" charset="0"/>
                <a:ea typeface="Calibri" pitchFamily="34" charset="0"/>
                <a:cs typeface="Times New Roman" pitchFamily="18" charset="0"/>
              </a:rPr>
              <a:t>Steel</a:t>
            </a:r>
            <a:r>
              <a:rPr lang="ru-RU" sz="2000" b="1" u="sng" dirty="0" smtClean="0">
                <a:solidFill>
                  <a:srgbClr val="002060"/>
                </a:solidFill>
                <a:latin typeface="Times New Roman" pitchFamily="18" charset="0"/>
                <a:ea typeface="Calibri" pitchFamily="34" charset="0"/>
                <a:cs typeface="Times New Roman" pitchFamily="18" charset="0"/>
              </a:rPr>
              <a:t> </a:t>
            </a:r>
            <a:r>
              <a:rPr lang="en-US" sz="2000" b="1" u="sng" dirty="0" smtClean="0">
                <a:solidFill>
                  <a:srgbClr val="002060"/>
                </a:solidFill>
                <a:latin typeface="Times New Roman" pitchFamily="18" charset="0"/>
                <a:ea typeface="Calibri" pitchFamily="34" charset="0"/>
                <a:cs typeface="Times New Roman" pitchFamily="18" charset="0"/>
              </a:rPr>
              <a:t>EP</a:t>
            </a:r>
            <a:r>
              <a:rPr lang="ru-RU" sz="2000" b="1" u="sng" dirty="0" smtClean="0">
                <a:solidFill>
                  <a:srgbClr val="002060"/>
                </a:solidFill>
                <a:latin typeface="Times New Roman" pitchFamily="18" charset="0"/>
                <a:ea typeface="Calibri" pitchFamily="34" charset="0"/>
                <a:cs typeface="Times New Roman" pitchFamily="18" charset="0"/>
              </a:rPr>
              <a:t>823</a:t>
            </a:r>
            <a:r>
              <a:rPr lang="en-US" sz="2000" b="1" u="sng" dirty="0" smtClean="0">
                <a:solidFill>
                  <a:srgbClr val="002060"/>
                </a:solidFill>
                <a:latin typeface="Times New Roman" pitchFamily="18" charset="0"/>
                <a:ea typeface="Calibri" pitchFamily="34" charset="0"/>
                <a:cs typeface="Times New Roman" pitchFamily="18" charset="0"/>
              </a:rPr>
              <a:t> ODS</a:t>
            </a:r>
            <a:endParaRPr lang="ru-RU" sz="2000" b="1" u="sng" dirty="0">
              <a:solidFill>
                <a:srgbClr val="002060"/>
              </a:solidFill>
              <a:latin typeface="Times New Roman" pitchFamily="18" charset="0"/>
              <a:ea typeface="Calibri" pitchFamily="34" charset="0"/>
              <a:cs typeface="Times New Roman" pitchFamily="18" charset="0"/>
            </a:endParaRPr>
          </a:p>
          <a:p>
            <a:pPr defTabSz="459943" eaLnBrk="0" hangingPunct="0">
              <a:defRPr/>
            </a:pPr>
            <a:endParaRPr lang="ru-RU" sz="1400" dirty="0">
              <a:latin typeface="Arial" pitchFamily="34" charset="0"/>
              <a:cs typeface="Arial" pitchFamily="34" charset="0"/>
            </a:endParaRPr>
          </a:p>
        </p:txBody>
      </p:sp>
      <p:pic>
        <p:nvPicPr>
          <p:cNvPr id="6" name="Picture 2" descr="C:\Users\acer\Desktop\823le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399437"/>
            <a:ext cx="2801434" cy="219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Группа 3"/>
          <p:cNvGrpSpPr>
            <a:grpSpLocks/>
          </p:cNvGrpSpPr>
          <p:nvPr/>
        </p:nvGrpSpPr>
        <p:grpSpPr bwMode="auto">
          <a:xfrm>
            <a:off x="4354327" y="1421342"/>
            <a:ext cx="4329826" cy="2152418"/>
            <a:chOff x="9331969" y="5314202"/>
            <a:chExt cx="10225137" cy="6489248"/>
          </a:xfrm>
        </p:grpSpPr>
        <p:pic>
          <p:nvPicPr>
            <p:cNvPr id="8" name="Рисунок 15"/>
            <p:cNvPicPr>
              <a:picLocks noChangeAspect="1" noChangeArrowheads="1"/>
            </p:cNvPicPr>
            <p:nvPr/>
          </p:nvPicPr>
          <p:blipFill>
            <a:blip r:embed="rId3">
              <a:extLst>
                <a:ext uri="{28A0092B-C50C-407E-A947-70E740481C1C}">
                  <a14:useLocalDpi xmlns:a14="http://schemas.microsoft.com/office/drawing/2010/main" val="0"/>
                </a:ext>
              </a:extLst>
            </a:blip>
            <a:srcRect l="7024" t="4750"/>
            <a:stretch>
              <a:fillRect/>
            </a:stretch>
          </p:blipFill>
          <p:spPr bwMode="auto">
            <a:xfrm>
              <a:off x="9331969" y="5314202"/>
              <a:ext cx="10225137" cy="64892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3" descr="C:\Users\acer\Desktop\Безымянный.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7994" y="5519705"/>
              <a:ext cx="4424486" cy="338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5"/>
          <p:cNvSpPr txBox="1">
            <a:spLocks noChangeArrowheads="1"/>
          </p:cNvSpPr>
          <p:nvPr/>
        </p:nvSpPr>
        <p:spPr bwMode="auto">
          <a:xfrm>
            <a:off x="6948264" y="1539561"/>
            <a:ext cx="1540398" cy="180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994" tIns="22997" rIns="45994" bIns="229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smtClean="0">
                <a:solidFill>
                  <a:srgbClr val="002060"/>
                </a:solidFill>
              </a:rPr>
              <a:t>Mean oxide</a:t>
            </a:r>
            <a:r>
              <a:rPr kumimoji="0" lang="ru-RU" sz="1600" b="1" i="0" u="none" strike="noStrike" kern="0" cap="none" spc="0" normalizeH="0" baseline="0" noProof="0" dirty="0" smtClean="0">
                <a:ln>
                  <a:noFill/>
                </a:ln>
                <a:solidFill>
                  <a:srgbClr val="002060"/>
                </a:solidFill>
                <a:effectLst/>
                <a:uLnTx/>
                <a:uFillTx/>
                <a:latin typeface="Arial" charset="0"/>
                <a:cs typeface="Arial" charset="0"/>
              </a:rPr>
              <a:t> </a:t>
            </a:r>
            <a:endParaRPr kumimoji="0" lang="ru-RU" sz="1600" b="1" i="0" u="none" strike="noStrike" kern="0" cap="none" spc="0" normalizeH="0" baseline="0" noProof="0" dirty="0">
              <a:ln>
                <a:noFill/>
              </a:ln>
              <a:solidFill>
                <a:srgbClr val="002060"/>
              </a:solidFill>
              <a:effectLst/>
              <a:uLnTx/>
              <a:uFillTx/>
              <a:latin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smtClean="0">
                <a:solidFill>
                  <a:srgbClr val="002060"/>
                </a:solidFill>
              </a:rPr>
              <a:t>size</a:t>
            </a:r>
            <a:r>
              <a:rPr kumimoji="0" lang="ru-RU" sz="1600" b="1" i="0" u="none" strike="noStrike" kern="0" cap="none" spc="0" normalizeH="0" baseline="0" noProof="0" dirty="0" smtClean="0">
                <a:ln>
                  <a:noFill/>
                </a:ln>
                <a:solidFill>
                  <a:srgbClr val="002060"/>
                </a:solidFill>
                <a:effectLst/>
                <a:uLnTx/>
                <a:uFillTx/>
                <a:latin typeface="Arial" charset="0"/>
                <a:cs typeface="Arial" charset="0"/>
              </a:rPr>
              <a:t> </a:t>
            </a:r>
            <a:r>
              <a:rPr kumimoji="0" lang="ru-RU" sz="1600" b="1" i="0" u="none" strike="noStrike" kern="0" cap="none" spc="0" normalizeH="0" baseline="0" noProof="0" dirty="0">
                <a:ln>
                  <a:noFill/>
                </a:ln>
                <a:solidFill>
                  <a:srgbClr val="002060"/>
                </a:solidFill>
                <a:effectLst/>
                <a:uLnTx/>
                <a:uFillTx/>
                <a:latin typeface="Arial" charset="0"/>
                <a:cs typeface="Arial" charset="0"/>
              </a:rPr>
              <a:t>20 </a:t>
            </a:r>
            <a:r>
              <a:rPr lang="en-US" sz="1600" b="1" kern="0" dirty="0" smtClean="0">
                <a:solidFill>
                  <a:srgbClr val="002060"/>
                </a:solidFill>
              </a:rPr>
              <a:t>nm</a:t>
            </a:r>
            <a:r>
              <a:rPr kumimoji="0" lang="ru-RU" sz="1600" b="1" i="0" u="none" strike="noStrike" kern="0" cap="none" spc="0" normalizeH="0" baseline="0" noProof="0" dirty="0" smtClean="0">
                <a:ln>
                  <a:noFill/>
                </a:ln>
                <a:solidFill>
                  <a:srgbClr val="002060"/>
                </a:solidFill>
                <a:effectLst/>
                <a:uLnTx/>
                <a:uFillTx/>
                <a:latin typeface="Arial" charset="0"/>
                <a:cs typeface="Arial" charset="0"/>
              </a:rPr>
              <a:t>;</a:t>
            </a:r>
            <a:endParaRPr kumimoji="0" lang="ru-RU" sz="1600" b="1" i="0" u="none" strike="noStrike" kern="0" cap="none" spc="0" normalizeH="0" baseline="0" noProof="0" dirty="0">
              <a:ln>
                <a:noFill/>
              </a:ln>
              <a:solidFill>
                <a:srgbClr val="002060"/>
              </a:solidFill>
              <a:effectLst/>
              <a:uLnTx/>
              <a:uFillTx/>
              <a:latin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a:ln>
                <a:noFill/>
              </a:ln>
              <a:solidFill>
                <a:srgbClr val="002060"/>
              </a:solidFill>
              <a:effectLst/>
              <a:uLnTx/>
              <a:uFillTx/>
              <a:latin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smtClean="0">
                <a:solidFill>
                  <a:srgbClr val="002060"/>
                </a:solidFill>
              </a:rPr>
              <a:t>Concentration</a:t>
            </a:r>
            <a:r>
              <a:rPr kumimoji="0" lang="ru-RU" sz="1600" b="1" i="0" u="none" strike="noStrike" kern="0" cap="none" spc="0" normalizeH="0" baseline="0" noProof="0" dirty="0" smtClean="0">
                <a:ln>
                  <a:noFill/>
                </a:ln>
                <a:solidFill>
                  <a:srgbClr val="002060"/>
                </a:solidFill>
                <a:effectLst/>
                <a:uLnTx/>
                <a:uFillTx/>
                <a:latin typeface="Arial" charset="0"/>
                <a:cs typeface="Arial" charset="0"/>
              </a:rPr>
              <a:t> </a:t>
            </a:r>
            <a:endParaRPr kumimoji="0" lang="ru-RU" sz="1600" b="1" i="0" u="none" strike="noStrike" kern="0" cap="none" spc="0" normalizeH="0" baseline="0" noProof="0" dirty="0">
              <a:ln>
                <a:noFill/>
              </a:ln>
              <a:solidFill>
                <a:srgbClr val="002060"/>
              </a:solidFill>
              <a:effectLst/>
              <a:uLnTx/>
              <a:uFillTx/>
              <a:latin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2060"/>
                </a:solidFill>
                <a:effectLst/>
                <a:uLnTx/>
                <a:uFillTx/>
                <a:latin typeface="Cambria Math" pitchFamily="18" charset="0"/>
                <a:cs typeface="Arial" charset="0"/>
              </a:rPr>
              <a:t>~</a:t>
            </a:r>
            <a:r>
              <a:rPr kumimoji="0" lang="ru-RU" altLang="en-US" sz="1600" b="1" i="0" u="none" strike="noStrike" kern="0" cap="none" spc="0" normalizeH="0" baseline="0" noProof="0" dirty="0">
                <a:ln>
                  <a:noFill/>
                </a:ln>
                <a:solidFill>
                  <a:srgbClr val="002060"/>
                </a:solidFill>
                <a:effectLst/>
                <a:uLnTx/>
                <a:uFillTx/>
                <a:latin typeface="Cambria Math" pitchFamily="18" charset="0"/>
                <a:cs typeface="Arial" charset="0"/>
              </a:rPr>
              <a:t> 2×</a:t>
            </a:r>
            <a:r>
              <a:rPr kumimoji="0" lang="en-US" altLang="en-US" sz="1600" b="1" i="0" u="none" strike="noStrike" kern="0" cap="none" spc="0" normalizeH="0" baseline="0" noProof="0" dirty="0">
                <a:ln>
                  <a:noFill/>
                </a:ln>
                <a:solidFill>
                  <a:srgbClr val="002060"/>
                </a:solidFill>
                <a:effectLst/>
                <a:uLnTx/>
                <a:uFillTx/>
                <a:latin typeface="Arial" charset="0"/>
                <a:cs typeface="Arial" charset="0"/>
              </a:rPr>
              <a:t>10</a:t>
            </a:r>
            <a:r>
              <a:rPr kumimoji="0" lang="en-US" altLang="en-US" sz="1600" b="1" i="0" u="none" strike="noStrike" kern="0" cap="none" spc="0" normalizeH="0" baseline="30000" noProof="0" dirty="0">
                <a:ln>
                  <a:noFill/>
                </a:ln>
                <a:solidFill>
                  <a:srgbClr val="002060"/>
                </a:solidFill>
                <a:effectLst/>
                <a:uLnTx/>
                <a:uFillTx/>
                <a:latin typeface="Arial" charset="0"/>
                <a:cs typeface="Arial" charset="0"/>
              </a:rPr>
              <a:t>15</a:t>
            </a:r>
            <a:r>
              <a:rPr kumimoji="0" lang="ru-RU" altLang="en-US" sz="1600" b="1" i="0" u="none" strike="noStrike" kern="0" cap="none" spc="0" normalizeH="0" baseline="30000" noProof="0" dirty="0">
                <a:ln>
                  <a:noFill/>
                </a:ln>
                <a:solidFill>
                  <a:srgbClr val="002060"/>
                </a:solidFill>
                <a:effectLst/>
                <a:uLnTx/>
                <a:uFillTx/>
                <a:latin typeface="Arial" charset="0"/>
                <a:cs typeface="Arial" charset="0"/>
              </a:rPr>
              <a:t> </a:t>
            </a:r>
            <a:r>
              <a:rPr kumimoji="0" lang="en-US" altLang="en-US" sz="1600" b="1" i="0" u="none" strike="noStrike" kern="0" cap="none" spc="0" normalizeH="0" baseline="0" noProof="0" dirty="0">
                <a:ln>
                  <a:noFill/>
                </a:ln>
                <a:solidFill>
                  <a:srgbClr val="002060"/>
                </a:solidFill>
                <a:effectLst/>
                <a:uLnTx/>
                <a:uFillTx/>
                <a:latin typeface="Arial" charset="0"/>
                <a:cs typeface="Arial" charset="0"/>
              </a:rPr>
              <a:t> </a:t>
            </a:r>
            <a:r>
              <a:rPr lang="en-US" altLang="en-US" sz="1600" b="1" kern="0" dirty="0" smtClean="0">
                <a:solidFill>
                  <a:srgbClr val="002060"/>
                </a:solidFill>
              </a:rPr>
              <a:t>cm</a:t>
            </a:r>
            <a:r>
              <a:rPr kumimoji="0" lang="en-US" altLang="en-US" sz="1600" b="1" i="0" u="none" strike="noStrike" kern="0" cap="none" spc="0" normalizeH="0" baseline="30000" noProof="0" dirty="0" smtClean="0">
                <a:ln>
                  <a:noFill/>
                </a:ln>
                <a:solidFill>
                  <a:srgbClr val="002060"/>
                </a:solidFill>
                <a:effectLst/>
                <a:uLnTx/>
                <a:uFillTx/>
                <a:latin typeface="Arial" charset="0"/>
                <a:cs typeface="Arial" charset="0"/>
              </a:rPr>
              <a:t>-3</a:t>
            </a:r>
            <a:endParaRPr kumimoji="0" lang="en-US" altLang="en-US" sz="1600" b="1" i="0" u="none" strike="noStrike" kern="0" cap="none" spc="0" normalizeH="0" baseline="0" noProof="0" dirty="0">
              <a:ln>
                <a:noFill/>
              </a:ln>
              <a:solidFill>
                <a:srgbClr val="002060"/>
              </a:solidFill>
              <a:effectLst/>
              <a:uLnTx/>
              <a:uFillTx/>
              <a:latin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a:ln>
                <a:noFill/>
              </a:ln>
              <a:solidFill>
                <a:srgbClr val="0070C0"/>
              </a:solidFill>
              <a:effectLst/>
              <a:uLnTx/>
              <a:uFillTx/>
              <a:latin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414142"/>
              </a:solidFill>
              <a:effectLst/>
              <a:uLnTx/>
              <a:uFillTx/>
              <a:latin typeface="Arial" charset="0"/>
              <a:cs typeface="Arial" charset="0"/>
            </a:endParaRPr>
          </a:p>
        </p:txBody>
      </p:sp>
      <p:sp>
        <p:nvSpPr>
          <p:cNvPr id="12" name="Номер слайда 3"/>
          <p:cNvSpPr>
            <a:spLocks noGrp="1"/>
          </p:cNvSpPr>
          <p:nvPr>
            <p:ph type="sldNum" sz="quarter" idx="10"/>
          </p:nvPr>
        </p:nvSpPr>
        <p:spPr>
          <a:xfrm>
            <a:off x="8260373" y="6448482"/>
            <a:ext cx="627185" cy="377825"/>
          </a:xfrm>
        </p:spPr>
        <p:txBody>
          <a:bodyPr/>
          <a:lstStyle/>
          <a:p>
            <a:pPr>
              <a:defRPr/>
            </a:pPr>
            <a:fld id="{D5A0490A-844A-4E8F-A6EE-CF6D7138F22E}" type="slidenum">
              <a:rPr lang="ru-RU" smtClean="0">
                <a:solidFill>
                  <a:srgbClr val="003274"/>
                </a:solidFill>
              </a:rPr>
              <a:pPr>
                <a:defRPr/>
              </a:pPr>
              <a:t>20</a:t>
            </a:fld>
            <a:endParaRPr lang="ru-RU" dirty="0">
              <a:solidFill>
                <a:srgbClr val="003274"/>
              </a:solidFill>
            </a:endParaRPr>
          </a:p>
        </p:txBody>
      </p:sp>
      <p:sp>
        <p:nvSpPr>
          <p:cNvPr id="13" name="Прямоугольник 12"/>
          <p:cNvSpPr/>
          <p:nvPr/>
        </p:nvSpPr>
        <p:spPr>
          <a:xfrm>
            <a:off x="3108930" y="3644454"/>
            <a:ext cx="3819122" cy="400110"/>
          </a:xfrm>
          <a:prstGeom prst="rect">
            <a:avLst/>
          </a:prstGeom>
        </p:spPr>
        <p:txBody>
          <a:bodyPr wrap="none">
            <a:spAutoFit/>
          </a:bodyPr>
          <a:lstStyle/>
          <a:p>
            <a:pPr defTabSz="459943">
              <a:defRPr/>
            </a:pPr>
            <a:r>
              <a:rPr lang="en-US" sz="2000" b="1" u="sng" dirty="0" smtClean="0">
                <a:solidFill>
                  <a:srgbClr val="002060"/>
                </a:solidFill>
                <a:latin typeface="Times New Roman" pitchFamily="18" charset="0"/>
                <a:ea typeface="Calibri" pitchFamily="34" charset="0"/>
                <a:cs typeface="Times New Roman" pitchFamily="18" charset="0"/>
              </a:rPr>
              <a:t>Steel Fe-16Cr-4Al-2W-Si-Ti ODS</a:t>
            </a:r>
            <a:endParaRPr lang="ru-RU" sz="2000" b="1" u="sng" dirty="0">
              <a:solidFill>
                <a:srgbClr val="002060"/>
              </a:solidFill>
              <a:latin typeface="Times New Roman" pitchFamily="18" charset="0"/>
              <a:ea typeface="Calibri" pitchFamily="34" charset="0"/>
              <a:cs typeface="Times New Roman" pitchFamily="18" charset="0"/>
            </a:endParaRPr>
          </a:p>
        </p:txBody>
      </p:sp>
      <p:pic>
        <p:nvPicPr>
          <p:cNvPr id="14" name="Picture 2" descr="C:\Users\acer\Desktop\Untitled-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9728" y="4013786"/>
            <a:ext cx="2717225" cy="207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4"/>
          <p:cNvPicPr>
            <a:picLocks noChangeAspect="1" noChangeArrowheads="1"/>
          </p:cNvPicPr>
          <p:nvPr/>
        </p:nvPicPr>
        <p:blipFill>
          <a:blip r:embed="rId6" cstate="print">
            <a:extLst>
              <a:ext uri="{28A0092B-C50C-407E-A947-70E740481C1C}">
                <a14:useLocalDpi xmlns:a14="http://schemas.microsoft.com/office/drawing/2010/main" val="0"/>
              </a:ext>
            </a:extLst>
          </a:blip>
          <a:srcRect t="29517"/>
          <a:stretch>
            <a:fillRect/>
          </a:stretch>
        </p:blipFill>
        <p:spPr bwMode="auto">
          <a:xfrm>
            <a:off x="4319807" y="4062529"/>
            <a:ext cx="4329825" cy="20773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Прямоугольник 5"/>
          <p:cNvSpPr>
            <a:spLocks noChangeArrowheads="1"/>
          </p:cNvSpPr>
          <p:nvPr/>
        </p:nvSpPr>
        <p:spPr bwMode="auto">
          <a:xfrm>
            <a:off x="6319348" y="4229223"/>
            <a:ext cx="3494087" cy="41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94" tIns="22997" rIns="45994" bIns="22997">
            <a:spAutoFit/>
          </a:bodyPr>
          <a:lstStyle/>
          <a:p>
            <a:r>
              <a:rPr lang="en-US" sz="1200" b="1" dirty="0" smtClean="0">
                <a:solidFill>
                  <a:srgbClr val="002060"/>
                </a:solidFill>
              </a:rPr>
              <a:t>Mean oxide</a:t>
            </a:r>
            <a:r>
              <a:rPr lang="ru-RU" sz="1200" b="1" dirty="0" smtClean="0">
                <a:solidFill>
                  <a:srgbClr val="002060"/>
                </a:solidFill>
              </a:rPr>
              <a:t>       </a:t>
            </a:r>
            <a:r>
              <a:rPr lang="en-US" sz="1200" b="1" dirty="0" smtClean="0">
                <a:solidFill>
                  <a:srgbClr val="002060"/>
                </a:solidFill>
              </a:rPr>
              <a:t>Concentration</a:t>
            </a:r>
            <a:r>
              <a:rPr lang="ru-RU" sz="1200" b="1" dirty="0" smtClean="0">
                <a:solidFill>
                  <a:srgbClr val="002060"/>
                </a:solidFill>
              </a:rPr>
              <a:t> </a:t>
            </a:r>
          </a:p>
          <a:p>
            <a:r>
              <a:rPr lang="en-US" sz="1200" b="1" dirty="0" smtClean="0">
                <a:solidFill>
                  <a:srgbClr val="002060"/>
                </a:solidFill>
              </a:rPr>
              <a:t>size</a:t>
            </a:r>
            <a:r>
              <a:rPr lang="ru-RU" sz="1200" b="1" dirty="0" smtClean="0">
                <a:solidFill>
                  <a:srgbClr val="002060"/>
                </a:solidFill>
              </a:rPr>
              <a:t> 40 </a:t>
            </a:r>
            <a:r>
              <a:rPr lang="en-US" sz="1200" b="1" dirty="0" smtClean="0">
                <a:solidFill>
                  <a:srgbClr val="002060"/>
                </a:solidFill>
              </a:rPr>
              <a:t>nm</a:t>
            </a:r>
            <a:r>
              <a:rPr lang="ru-RU" sz="1200" b="1" dirty="0" smtClean="0">
                <a:solidFill>
                  <a:srgbClr val="002060"/>
                </a:solidFill>
              </a:rPr>
              <a:t>         </a:t>
            </a:r>
            <a:r>
              <a:rPr lang="en-US" altLang="en-US" sz="1200" b="1" dirty="0" smtClean="0">
                <a:solidFill>
                  <a:srgbClr val="002060"/>
                </a:solidFill>
                <a:latin typeface="Cambria Math" pitchFamily="18" charset="0"/>
              </a:rPr>
              <a:t>~</a:t>
            </a:r>
            <a:r>
              <a:rPr lang="ru-RU" altLang="en-US" sz="1200" b="1" dirty="0" smtClean="0">
                <a:solidFill>
                  <a:srgbClr val="002060"/>
                </a:solidFill>
                <a:latin typeface="Cambria Math" pitchFamily="18" charset="0"/>
              </a:rPr>
              <a:t> </a:t>
            </a:r>
            <a:r>
              <a:rPr lang="en-US" altLang="en-US" sz="1200" b="1" dirty="0" smtClean="0">
                <a:solidFill>
                  <a:srgbClr val="002060"/>
                </a:solidFill>
              </a:rPr>
              <a:t>10</a:t>
            </a:r>
            <a:r>
              <a:rPr lang="en-US" altLang="en-US" sz="1200" b="1" baseline="30000" dirty="0" smtClean="0">
                <a:solidFill>
                  <a:srgbClr val="002060"/>
                </a:solidFill>
              </a:rPr>
              <a:t>15</a:t>
            </a:r>
            <a:r>
              <a:rPr lang="ru-RU" altLang="en-US" sz="1200" b="1" baseline="30000" dirty="0" smtClean="0">
                <a:solidFill>
                  <a:srgbClr val="002060"/>
                </a:solidFill>
              </a:rPr>
              <a:t> </a:t>
            </a:r>
            <a:r>
              <a:rPr lang="en-US" altLang="en-US" sz="1200" b="1" dirty="0" smtClean="0">
                <a:solidFill>
                  <a:srgbClr val="002060"/>
                </a:solidFill>
              </a:rPr>
              <a:t> </a:t>
            </a:r>
            <a:r>
              <a:rPr lang="ru-RU" altLang="en-US" sz="1200" b="1" dirty="0" smtClean="0">
                <a:solidFill>
                  <a:srgbClr val="002060"/>
                </a:solidFill>
              </a:rPr>
              <a:t>см</a:t>
            </a:r>
            <a:r>
              <a:rPr lang="en-US" altLang="en-US" sz="1200" b="1" baseline="30000" dirty="0" smtClean="0">
                <a:solidFill>
                  <a:srgbClr val="002060"/>
                </a:solidFill>
              </a:rPr>
              <a:t>-3</a:t>
            </a:r>
            <a:endParaRPr lang="en-US" altLang="en-US" sz="1200" b="1" dirty="0">
              <a:solidFill>
                <a:srgbClr val="002060"/>
              </a:solidFill>
            </a:endParaRPr>
          </a:p>
        </p:txBody>
      </p:sp>
    </p:spTree>
    <p:extLst>
      <p:ext uri="{BB962C8B-B14F-4D97-AF65-F5344CB8AC3E}">
        <p14:creationId xmlns:p14="http://schemas.microsoft.com/office/powerpoint/2010/main" val="83084536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20730ED4-CE84-44D0-BFF0-FF76C1380437}" type="slidenum">
              <a:rPr lang="ru-RU" smtClean="0"/>
              <a:pPr>
                <a:defRPr/>
              </a:pPr>
              <a:t>21</a:t>
            </a:fld>
            <a:endParaRPr lang="ru-RU" dirty="0"/>
          </a:p>
        </p:txBody>
      </p:sp>
      <p:sp>
        <p:nvSpPr>
          <p:cNvPr id="19459" name="Rectangle 2"/>
          <p:cNvSpPr txBox="1">
            <a:spLocks noChangeArrowheads="1"/>
          </p:cNvSpPr>
          <p:nvPr/>
        </p:nvSpPr>
        <p:spPr bwMode="auto">
          <a:xfrm>
            <a:off x="383931" y="300026"/>
            <a:ext cx="717452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b="1" dirty="0" smtClean="0">
                <a:solidFill>
                  <a:schemeClr val="tx2"/>
                </a:solidFill>
              </a:rPr>
              <a:t>Vanadium alloys</a:t>
            </a:r>
            <a:r>
              <a:rPr lang="ru-RU" sz="2000" b="1" kern="0" dirty="0" smtClean="0">
                <a:solidFill>
                  <a:srgbClr val="003274"/>
                </a:solidFill>
                <a:latin typeface="Arial"/>
                <a:ea typeface="+mj-ea"/>
                <a:cs typeface="Arial"/>
              </a:rPr>
              <a:t> </a:t>
            </a:r>
            <a:r>
              <a:rPr lang="ru-RU" sz="2400" b="1" dirty="0" smtClean="0">
                <a:solidFill>
                  <a:schemeClr val="tx2"/>
                </a:solidFill>
              </a:rPr>
              <a:t> </a:t>
            </a:r>
            <a:endParaRPr lang="ru-RU" sz="2400" b="1" dirty="0">
              <a:solidFill>
                <a:schemeClr val="tx2"/>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825228"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540577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67544" y="188640"/>
            <a:ext cx="5400600" cy="699542"/>
          </a:xfrm>
        </p:spPr>
        <p:txBody>
          <a:bodyPr/>
          <a:lstStyle/>
          <a:p>
            <a:pPr algn="l"/>
            <a:r>
              <a:rPr lang="en-US" sz="2400" dirty="0" smtClean="0">
                <a:solidFill>
                  <a:srgbClr val="002060"/>
                </a:solidFill>
                <a:latin typeface="+mn-lt"/>
                <a:cs typeface="Times New Roman" pitchFamily="18" charset="0"/>
              </a:rPr>
              <a:t>Conclusion</a:t>
            </a:r>
            <a:endParaRPr lang="ru-RU" sz="2400" b="1" dirty="0">
              <a:solidFill>
                <a:srgbClr val="002060"/>
              </a:solidFill>
              <a:latin typeface="+mn-lt"/>
              <a:cs typeface="Times New Roman" pitchFamily="18" charset="0"/>
            </a:endParaRPr>
          </a:p>
        </p:txBody>
      </p:sp>
      <p:sp>
        <p:nvSpPr>
          <p:cNvPr id="5" name="Прямоугольник 4"/>
          <p:cNvSpPr/>
          <p:nvPr/>
        </p:nvSpPr>
        <p:spPr>
          <a:xfrm>
            <a:off x="318582" y="1412776"/>
            <a:ext cx="8712968" cy="4016484"/>
          </a:xfrm>
          <a:prstGeom prst="rect">
            <a:avLst/>
          </a:prstGeom>
        </p:spPr>
        <p:txBody>
          <a:bodyPr wrap="square">
            <a:spAutoFit/>
          </a:bodyPr>
          <a:lstStyle/>
          <a:p>
            <a:pPr marL="285750" lvl="0" indent="-285750" algn="just">
              <a:spcBef>
                <a:spcPts val="600"/>
              </a:spcBef>
              <a:buClr>
                <a:srgbClr val="FF0000"/>
              </a:buClr>
              <a:buSzPct val="80000"/>
              <a:buFont typeface="Wingdings" pitchFamily="2" charset="2"/>
              <a:buChar char="q"/>
            </a:pPr>
            <a:r>
              <a:rPr lang="en-US" sz="2000" dirty="0">
                <a:solidFill>
                  <a:srgbClr val="000000"/>
                </a:solidFill>
              </a:rPr>
              <a:t>The main thematic areas and results of work on the development and study of structural materials for the cores of fast neutron reactors with sodium and lead and coolants are presented</a:t>
            </a:r>
            <a:r>
              <a:rPr lang="en-US" sz="2000" dirty="0" smtClean="0">
                <a:solidFill>
                  <a:srgbClr val="000000"/>
                </a:solidFill>
              </a:rPr>
              <a:t>.</a:t>
            </a:r>
          </a:p>
          <a:p>
            <a:pPr marL="285750" lvl="0" indent="-285750" algn="just">
              <a:spcBef>
                <a:spcPts val="600"/>
              </a:spcBef>
              <a:buClr>
                <a:srgbClr val="FF0000"/>
              </a:buClr>
              <a:buSzPct val="80000"/>
              <a:buFont typeface="Wingdings" pitchFamily="2" charset="2"/>
              <a:buChar char="q"/>
            </a:pPr>
            <a:r>
              <a:rPr lang="en-US" sz="2000" dirty="0">
                <a:solidFill>
                  <a:srgbClr val="000000"/>
                </a:solidFill>
              </a:rPr>
              <a:t>For reactors with a liquid metal coolant, the key task is to create radiation-resistant and heat-resistant shell materials, ensuring the achievement of damaging doses of at least 140 sleep.</a:t>
            </a:r>
            <a:endParaRPr lang="en-US" sz="2000" dirty="0" smtClean="0">
              <a:solidFill>
                <a:srgbClr val="000000"/>
              </a:solidFill>
              <a:ea typeface="Times New Roman"/>
            </a:endParaRPr>
          </a:p>
          <a:p>
            <a:pPr marL="285750" lvl="0" indent="-285750" algn="just">
              <a:spcBef>
                <a:spcPts val="600"/>
              </a:spcBef>
              <a:buClr>
                <a:srgbClr val="FF0000"/>
              </a:buClr>
              <a:buSzPct val="80000"/>
              <a:buFont typeface="Wingdings" pitchFamily="2" charset="2"/>
              <a:buChar char="q"/>
            </a:pPr>
            <a:r>
              <a:rPr lang="en-US" sz="2000" dirty="0">
                <a:solidFill>
                  <a:srgbClr val="000000"/>
                </a:solidFill>
              </a:rPr>
              <a:t>The main material for fuel element claddings and fuel elements of the BREST-OD-300 reactor is EP823 </a:t>
            </a:r>
            <a:r>
              <a:rPr lang="en-US" sz="2000" dirty="0" err="1">
                <a:solidFill>
                  <a:srgbClr val="000000"/>
                </a:solidFill>
              </a:rPr>
              <a:t>ferritic</a:t>
            </a:r>
            <a:r>
              <a:rPr lang="en-US" sz="2000" dirty="0">
                <a:solidFill>
                  <a:srgbClr val="000000"/>
                </a:solidFill>
              </a:rPr>
              <a:t>-martensitic steel with a high silicon </a:t>
            </a:r>
            <a:r>
              <a:rPr lang="en-US" sz="2000" dirty="0" smtClean="0">
                <a:solidFill>
                  <a:srgbClr val="000000"/>
                </a:solidFill>
              </a:rPr>
              <a:t>content.</a:t>
            </a:r>
          </a:p>
          <a:p>
            <a:pPr marL="285750" lvl="0" indent="-285750" algn="just">
              <a:spcBef>
                <a:spcPts val="600"/>
              </a:spcBef>
              <a:buClr>
                <a:srgbClr val="FF0000"/>
              </a:buClr>
              <a:buSzPct val="80000"/>
              <a:buFont typeface="Wingdings" pitchFamily="2" charset="2"/>
              <a:buChar char="q"/>
            </a:pPr>
            <a:r>
              <a:rPr lang="en-US" sz="2000" dirty="0" smtClean="0">
                <a:solidFill>
                  <a:srgbClr val="000000"/>
                </a:solidFill>
              </a:rPr>
              <a:t>EP900 </a:t>
            </a:r>
            <a:r>
              <a:rPr lang="en-US" sz="2000" dirty="0">
                <a:solidFill>
                  <a:srgbClr val="000000"/>
                </a:solidFill>
              </a:rPr>
              <a:t>steel, bimetallic </a:t>
            </a:r>
            <a:r>
              <a:rPr lang="en-US" sz="2000" dirty="0" smtClean="0">
                <a:solidFill>
                  <a:srgbClr val="000000"/>
                </a:solidFill>
              </a:rPr>
              <a:t>tubes </a:t>
            </a:r>
            <a:r>
              <a:rPr lang="en-US" sz="2000" dirty="0">
                <a:solidFill>
                  <a:srgbClr val="000000"/>
                </a:solidFill>
              </a:rPr>
              <a:t>and </a:t>
            </a:r>
            <a:r>
              <a:rPr lang="en-US" sz="2000" dirty="0" smtClean="0">
                <a:solidFill>
                  <a:srgbClr val="000000"/>
                </a:solidFill>
              </a:rPr>
              <a:t>ODS </a:t>
            </a:r>
            <a:r>
              <a:rPr lang="en-US" sz="2000" dirty="0">
                <a:solidFill>
                  <a:srgbClr val="000000"/>
                </a:solidFill>
              </a:rPr>
              <a:t>steel are considered as materials designed for increased burnout of </a:t>
            </a:r>
            <a:r>
              <a:rPr lang="en-US" sz="2000" dirty="0" smtClean="0">
                <a:solidFill>
                  <a:srgbClr val="000000"/>
                </a:solidFill>
              </a:rPr>
              <a:t>nitride fuel </a:t>
            </a:r>
            <a:r>
              <a:rPr lang="en-US" sz="2000" dirty="0">
                <a:solidFill>
                  <a:srgbClr val="000000"/>
                </a:solidFill>
              </a:rPr>
              <a:t>(over 6% </a:t>
            </a:r>
            <a:r>
              <a:rPr lang="en-US" sz="2000" dirty="0" err="1" smtClean="0">
                <a:solidFill>
                  <a:srgbClr val="000000"/>
                </a:solidFill>
              </a:rPr>
              <a:t>h.a</a:t>
            </a:r>
            <a:r>
              <a:rPr lang="en-US" sz="2000" dirty="0" smtClean="0">
                <a:solidFill>
                  <a:srgbClr val="000000"/>
                </a:solidFill>
              </a:rPr>
              <a:t>.). </a:t>
            </a:r>
            <a:r>
              <a:rPr lang="en-US" sz="2000" dirty="0">
                <a:solidFill>
                  <a:srgbClr val="000000"/>
                </a:solidFill>
              </a:rPr>
              <a:t>For all materials, work is carried out to substantiate their radiation resistance.</a:t>
            </a:r>
            <a:endParaRPr lang="ru-RU" sz="2000" dirty="0" smtClean="0">
              <a:solidFill>
                <a:srgbClr val="000000"/>
              </a:solidFill>
              <a:latin typeface="Times New Roman"/>
              <a:ea typeface="Times New Roman"/>
            </a:endParaRPr>
          </a:p>
        </p:txBody>
      </p:sp>
      <p:sp>
        <p:nvSpPr>
          <p:cNvPr id="7" name="Номер слайда 1"/>
          <p:cNvSpPr>
            <a:spLocks noGrp="1"/>
          </p:cNvSpPr>
          <p:nvPr>
            <p:ph type="sldNum" sz="quarter" idx="10"/>
          </p:nvPr>
        </p:nvSpPr>
        <p:spPr>
          <a:xfrm>
            <a:off x="8260373" y="6448482"/>
            <a:ext cx="627185" cy="377825"/>
          </a:xfrm>
        </p:spPr>
        <p:txBody>
          <a:bodyPr/>
          <a:lstStyle/>
          <a:p>
            <a:pPr>
              <a:defRPr/>
            </a:pPr>
            <a:fld id="{20730ED4-CE84-44D0-BFF0-FF76C1380437}" type="slidenum">
              <a:rPr lang="ru-RU" smtClean="0"/>
              <a:pPr>
                <a:defRPr/>
              </a:pPr>
              <a:t>22</a:t>
            </a:fld>
            <a:endParaRPr lang="ru-RU" dirty="0"/>
          </a:p>
        </p:txBody>
      </p:sp>
    </p:spTree>
    <p:extLst>
      <p:ext uri="{BB962C8B-B14F-4D97-AF65-F5344CB8AC3E}">
        <p14:creationId xmlns:p14="http://schemas.microsoft.com/office/powerpoint/2010/main" val="234338155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6409" y="1521530"/>
            <a:ext cx="8712968" cy="3939540"/>
          </a:xfrm>
          <a:prstGeom prst="rect">
            <a:avLst/>
          </a:prstGeom>
        </p:spPr>
        <p:txBody>
          <a:bodyPr wrap="square">
            <a:spAutoFit/>
          </a:bodyPr>
          <a:lstStyle/>
          <a:p>
            <a:pPr marL="285750" lvl="0" indent="-285750" algn="just">
              <a:spcBef>
                <a:spcPts val="600"/>
              </a:spcBef>
              <a:buClr>
                <a:srgbClr val="FF0000"/>
              </a:buClr>
              <a:buSzPct val="80000"/>
              <a:buFont typeface="Wingdings" pitchFamily="2" charset="2"/>
              <a:buChar char="q"/>
            </a:pPr>
            <a:r>
              <a:rPr lang="en-US" sz="2000" dirty="0">
                <a:solidFill>
                  <a:srgbClr val="000000"/>
                </a:solidFill>
              </a:rPr>
              <a:t>The experience of researching, introducing and operating steel CHS68 provides a solution for rectors with sodium coolant due to the phased use of a new generation of </a:t>
            </a:r>
            <a:r>
              <a:rPr lang="en-US" sz="2000" dirty="0" smtClean="0">
                <a:solidFill>
                  <a:srgbClr val="000000"/>
                </a:solidFill>
              </a:rPr>
              <a:t>EK164 </a:t>
            </a:r>
            <a:r>
              <a:rPr lang="en-US" sz="2000" dirty="0">
                <a:solidFill>
                  <a:srgbClr val="000000"/>
                </a:solidFill>
              </a:rPr>
              <a:t>austenitic steel shells, dispersion-hardening heat-resistant </a:t>
            </a:r>
            <a:r>
              <a:rPr lang="en-US" sz="2000" dirty="0" err="1">
                <a:solidFill>
                  <a:srgbClr val="000000"/>
                </a:solidFill>
              </a:rPr>
              <a:t>ferritic</a:t>
            </a:r>
            <a:r>
              <a:rPr lang="en-US" sz="2000" dirty="0">
                <a:solidFill>
                  <a:srgbClr val="000000"/>
                </a:solidFill>
              </a:rPr>
              <a:t>-martensitic steels </a:t>
            </a:r>
            <a:r>
              <a:rPr lang="en-US" sz="2000" dirty="0" smtClean="0">
                <a:solidFill>
                  <a:srgbClr val="000000"/>
                </a:solidFill>
              </a:rPr>
              <a:t>EK181 </a:t>
            </a:r>
            <a:r>
              <a:rPr lang="en-US" sz="2000" dirty="0">
                <a:solidFill>
                  <a:srgbClr val="000000"/>
                </a:solidFill>
              </a:rPr>
              <a:t>and </a:t>
            </a:r>
            <a:r>
              <a:rPr lang="en-US" sz="2000" dirty="0" smtClean="0">
                <a:solidFill>
                  <a:srgbClr val="000000"/>
                </a:solidFill>
              </a:rPr>
              <a:t>ChS139 </a:t>
            </a:r>
            <a:r>
              <a:rPr lang="en-US" sz="2000" dirty="0">
                <a:solidFill>
                  <a:srgbClr val="000000"/>
                </a:solidFill>
              </a:rPr>
              <a:t>(maximum damaging dose ~ 140 </a:t>
            </a:r>
            <a:r>
              <a:rPr lang="en-US" sz="2000" dirty="0" err="1" smtClean="0">
                <a:solidFill>
                  <a:srgbClr val="000000"/>
                </a:solidFill>
              </a:rPr>
              <a:t>dpa</a:t>
            </a:r>
            <a:r>
              <a:rPr lang="en-US" sz="2000" dirty="0" smtClean="0">
                <a:solidFill>
                  <a:srgbClr val="000000"/>
                </a:solidFill>
              </a:rPr>
              <a:t>) </a:t>
            </a:r>
            <a:r>
              <a:rPr lang="en-US" sz="2000" dirty="0">
                <a:solidFill>
                  <a:srgbClr val="000000"/>
                </a:solidFill>
              </a:rPr>
              <a:t>as shells and oxides </a:t>
            </a:r>
            <a:r>
              <a:rPr lang="en-US" sz="2000" dirty="0" smtClean="0">
                <a:solidFill>
                  <a:srgbClr val="000000"/>
                </a:solidFill>
              </a:rPr>
              <a:t>dispersion-strengthened (ODS) </a:t>
            </a:r>
            <a:r>
              <a:rPr lang="en-US" sz="2000" dirty="0">
                <a:solidFill>
                  <a:srgbClr val="000000"/>
                </a:solidFill>
              </a:rPr>
              <a:t>steels (maximum damaging dose of more than 140 sleep).</a:t>
            </a:r>
            <a:endParaRPr lang="en-US" sz="2000" dirty="0" smtClean="0">
              <a:solidFill>
                <a:srgbClr val="000000"/>
              </a:solidFill>
              <a:ea typeface="Times New Roman"/>
            </a:endParaRPr>
          </a:p>
          <a:p>
            <a:pPr marL="285750" lvl="0" indent="-285750" algn="just">
              <a:spcBef>
                <a:spcPts val="600"/>
              </a:spcBef>
              <a:buClr>
                <a:srgbClr val="FF0000"/>
              </a:buClr>
              <a:buSzPct val="80000"/>
              <a:buFont typeface="Wingdings" pitchFamily="2" charset="2"/>
              <a:buChar char="q"/>
            </a:pPr>
            <a:r>
              <a:rPr lang="en-US" sz="2000" dirty="0">
                <a:solidFill>
                  <a:srgbClr val="000000"/>
                </a:solidFill>
              </a:rPr>
              <a:t>Vanadium alloys are promising materials for active zones with different types of coolant, designed for elevated parameters in terms of temperature and radiation dose</a:t>
            </a:r>
            <a:r>
              <a:rPr lang="en-US" sz="2000" dirty="0" smtClean="0">
                <a:solidFill>
                  <a:srgbClr val="000000"/>
                </a:solidFill>
              </a:rPr>
              <a:t>.</a:t>
            </a:r>
          </a:p>
          <a:p>
            <a:pPr marL="285750" lvl="0" indent="-285750" algn="just">
              <a:spcBef>
                <a:spcPts val="600"/>
              </a:spcBef>
              <a:buClr>
                <a:srgbClr val="FF0000"/>
              </a:buClr>
              <a:buSzPct val="80000"/>
              <a:buFont typeface="Wingdings" pitchFamily="2" charset="2"/>
              <a:buChar char="q"/>
            </a:pPr>
            <a:r>
              <a:rPr lang="en-US" sz="2000" dirty="0">
                <a:solidFill>
                  <a:srgbClr val="000000"/>
                </a:solidFill>
              </a:rPr>
              <a:t>Work is underway on the technological development and study of the radiation resistance of all materials.</a:t>
            </a:r>
            <a:endParaRPr lang="en-US" sz="2000" dirty="0" smtClean="0">
              <a:solidFill>
                <a:srgbClr val="000000"/>
              </a:solidFill>
              <a:ea typeface="Times New Roman"/>
            </a:endParaRPr>
          </a:p>
        </p:txBody>
      </p:sp>
      <p:sp>
        <p:nvSpPr>
          <p:cNvPr id="7" name="Номер слайда 1"/>
          <p:cNvSpPr>
            <a:spLocks noGrp="1"/>
          </p:cNvSpPr>
          <p:nvPr>
            <p:ph type="sldNum" sz="quarter" idx="10"/>
          </p:nvPr>
        </p:nvSpPr>
        <p:spPr>
          <a:xfrm>
            <a:off x="8260373" y="6448482"/>
            <a:ext cx="627185" cy="377825"/>
          </a:xfrm>
        </p:spPr>
        <p:txBody>
          <a:bodyPr/>
          <a:lstStyle/>
          <a:p>
            <a:pPr>
              <a:defRPr/>
            </a:pPr>
            <a:fld id="{20730ED4-CE84-44D0-BFF0-FF76C1380437}" type="slidenum">
              <a:rPr lang="ru-RU" smtClean="0"/>
              <a:pPr>
                <a:defRPr/>
              </a:pPr>
              <a:t>23</a:t>
            </a:fld>
            <a:endParaRPr lang="ru-RU" dirty="0"/>
          </a:p>
        </p:txBody>
      </p:sp>
      <p:sp>
        <p:nvSpPr>
          <p:cNvPr id="6" name="Заголовок 1"/>
          <p:cNvSpPr>
            <a:spLocks noGrp="1"/>
          </p:cNvSpPr>
          <p:nvPr>
            <p:ph type="title"/>
          </p:nvPr>
        </p:nvSpPr>
        <p:spPr>
          <a:xfrm>
            <a:off x="467544" y="188640"/>
            <a:ext cx="5400600" cy="699542"/>
          </a:xfrm>
        </p:spPr>
        <p:txBody>
          <a:bodyPr/>
          <a:lstStyle/>
          <a:p>
            <a:pPr algn="l"/>
            <a:r>
              <a:rPr lang="en-US" sz="2400" dirty="0" smtClean="0">
                <a:solidFill>
                  <a:srgbClr val="002060"/>
                </a:solidFill>
                <a:latin typeface="+mn-lt"/>
                <a:cs typeface="Times New Roman" pitchFamily="18" charset="0"/>
              </a:rPr>
              <a:t>Conclusion</a:t>
            </a:r>
            <a:endParaRPr lang="ru-RU" sz="2400" b="1" dirty="0">
              <a:solidFill>
                <a:srgbClr val="002060"/>
              </a:solidFill>
              <a:latin typeface="+mn-lt"/>
              <a:cs typeface="Times New Roman" pitchFamily="18" charset="0"/>
            </a:endParaRPr>
          </a:p>
        </p:txBody>
      </p:sp>
    </p:spTree>
    <p:extLst>
      <p:ext uri="{BB962C8B-B14F-4D97-AF65-F5344CB8AC3E}">
        <p14:creationId xmlns:p14="http://schemas.microsoft.com/office/powerpoint/2010/main" val="14808818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D5A0490A-844A-4E8F-A6EE-CF6D7138F22E}" type="slidenum">
              <a:rPr lang="ru-RU" smtClean="0">
                <a:solidFill>
                  <a:srgbClr val="003274"/>
                </a:solidFill>
              </a:rPr>
              <a:pPr>
                <a:defRPr/>
              </a:pPr>
              <a:t>3</a:t>
            </a:fld>
            <a:endParaRPr lang="ru-RU">
              <a:solidFill>
                <a:srgbClr val="003274"/>
              </a:solidFill>
            </a:endParaRPr>
          </a:p>
        </p:txBody>
      </p:sp>
      <p:sp>
        <p:nvSpPr>
          <p:cNvPr id="5" name="Скругленный прямоугольник 4"/>
          <p:cNvSpPr/>
          <p:nvPr/>
        </p:nvSpPr>
        <p:spPr>
          <a:xfrm rot="16200000">
            <a:off x="5425474" y="-61357"/>
            <a:ext cx="576063" cy="2757548"/>
          </a:xfrm>
          <a:prstGeom prst="roundRect">
            <a:avLst/>
          </a:prstGeom>
          <a:gradFill flip="none" rotWithShape="1">
            <a:gsLst>
              <a:gs pos="30000">
                <a:srgbClr val="C30DA9">
                  <a:alpha val="37000"/>
                </a:srgbClr>
              </a:gs>
              <a:gs pos="100000">
                <a:schemeClr val="accent1">
                  <a:tint val="23500"/>
                  <a:satMod val="160000"/>
                </a:schemeClr>
              </a:gs>
            </a:gsLst>
            <a:lin ang="27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fontAlgn="base">
              <a:spcBef>
                <a:spcPct val="0"/>
              </a:spcBef>
              <a:spcAft>
                <a:spcPct val="0"/>
              </a:spcAft>
            </a:pPr>
            <a:endParaRPr lang="ru-RU" sz="1600" b="1" dirty="0" smtClean="0">
              <a:solidFill>
                <a:srgbClr val="000000"/>
              </a:solidFill>
            </a:endParaRPr>
          </a:p>
          <a:p>
            <a:pPr algn="ctr" fontAlgn="base">
              <a:spcBef>
                <a:spcPct val="0"/>
              </a:spcBef>
              <a:spcAft>
                <a:spcPct val="0"/>
              </a:spcAft>
            </a:pPr>
            <a:r>
              <a:rPr lang="en-US" sz="1600" b="1" dirty="0" smtClean="0">
                <a:solidFill>
                  <a:srgbClr val="000000"/>
                </a:solidFill>
              </a:rPr>
              <a:t>SM</a:t>
            </a:r>
            <a:endParaRPr lang="ru-RU" sz="1600" b="1" dirty="0" smtClean="0">
              <a:solidFill>
                <a:srgbClr val="000000"/>
              </a:solidFill>
            </a:endParaRPr>
          </a:p>
          <a:p>
            <a:pPr algn="ctr" fontAlgn="base">
              <a:spcBef>
                <a:spcPct val="0"/>
              </a:spcBef>
              <a:spcAft>
                <a:spcPct val="0"/>
              </a:spcAft>
            </a:pPr>
            <a:endParaRPr lang="ru-RU" sz="1600" b="1" dirty="0" smtClean="0">
              <a:solidFill>
                <a:srgbClr val="000000"/>
              </a:solidFill>
            </a:endParaRPr>
          </a:p>
        </p:txBody>
      </p:sp>
      <p:sp>
        <p:nvSpPr>
          <p:cNvPr id="6" name="Стрелка вниз 5"/>
          <p:cNvSpPr/>
          <p:nvPr/>
        </p:nvSpPr>
        <p:spPr>
          <a:xfrm>
            <a:off x="4572000" y="1613665"/>
            <a:ext cx="132938" cy="328847"/>
          </a:xfrm>
          <a:prstGeom prst="downArrow">
            <a:avLst/>
          </a:prstGeom>
          <a:gradFill>
            <a:gsLst>
              <a:gs pos="0">
                <a:srgbClr val="FFEFD1">
                  <a:lumMod val="12000"/>
                  <a:alpha val="59000"/>
                </a:srgbClr>
              </a:gs>
              <a:gs pos="64999">
                <a:srgbClr val="F0EBD5"/>
              </a:gs>
              <a:gs pos="100000">
                <a:srgbClr val="D1C39F"/>
              </a:gs>
            </a:gsLst>
            <a:lin ang="27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FFFFF"/>
              </a:solidFill>
            </a:endParaRPr>
          </a:p>
        </p:txBody>
      </p:sp>
      <p:sp>
        <p:nvSpPr>
          <p:cNvPr id="7" name="Стрелка вниз 6"/>
          <p:cNvSpPr/>
          <p:nvPr/>
        </p:nvSpPr>
        <p:spPr>
          <a:xfrm>
            <a:off x="6496734" y="1613666"/>
            <a:ext cx="132938" cy="328847"/>
          </a:xfrm>
          <a:prstGeom prst="downArrow">
            <a:avLst/>
          </a:prstGeom>
          <a:gradFill>
            <a:gsLst>
              <a:gs pos="0">
                <a:srgbClr val="FFEFD1">
                  <a:lumMod val="12000"/>
                  <a:alpha val="59000"/>
                </a:srgbClr>
              </a:gs>
              <a:gs pos="64999">
                <a:srgbClr val="F0EBD5"/>
              </a:gs>
              <a:gs pos="100000">
                <a:srgbClr val="D1C39F"/>
              </a:gs>
            </a:gsLst>
            <a:lin ang="27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FFFFF"/>
              </a:solidFill>
            </a:endParaRPr>
          </a:p>
        </p:txBody>
      </p:sp>
      <p:sp>
        <p:nvSpPr>
          <p:cNvPr id="8" name="Скругленный прямоугольник 7"/>
          <p:cNvSpPr/>
          <p:nvPr/>
        </p:nvSpPr>
        <p:spPr>
          <a:xfrm>
            <a:off x="3009468" y="1948000"/>
            <a:ext cx="1906876" cy="576064"/>
          </a:xfrm>
          <a:prstGeom prst="roundRect">
            <a:avLst/>
          </a:prstGeom>
          <a:gradFill>
            <a:gsLst>
              <a:gs pos="30000">
                <a:srgbClr val="0066FF">
                  <a:alpha val="46000"/>
                </a:srgbClr>
              </a:gs>
              <a:gs pos="100000">
                <a:schemeClr val="accent1">
                  <a:tint val="23500"/>
                  <a:satMod val="160000"/>
                </a:schemeClr>
              </a:gs>
            </a:gsLst>
            <a:lin ang="27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b="1" dirty="0" smtClean="0">
                <a:solidFill>
                  <a:srgbClr val="000000"/>
                </a:solidFill>
              </a:rPr>
              <a:t>R&amp;D</a:t>
            </a:r>
            <a:endParaRPr lang="ru-RU" sz="1600" b="1" dirty="0" smtClean="0">
              <a:solidFill>
                <a:srgbClr val="000000"/>
              </a:solidFill>
            </a:endParaRPr>
          </a:p>
        </p:txBody>
      </p:sp>
      <p:sp>
        <p:nvSpPr>
          <p:cNvPr id="9" name="Скругленный прямоугольник 8"/>
          <p:cNvSpPr/>
          <p:nvPr/>
        </p:nvSpPr>
        <p:spPr>
          <a:xfrm>
            <a:off x="5935235" y="1921906"/>
            <a:ext cx="2862556" cy="588144"/>
          </a:xfrm>
          <a:prstGeom prst="roundRect">
            <a:avLst/>
          </a:prstGeom>
          <a:gradFill>
            <a:gsLst>
              <a:gs pos="30000">
                <a:srgbClr val="FFFF00">
                  <a:alpha val="48235"/>
                </a:srgbClr>
              </a:gs>
              <a:gs pos="100000">
                <a:schemeClr val="accent1">
                  <a:tint val="23500"/>
                  <a:satMod val="160000"/>
                </a:schemeClr>
              </a:gs>
            </a:gsLst>
            <a:lin ang="27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b="1" dirty="0">
                <a:solidFill>
                  <a:srgbClr val="000000"/>
                </a:solidFill>
              </a:rPr>
              <a:t>production setting</a:t>
            </a:r>
            <a:endParaRPr lang="ru-RU" sz="1600" b="1" dirty="0" smtClean="0">
              <a:solidFill>
                <a:srgbClr val="000000"/>
              </a:solidFill>
            </a:endParaRPr>
          </a:p>
        </p:txBody>
      </p:sp>
      <p:sp>
        <p:nvSpPr>
          <p:cNvPr id="10" name="Стрелка вниз 9"/>
          <p:cNvSpPr/>
          <p:nvPr/>
        </p:nvSpPr>
        <p:spPr>
          <a:xfrm>
            <a:off x="3129584" y="2536167"/>
            <a:ext cx="132937" cy="384063"/>
          </a:xfrm>
          <a:prstGeom prst="downArrow">
            <a:avLst/>
          </a:prstGeom>
          <a:gradFill>
            <a:gsLst>
              <a:gs pos="0">
                <a:srgbClr val="FFEFD1">
                  <a:lumMod val="12000"/>
                  <a:alpha val="59000"/>
                </a:srgbClr>
              </a:gs>
              <a:gs pos="64999">
                <a:srgbClr val="F0EBD5"/>
              </a:gs>
              <a:gs pos="100000">
                <a:srgbClr val="D1C39F"/>
              </a:gs>
            </a:gsLst>
            <a:lin ang="27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FFFFF"/>
              </a:solidFill>
            </a:endParaRPr>
          </a:p>
        </p:txBody>
      </p:sp>
      <p:sp>
        <p:nvSpPr>
          <p:cNvPr id="11" name="Стрелка вниз 10"/>
          <p:cNvSpPr/>
          <p:nvPr/>
        </p:nvSpPr>
        <p:spPr>
          <a:xfrm>
            <a:off x="4849875" y="2505226"/>
            <a:ext cx="132937" cy="401287"/>
          </a:xfrm>
          <a:prstGeom prst="downArrow">
            <a:avLst/>
          </a:prstGeom>
          <a:gradFill>
            <a:gsLst>
              <a:gs pos="0">
                <a:srgbClr val="FFEFD1">
                  <a:lumMod val="12000"/>
                  <a:alpha val="59000"/>
                </a:srgbClr>
              </a:gs>
              <a:gs pos="64999">
                <a:srgbClr val="F0EBD5"/>
              </a:gs>
              <a:gs pos="100000">
                <a:srgbClr val="D1C39F"/>
              </a:gs>
            </a:gsLst>
            <a:lin ang="27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FFFFF"/>
              </a:solidFill>
            </a:endParaRPr>
          </a:p>
        </p:txBody>
      </p:sp>
      <p:sp>
        <p:nvSpPr>
          <p:cNvPr id="12" name="Скругленный прямоугольник 11"/>
          <p:cNvSpPr/>
          <p:nvPr/>
        </p:nvSpPr>
        <p:spPr>
          <a:xfrm>
            <a:off x="1365145" y="2924460"/>
            <a:ext cx="2030313" cy="1410751"/>
          </a:xfrm>
          <a:prstGeom prst="roundRect">
            <a:avLst/>
          </a:prstGeom>
          <a:gradFill>
            <a:gsLst>
              <a:gs pos="30000">
                <a:srgbClr val="00B050">
                  <a:alpha val="49000"/>
                </a:srgbClr>
              </a:gs>
              <a:gs pos="100000">
                <a:schemeClr val="accent1">
                  <a:tint val="23500"/>
                  <a:satMod val="160000"/>
                </a:schemeClr>
              </a:gs>
            </a:gsLst>
            <a:lin ang="27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b="1" dirty="0" smtClean="0">
                <a:solidFill>
                  <a:srgbClr val="000000"/>
                </a:solidFill>
              </a:rPr>
              <a:t>Pre-reactor data</a:t>
            </a:r>
          </a:p>
          <a:p>
            <a:pPr algn="ctr" fontAlgn="base">
              <a:spcBef>
                <a:spcPct val="0"/>
              </a:spcBef>
              <a:spcAft>
                <a:spcPct val="0"/>
              </a:spcAft>
            </a:pPr>
            <a:r>
              <a:rPr lang="ru-RU" sz="1600" b="1" dirty="0" smtClean="0">
                <a:solidFill>
                  <a:srgbClr val="000000"/>
                </a:solidFill>
              </a:rPr>
              <a:t>(</a:t>
            </a:r>
            <a:r>
              <a:rPr lang="en-US" sz="1600" b="1" dirty="0" smtClean="0">
                <a:solidFill>
                  <a:srgbClr val="000000"/>
                </a:solidFill>
              </a:rPr>
              <a:t>experiment</a:t>
            </a:r>
            <a:r>
              <a:rPr lang="ru-RU" sz="1600" b="1" dirty="0" smtClean="0">
                <a:solidFill>
                  <a:srgbClr val="000000"/>
                </a:solidFill>
              </a:rPr>
              <a:t>+</a:t>
            </a:r>
          </a:p>
          <a:p>
            <a:pPr algn="ctr" fontAlgn="base">
              <a:spcBef>
                <a:spcPct val="0"/>
              </a:spcBef>
              <a:spcAft>
                <a:spcPct val="0"/>
              </a:spcAft>
            </a:pPr>
            <a:r>
              <a:rPr lang="en-US" sz="1600" b="1" dirty="0" err="1" smtClean="0">
                <a:solidFill>
                  <a:srgbClr val="000000"/>
                </a:solidFill>
              </a:rPr>
              <a:t>modelling</a:t>
            </a:r>
            <a:r>
              <a:rPr lang="ru-RU" sz="1600" b="1" dirty="0" smtClean="0">
                <a:solidFill>
                  <a:srgbClr val="000000"/>
                </a:solidFill>
              </a:rPr>
              <a:t>)</a:t>
            </a:r>
          </a:p>
          <a:p>
            <a:pPr algn="ctr" fontAlgn="base">
              <a:spcBef>
                <a:spcPct val="0"/>
              </a:spcBef>
              <a:spcAft>
                <a:spcPct val="0"/>
              </a:spcAft>
            </a:pPr>
            <a:endParaRPr lang="ru-RU" sz="1600" b="1" dirty="0">
              <a:solidFill>
                <a:srgbClr val="000000"/>
              </a:solidFill>
            </a:endParaRPr>
          </a:p>
        </p:txBody>
      </p:sp>
      <p:sp>
        <p:nvSpPr>
          <p:cNvPr id="13" name="Скругленный прямоугольник 12"/>
          <p:cNvSpPr/>
          <p:nvPr/>
        </p:nvSpPr>
        <p:spPr>
          <a:xfrm>
            <a:off x="4355976" y="2903844"/>
            <a:ext cx="1855430" cy="2746609"/>
          </a:xfrm>
          <a:prstGeom prst="roundRect">
            <a:avLst/>
          </a:prstGeom>
          <a:gradFill>
            <a:gsLst>
              <a:gs pos="30000">
                <a:srgbClr val="00FFFF">
                  <a:alpha val="48627"/>
                </a:srgbClr>
              </a:gs>
              <a:gs pos="100000">
                <a:schemeClr val="accent1">
                  <a:tint val="23500"/>
                  <a:satMod val="160000"/>
                </a:schemeClr>
              </a:gs>
            </a:gsLst>
            <a:lin ang="27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b="1" dirty="0" smtClean="0">
                <a:solidFill>
                  <a:srgbClr val="000000"/>
                </a:solidFill>
              </a:rPr>
              <a:t>Out-of pile data</a:t>
            </a:r>
            <a:r>
              <a:rPr lang="ru-RU" sz="1600" b="1" dirty="0" smtClean="0">
                <a:solidFill>
                  <a:srgbClr val="000000"/>
                </a:solidFill>
              </a:rPr>
              <a:t>:</a:t>
            </a:r>
          </a:p>
          <a:p>
            <a:pPr algn="ctr" fontAlgn="base">
              <a:spcBef>
                <a:spcPct val="0"/>
              </a:spcBef>
              <a:spcAft>
                <a:spcPct val="0"/>
              </a:spcAft>
            </a:pPr>
            <a:r>
              <a:rPr lang="en-US" sz="1600" b="1" dirty="0">
                <a:solidFill>
                  <a:srgbClr val="000000"/>
                </a:solidFill>
              </a:rPr>
              <a:t>s</a:t>
            </a:r>
            <a:r>
              <a:rPr lang="en-US" sz="1600" b="1" dirty="0" smtClean="0">
                <a:solidFill>
                  <a:srgbClr val="000000"/>
                </a:solidFill>
              </a:rPr>
              <a:t>welling,</a:t>
            </a:r>
            <a:r>
              <a:rPr lang="en-US" sz="1600" b="1" dirty="0">
                <a:solidFill>
                  <a:srgbClr val="000000"/>
                </a:solidFill>
              </a:rPr>
              <a:t> physical and mechanical properties, structural </a:t>
            </a:r>
            <a:r>
              <a:rPr lang="en-US" sz="1600" b="1" dirty="0" err="1" smtClean="0">
                <a:solidFill>
                  <a:srgbClr val="000000"/>
                </a:solidFill>
              </a:rPr>
              <a:t>transformatios,corrosion</a:t>
            </a:r>
            <a:r>
              <a:rPr lang="en-US" sz="1600" b="1" dirty="0" smtClean="0">
                <a:solidFill>
                  <a:srgbClr val="000000"/>
                </a:solidFill>
              </a:rPr>
              <a:t>, </a:t>
            </a:r>
            <a:r>
              <a:rPr lang="en-US" sz="1600" b="1" dirty="0" err="1" smtClean="0">
                <a:solidFill>
                  <a:srgbClr val="000000"/>
                </a:solidFill>
              </a:rPr>
              <a:t>etc</a:t>
            </a:r>
            <a:endParaRPr lang="en-US" sz="1600" b="1" dirty="0" smtClean="0">
              <a:solidFill>
                <a:srgbClr val="000000"/>
              </a:solidFill>
            </a:endParaRPr>
          </a:p>
          <a:p>
            <a:pPr algn="ctr" fontAlgn="base">
              <a:spcBef>
                <a:spcPct val="0"/>
              </a:spcBef>
              <a:spcAft>
                <a:spcPct val="0"/>
              </a:spcAft>
            </a:pPr>
            <a:r>
              <a:rPr lang="en-US" sz="1600" b="1" dirty="0" smtClean="0">
                <a:solidFill>
                  <a:srgbClr val="000000"/>
                </a:solidFill>
              </a:rPr>
              <a:t> </a:t>
            </a:r>
            <a:endParaRPr lang="ru-RU" sz="1600" b="1" dirty="0">
              <a:solidFill>
                <a:srgbClr val="000000"/>
              </a:solidFill>
            </a:endParaRPr>
          </a:p>
        </p:txBody>
      </p:sp>
      <p:cxnSp>
        <p:nvCxnSpPr>
          <p:cNvPr id="14" name="Прямая со стрелкой 13"/>
          <p:cNvCxnSpPr/>
          <p:nvPr/>
        </p:nvCxnSpPr>
        <p:spPr>
          <a:xfrm flipH="1">
            <a:off x="976157" y="3336878"/>
            <a:ext cx="388988" cy="493474"/>
          </a:xfrm>
          <a:prstGeom prst="straightConnector1">
            <a:avLst/>
          </a:prstGeom>
          <a:ln w="22225">
            <a:solidFill>
              <a:srgbClr val="666633"/>
            </a:solidFill>
            <a:headEnd type="none" w="sm"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1792431" y="4335211"/>
            <a:ext cx="0" cy="764167"/>
          </a:xfrm>
          <a:prstGeom prst="straightConnector1">
            <a:avLst/>
          </a:prstGeom>
          <a:ln w="22225">
            <a:solidFill>
              <a:srgbClr val="666633"/>
            </a:solidFill>
            <a:headEnd type="none" w="sm" len="med"/>
            <a:tailEnd type="triangle" w="lg" len="lg"/>
          </a:ln>
        </p:spPr>
        <p:style>
          <a:lnRef idx="1">
            <a:schemeClr val="accent1"/>
          </a:lnRef>
          <a:fillRef idx="0">
            <a:schemeClr val="accent1"/>
          </a:fillRef>
          <a:effectRef idx="0">
            <a:schemeClr val="accent1"/>
          </a:effectRef>
          <a:fontRef idx="minor">
            <a:schemeClr val="tx1"/>
          </a:fontRef>
        </p:style>
      </p:cxnSp>
      <p:sp>
        <p:nvSpPr>
          <p:cNvPr id="19" name="Скругленный прямоугольник 18"/>
          <p:cNvSpPr/>
          <p:nvPr/>
        </p:nvSpPr>
        <p:spPr>
          <a:xfrm>
            <a:off x="309408" y="3830352"/>
            <a:ext cx="1026789" cy="359822"/>
          </a:xfrm>
          <a:prstGeom prst="roundRect">
            <a:avLst/>
          </a:prstGeom>
          <a:gradFill>
            <a:gsLst>
              <a:gs pos="30000">
                <a:srgbClr val="00B050">
                  <a:alpha val="49000"/>
                </a:srgbClr>
              </a:gs>
              <a:gs pos="100000">
                <a:schemeClr val="accent1">
                  <a:tint val="23500"/>
                  <a:satMod val="160000"/>
                </a:schemeClr>
              </a:gs>
            </a:gsLst>
            <a:lin ang="27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50" b="1" dirty="0">
                <a:solidFill>
                  <a:srgbClr val="000000"/>
                </a:solidFill>
              </a:rPr>
              <a:t>physical properties</a:t>
            </a:r>
            <a:endParaRPr lang="ru-RU" sz="1050" b="1" dirty="0" smtClean="0">
              <a:solidFill>
                <a:srgbClr val="000000"/>
              </a:solidFill>
            </a:endParaRPr>
          </a:p>
        </p:txBody>
      </p:sp>
      <p:sp>
        <p:nvSpPr>
          <p:cNvPr id="21" name="Скругленный прямоугольник 20"/>
          <p:cNvSpPr/>
          <p:nvPr/>
        </p:nvSpPr>
        <p:spPr>
          <a:xfrm>
            <a:off x="368294" y="4697350"/>
            <a:ext cx="1215725" cy="359822"/>
          </a:xfrm>
          <a:prstGeom prst="roundRect">
            <a:avLst/>
          </a:prstGeom>
          <a:gradFill>
            <a:gsLst>
              <a:gs pos="30000">
                <a:srgbClr val="00B050">
                  <a:alpha val="49000"/>
                </a:srgbClr>
              </a:gs>
              <a:gs pos="100000">
                <a:schemeClr val="accent1">
                  <a:tint val="23500"/>
                  <a:satMod val="160000"/>
                </a:schemeClr>
              </a:gs>
            </a:gsLst>
            <a:lin ang="27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50" b="1" dirty="0">
                <a:solidFill>
                  <a:srgbClr val="000000"/>
                </a:solidFill>
              </a:rPr>
              <a:t>m</a:t>
            </a:r>
            <a:r>
              <a:rPr lang="en-US" sz="1050" b="1" dirty="0" smtClean="0">
                <a:solidFill>
                  <a:srgbClr val="000000"/>
                </a:solidFill>
              </a:rPr>
              <a:t>echanical properties</a:t>
            </a:r>
            <a:endParaRPr lang="ru-RU" sz="1050" b="1" dirty="0" smtClean="0">
              <a:solidFill>
                <a:srgbClr val="000000"/>
              </a:solidFill>
            </a:endParaRPr>
          </a:p>
        </p:txBody>
      </p:sp>
      <p:cxnSp>
        <p:nvCxnSpPr>
          <p:cNvPr id="22" name="Прямая со стрелкой 21"/>
          <p:cNvCxnSpPr/>
          <p:nvPr/>
        </p:nvCxnSpPr>
        <p:spPr>
          <a:xfrm>
            <a:off x="1365145" y="4190174"/>
            <a:ext cx="0" cy="507176"/>
          </a:xfrm>
          <a:prstGeom prst="straightConnector1">
            <a:avLst/>
          </a:prstGeom>
          <a:ln w="22225">
            <a:solidFill>
              <a:srgbClr val="666633"/>
            </a:solidFill>
            <a:headEnd type="none" w="sm" len="med"/>
            <a:tailEnd type="triangle" w="lg" len="lg"/>
          </a:ln>
        </p:spPr>
        <p:style>
          <a:lnRef idx="1">
            <a:schemeClr val="accent1"/>
          </a:lnRef>
          <a:fillRef idx="0">
            <a:schemeClr val="accent1"/>
          </a:fillRef>
          <a:effectRef idx="0">
            <a:schemeClr val="accent1"/>
          </a:effectRef>
          <a:fontRef idx="minor">
            <a:schemeClr val="tx1"/>
          </a:fontRef>
        </p:style>
      </p:cxnSp>
      <p:sp>
        <p:nvSpPr>
          <p:cNvPr id="24" name="Скругленный прямоугольник 23"/>
          <p:cNvSpPr/>
          <p:nvPr/>
        </p:nvSpPr>
        <p:spPr>
          <a:xfrm>
            <a:off x="539552" y="5099378"/>
            <a:ext cx="1467993" cy="658313"/>
          </a:xfrm>
          <a:prstGeom prst="roundRect">
            <a:avLst/>
          </a:prstGeom>
          <a:gradFill>
            <a:gsLst>
              <a:gs pos="30000">
                <a:srgbClr val="00B050">
                  <a:alpha val="49000"/>
                </a:srgbClr>
              </a:gs>
              <a:gs pos="100000">
                <a:schemeClr val="accent1">
                  <a:tint val="23500"/>
                  <a:satMod val="160000"/>
                </a:schemeClr>
              </a:gs>
            </a:gsLst>
            <a:lin ang="27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smtClean="0">
                <a:solidFill>
                  <a:srgbClr val="000000"/>
                </a:solidFill>
              </a:rPr>
              <a:t>corrosion</a:t>
            </a:r>
            <a:r>
              <a:rPr lang="ru-RU" sz="1200" b="1" dirty="0" smtClean="0">
                <a:solidFill>
                  <a:srgbClr val="000000"/>
                </a:solidFill>
              </a:rPr>
              <a:t> </a:t>
            </a:r>
          </a:p>
        </p:txBody>
      </p:sp>
      <p:sp>
        <p:nvSpPr>
          <p:cNvPr id="27" name="Скругленный прямоугольник 26"/>
          <p:cNvSpPr/>
          <p:nvPr/>
        </p:nvSpPr>
        <p:spPr>
          <a:xfrm>
            <a:off x="2123728" y="5171386"/>
            <a:ext cx="1369913" cy="413798"/>
          </a:xfrm>
          <a:prstGeom prst="roundRect">
            <a:avLst/>
          </a:prstGeom>
          <a:gradFill>
            <a:gsLst>
              <a:gs pos="30000">
                <a:srgbClr val="00B050">
                  <a:alpha val="49000"/>
                </a:srgbClr>
              </a:gs>
              <a:gs pos="100000">
                <a:schemeClr val="accent1">
                  <a:tint val="23500"/>
                  <a:satMod val="160000"/>
                </a:schemeClr>
              </a:gs>
            </a:gsLst>
            <a:lin ang="27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smtClean="0">
                <a:solidFill>
                  <a:srgbClr val="000000"/>
                </a:solidFill>
              </a:rPr>
              <a:t>structural stability</a:t>
            </a:r>
            <a:endParaRPr lang="ru-RU" sz="1200" b="1" dirty="0" smtClean="0">
              <a:solidFill>
                <a:srgbClr val="000000"/>
              </a:solidFill>
            </a:endParaRPr>
          </a:p>
        </p:txBody>
      </p:sp>
      <p:cxnSp>
        <p:nvCxnSpPr>
          <p:cNvPr id="28" name="Прямая со стрелкой 27"/>
          <p:cNvCxnSpPr>
            <a:stCxn id="12" idx="2"/>
          </p:cNvCxnSpPr>
          <p:nvPr/>
        </p:nvCxnSpPr>
        <p:spPr>
          <a:xfrm flipH="1">
            <a:off x="2361266" y="4335211"/>
            <a:ext cx="19036" cy="836175"/>
          </a:xfrm>
          <a:prstGeom prst="straightConnector1">
            <a:avLst/>
          </a:prstGeom>
          <a:ln w="22225">
            <a:solidFill>
              <a:srgbClr val="666633"/>
            </a:solidFill>
            <a:headEnd type="none" w="sm" len="med"/>
            <a:tailEnd type="triangle" w="lg" len="lg"/>
          </a:ln>
        </p:spPr>
        <p:style>
          <a:lnRef idx="1">
            <a:schemeClr val="accent1"/>
          </a:lnRef>
          <a:fillRef idx="0">
            <a:schemeClr val="accent1"/>
          </a:fillRef>
          <a:effectRef idx="0">
            <a:schemeClr val="accent1"/>
          </a:effectRef>
          <a:fontRef idx="minor">
            <a:schemeClr val="tx1"/>
          </a:fontRef>
        </p:style>
      </p:cxnSp>
      <p:sp>
        <p:nvSpPr>
          <p:cNvPr id="33" name="Стрелка вниз 32"/>
          <p:cNvSpPr/>
          <p:nvPr/>
        </p:nvSpPr>
        <p:spPr>
          <a:xfrm>
            <a:off x="6506585" y="2536168"/>
            <a:ext cx="144015" cy="1536249"/>
          </a:xfrm>
          <a:prstGeom prst="downArrow">
            <a:avLst/>
          </a:prstGeom>
          <a:gradFill>
            <a:gsLst>
              <a:gs pos="0">
                <a:srgbClr val="FFEFD1">
                  <a:lumMod val="12000"/>
                  <a:alpha val="59000"/>
                </a:srgbClr>
              </a:gs>
              <a:gs pos="64999">
                <a:srgbClr val="F0EBD5"/>
              </a:gs>
              <a:gs pos="100000">
                <a:srgbClr val="D1C39F"/>
              </a:gs>
            </a:gsLst>
            <a:lin ang="27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FFFFF"/>
              </a:solidFill>
            </a:endParaRPr>
          </a:p>
        </p:txBody>
      </p:sp>
      <p:sp>
        <p:nvSpPr>
          <p:cNvPr id="34" name="Стрелка вниз 33"/>
          <p:cNvSpPr/>
          <p:nvPr/>
        </p:nvSpPr>
        <p:spPr>
          <a:xfrm>
            <a:off x="8244408" y="2536169"/>
            <a:ext cx="143267" cy="768124"/>
          </a:xfrm>
          <a:prstGeom prst="downArrow">
            <a:avLst/>
          </a:prstGeom>
          <a:gradFill>
            <a:gsLst>
              <a:gs pos="0">
                <a:srgbClr val="FFEFD1">
                  <a:lumMod val="12000"/>
                  <a:alpha val="59000"/>
                </a:srgbClr>
              </a:gs>
              <a:gs pos="64999">
                <a:srgbClr val="F0EBD5"/>
              </a:gs>
              <a:gs pos="100000">
                <a:srgbClr val="D1C39F"/>
              </a:gs>
            </a:gsLst>
            <a:lin ang="27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FFFFF"/>
              </a:solidFill>
            </a:endParaRPr>
          </a:p>
        </p:txBody>
      </p:sp>
      <p:sp>
        <p:nvSpPr>
          <p:cNvPr id="35" name="Скругленный прямоугольник 34"/>
          <p:cNvSpPr/>
          <p:nvPr/>
        </p:nvSpPr>
        <p:spPr>
          <a:xfrm>
            <a:off x="6300192" y="4056949"/>
            <a:ext cx="1584176" cy="490308"/>
          </a:xfrm>
          <a:prstGeom prst="roundRect">
            <a:avLst/>
          </a:prstGeom>
          <a:gradFill>
            <a:gsLst>
              <a:gs pos="30000">
                <a:srgbClr val="FFFF00">
                  <a:alpha val="48235"/>
                </a:srgbClr>
              </a:gs>
              <a:gs pos="100000">
                <a:schemeClr val="accent1">
                  <a:tint val="23500"/>
                  <a:satMod val="160000"/>
                </a:schemeClr>
              </a:gs>
            </a:gsLst>
            <a:lin ang="27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srgbClr val="000000"/>
                </a:solidFill>
              </a:rPr>
              <a:t>industrial development</a:t>
            </a:r>
            <a:endParaRPr lang="ru-RU" sz="1200" b="1" dirty="0" smtClean="0">
              <a:solidFill>
                <a:srgbClr val="000000"/>
              </a:solidFill>
            </a:endParaRPr>
          </a:p>
        </p:txBody>
      </p:sp>
      <p:sp>
        <p:nvSpPr>
          <p:cNvPr id="36" name="Скругленный прямоугольник 35"/>
          <p:cNvSpPr/>
          <p:nvPr/>
        </p:nvSpPr>
        <p:spPr>
          <a:xfrm>
            <a:off x="7236296" y="3304293"/>
            <a:ext cx="1645105" cy="444507"/>
          </a:xfrm>
          <a:prstGeom prst="roundRect">
            <a:avLst/>
          </a:prstGeom>
          <a:gradFill>
            <a:gsLst>
              <a:gs pos="30000">
                <a:srgbClr val="FFFF00">
                  <a:alpha val="48235"/>
                </a:srgbClr>
              </a:gs>
              <a:gs pos="100000">
                <a:schemeClr val="accent1">
                  <a:tint val="23500"/>
                  <a:satMod val="160000"/>
                </a:schemeClr>
              </a:gs>
            </a:gsLst>
            <a:lin ang="27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smtClean="0">
                <a:solidFill>
                  <a:srgbClr val="000000"/>
                </a:solidFill>
              </a:rPr>
              <a:t>STD</a:t>
            </a:r>
            <a:endParaRPr lang="ru-RU" sz="1400" b="1" dirty="0" smtClean="0">
              <a:solidFill>
                <a:srgbClr val="000000"/>
              </a:solidFill>
            </a:endParaRPr>
          </a:p>
        </p:txBody>
      </p:sp>
      <p:cxnSp>
        <p:nvCxnSpPr>
          <p:cNvPr id="37" name="Скругленная соединительная линия 36"/>
          <p:cNvCxnSpPr/>
          <p:nvPr/>
        </p:nvCxnSpPr>
        <p:spPr>
          <a:xfrm>
            <a:off x="7884368" y="3748800"/>
            <a:ext cx="11723" cy="721830"/>
          </a:xfrm>
          <a:prstGeom prst="curvedConnector3">
            <a:avLst>
              <a:gd name="adj1" fmla="val 1800000"/>
            </a:avLst>
          </a:prstGeom>
          <a:ln w="41275">
            <a:solidFill>
              <a:srgbClr val="666633"/>
            </a:solidFill>
            <a:headEnd type="stealth" w="med" len="med"/>
            <a:tailEnd type="stealth"/>
          </a:ln>
        </p:spPr>
        <p:style>
          <a:lnRef idx="1">
            <a:schemeClr val="accent1"/>
          </a:lnRef>
          <a:fillRef idx="0">
            <a:schemeClr val="accent1"/>
          </a:fillRef>
          <a:effectRef idx="0">
            <a:schemeClr val="accent1"/>
          </a:effectRef>
          <a:fontRef idx="minor">
            <a:schemeClr val="tx1"/>
          </a:fontRef>
        </p:style>
      </p:cxnSp>
      <p:sp>
        <p:nvSpPr>
          <p:cNvPr id="38" name="Скругленный прямоугольник 37"/>
          <p:cNvSpPr/>
          <p:nvPr/>
        </p:nvSpPr>
        <p:spPr>
          <a:xfrm>
            <a:off x="2824666" y="4500478"/>
            <a:ext cx="1369913" cy="648749"/>
          </a:xfrm>
          <a:prstGeom prst="roundRect">
            <a:avLst/>
          </a:prstGeom>
          <a:gradFill>
            <a:gsLst>
              <a:gs pos="30000">
                <a:srgbClr val="00B050">
                  <a:alpha val="49000"/>
                </a:srgbClr>
              </a:gs>
              <a:gs pos="100000">
                <a:schemeClr val="accent1">
                  <a:tint val="23500"/>
                  <a:satMod val="160000"/>
                </a:schemeClr>
              </a:gs>
            </a:gsLst>
            <a:lin ang="27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srgbClr val="000000"/>
                </a:solidFill>
              </a:rPr>
              <a:t>technological study</a:t>
            </a:r>
            <a:endParaRPr lang="ru-RU" sz="1200" b="1" dirty="0" smtClean="0">
              <a:solidFill>
                <a:srgbClr val="000000"/>
              </a:solidFill>
            </a:endParaRPr>
          </a:p>
        </p:txBody>
      </p:sp>
      <p:cxnSp>
        <p:nvCxnSpPr>
          <p:cNvPr id="39" name="Прямая со стрелкой 38"/>
          <p:cNvCxnSpPr/>
          <p:nvPr/>
        </p:nvCxnSpPr>
        <p:spPr>
          <a:xfrm>
            <a:off x="3178501" y="4330527"/>
            <a:ext cx="17551" cy="169951"/>
          </a:xfrm>
          <a:prstGeom prst="straightConnector1">
            <a:avLst/>
          </a:prstGeom>
          <a:ln w="22225">
            <a:solidFill>
              <a:srgbClr val="666633"/>
            </a:solidFill>
            <a:headEnd type="none" w="sm" len="med"/>
            <a:tailEnd type="triangle" w="lg" len="lg"/>
          </a:ln>
        </p:spPr>
        <p:style>
          <a:lnRef idx="1">
            <a:schemeClr val="accent1"/>
          </a:lnRef>
          <a:fillRef idx="0">
            <a:schemeClr val="accent1"/>
          </a:fillRef>
          <a:effectRef idx="0">
            <a:schemeClr val="accent1"/>
          </a:effectRef>
          <a:fontRef idx="minor">
            <a:schemeClr val="tx1"/>
          </a:fontRef>
        </p:style>
      </p:cxnSp>
      <p:sp>
        <p:nvSpPr>
          <p:cNvPr id="29" name="Заголовок 8215"/>
          <p:cNvSpPr>
            <a:spLocks noGrp="1"/>
          </p:cNvSpPr>
          <p:nvPr>
            <p:ph type="title"/>
          </p:nvPr>
        </p:nvSpPr>
        <p:spPr>
          <a:xfrm>
            <a:off x="251527" y="103779"/>
            <a:ext cx="7631723" cy="962025"/>
          </a:xfrm>
        </p:spPr>
        <p:txBody>
          <a:bodyPr/>
          <a:lstStyle/>
          <a:p>
            <a:r>
              <a:rPr lang="ru-RU" dirty="0" smtClean="0">
                <a:solidFill>
                  <a:schemeClr val="tx2"/>
                </a:solidFill>
              </a:rPr>
              <a:t> </a:t>
            </a:r>
            <a:r>
              <a:rPr lang="en-US" dirty="0" smtClean="0">
                <a:solidFill>
                  <a:schemeClr val="tx2"/>
                </a:solidFill>
              </a:rPr>
              <a:t>Composition of works on R&amp;D of structural materials</a:t>
            </a:r>
            <a:br>
              <a:rPr lang="en-US" dirty="0" smtClean="0">
                <a:solidFill>
                  <a:schemeClr val="tx2"/>
                </a:solidFill>
              </a:rPr>
            </a:br>
            <a:endParaRPr lang="ru-RU" dirty="0">
              <a:solidFill>
                <a:schemeClr val="tx2"/>
              </a:solidFill>
            </a:endParaRPr>
          </a:p>
        </p:txBody>
      </p:sp>
      <p:sp>
        <p:nvSpPr>
          <p:cNvPr id="2" name="Скругленный прямоугольник 1"/>
          <p:cNvSpPr/>
          <p:nvPr/>
        </p:nvSpPr>
        <p:spPr>
          <a:xfrm>
            <a:off x="179512" y="2728198"/>
            <a:ext cx="4155219" cy="3365098"/>
          </a:xfrm>
          <a:prstGeom prst="roundRect">
            <a:avLst/>
          </a:prstGeom>
          <a:noFill/>
          <a:ln>
            <a:solidFill>
              <a:srgbClr val="00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141853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3343" y="1124744"/>
            <a:ext cx="8712968" cy="5047536"/>
          </a:xfrm>
          <a:prstGeom prst="rect">
            <a:avLst/>
          </a:prstGeom>
        </p:spPr>
        <p:txBody>
          <a:bodyPr wrap="square">
            <a:spAutoFit/>
          </a:bodyPr>
          <a:lstStyle/>
          <a:p>
            <a:pPr marL="285750" indent="-285750" algn="just" fontAlgn="base">
              <a:lnSpc>
                <a:spcPct val="150000"/>
              </a:lnSpc>
              <a:spcBef>
                <a:spcPts val="600"/>
              </a:spcBef>
              <a:spcAft>
                <a:spcPts val="0"/>
              </a:spcAft>
              <a:buClr>
                <a:srgbClr val="FF0000"/>
              </a:buClr>
              <a:buSzPct val="90000"/>
              <a:buFont typeface="Wingdings" pitchFamily="2" charset="2"/>
              <a:buChar char="q"/>
            </a:pPr>
            <a:r>
              <a:rPr lang="en-US" b="1" dirty="0">
                <a:solidFill>
                  <a:srgbClr val="000000"/>
                </a:solidFill>
              </a:rPr>
              <a:t>Optimization of metallurgical production, in particular, the use of special charge materials.</a:t>
            </a:r>
            <a:endParaRPr lang="en-US" b="1" dirty="0" smtClean="0">
              <a:solidFill>
                <a:srgbClr val="000000"/>
              </a:solidFill>
              <a:latin typeface="+mj-lt"/>
              <a:ea typeface="Times New Roman"/>
            </a:endParaRPr>
          </a:p>
          <a:p>
            <a:pPr marL="285750" indent="-285750" algn="just" fontAlgn="base">
              <a:lnSpc>
                <a:spcPct val="150000"/>
              </a:lnSpc>
              <a:spcBef>
                <a:spcPts val="600"/>
              </a:spcBef>
              <a:spcAft>
                <a:spcPts val="0"/>
              </a:spcAft>
              <a:buClr>
                <a:srgbClr val="FF0000"/>
              </a:buClr>
              <a:buSzPct val="90000"/>
              <a:buFont typeface="Wingdings" pitchFamily="2" charset="2"/>
              <a:buChar char="q"/>
            </a:pPr>
            <a:r>
              <a:rPr lang="en-US" b="1" dirty="0">
                <a:solidFill>
                  <a:srgbClr val="000000"/>
                </a:solidFill>
              </a:rPr>
              <a:t>The narrowing of the specified intervals of the content of alloying elements.</a:t>
            </a:r>
            <a:endParaRPr lang="en-US" b="1" dirty="0" smtClean="0">
              <a:solidFill>
                <a:srgbClr val="000000"/>
              </a:solidFill>
              <a:latin typeface="+mj-lt"/>
              <a:ea typeface="Times New Roman"/>
            </a:endParaRPr>
          </a:p>
          <a:p>
            <a:pPr marL="285750" indent="-285750" algn="just" fontAlgn="base">
              <a:lnSpc>
                <a:spcPct val="150000"/>
              </a:lnSpc>
              <a:spcBef>
                <a:spcPts val="600"/>
              </a:spcBef>
              <a:spcAft>
                <a:spcPts val="0"/>
              </a:spcAft>
              <a:buClr>
                <a:srgbClr val="FF0000"/>
              </a:buClr>
              <a:buSzPct val="90000"/>
              <a:buFont typeface="Wingdings" pitchFamily="2" charset="2"/>
              <a:buChar char="q"/>
            </a:pPr>
            <a:r>
              <a:rPr lang="en-US" b="1" dirty="0">
                <a:solidFill>
                  <a:srgbClr val="000000"/>
                </a:solidFill>
              </a:rPr>
              <a:t>Reducing the number of non-metallic inclusions.</a:t>
            </a:r>
            <a:endParaRPr lang="en-US" b="1" dirty="0" smtClean="0">
              <a:solidFill>
                <a:srgbClr val="000000"/>
              </a:solidFill>
              <a:latin typeface="+mj-lt"/>
              <a:ea typeface="Times New Roman"/>
            </a:endParaRPr>
          </a:p>
          <a:p>
            <a:pPr marL="285750" indent="-285750" algn="just" fontAlgn="base">
              <a:lnSpc>
                <a:spcPct val="150000"/>
              </a:lnSpc>
              <a:spcBef>
                <a:spcPts val="600"/>
              </a:spcBef>
              <a:spcAft>
                <a:spcPts val="0"/>
              </a:spcAft>
              <a:buClr>
                <a:srgbClr val="FF0000"/>
              </a:buClr>
              <a:buSzPct val="90000"/>
              <a:buFont typeface="Wingdings" pitchFamily="2" charset="2"/>
              <a:buChar char="q"/>
            </a:pPr>
            <a:r>
              <a:rPr lang="en-US" b="1" dirty="0">
                <a:solidFill>
                  <a:srgbClr val="000000"/>
                </a:solidFill>
              </a:rPr>
              <a:t>The use of special methods of processing melts.</a:t>
            </a:r>
            <a:endParaRPr lang="en-US" b="1" dirty="0" smtClean="0">
              <a:solidFill>
                <a:srgbClr val="000000"/>
              </a:solidFill>
              <a:latin typeface="+mj-lt"/>
              <a:ea typeface="Times New Roman"/>
            </a:endParaRPr>
          </a:p>
          <a:p>
            <a:pPr marL="285750" indent="-285750" algn="just" fontAlgn="base">
              <a:lnSpc>
                <a:spcPct val="150000"/>
              </a:lnSpc>
              <a:spcBef>
                <a:spcPts val="600"/>
              </a:spcBef>
              <a:spcAft>
                <a:spcPts val="0"/>
              </a:spcAft>
              <a:buClr>
                <a:srgbClr val="FF0000"/>
              </a:buClr>
              <a:buSzPct val="90000"/>
              <a:buFont typeface="Wingdings" pitchFamily="2" charset="2"/>
              <a:buChar char="q"/>
            </a:pPr>
            <a:r>
              <a:rPr lang="en-US" b="1" dirty="0">
                <a:solidFill>
                  <a:srgbClr val="000000"/>
                </a:solidFill>
              </a:rPr>
              <a:t>Improving the production of all types of metal products, primarily components of fuel rods and fuel assemblies</a:t>
            </a:r>
            <a:r>
              <a:rPr lang="en-US" b="1" dirty="0" smtClean="0">
                <a:solidFill>
                  <a:srgbClr val="000000"/>
                </a:solidFill>
              </a:rPr>
              <a:t>.</a:t>
            </a:r>
          </a:p>
          <a:p>
            <a:pPr marL="285750" indent="-285750" algn="just" fontAlgn="base">
              <a:lnSpc>
                <a:spcPct val="150000"/>
              </a:lnSpc>
              <a:spcBef>
                <a:spcPts val="600"/>
              </a:spcBef>
              <a:spcAft>
                <a:spcPts val="0"/>
              </a:spcAft>
              <a:buClr>
                <a:srgbClr val="FF0000"/>
              </a:buClr>
              <a:buSzPct val="90000"/>
              <a:buFont typeface="Wingdings" pitchFamily="2" charset="2"/>
              <a:buChar char="q"/>
            </a:pPr>
            <a:r>
              <a:rPr lang="en-US" b="1" dirty="0">
                <a:solidFill>
                  <a:srgbClr val="000000"/>
                </a:solidFill>
              </a:rPr>
              <a:t>The study of the complex properties of materials </a:t>
            </a:r>
            <a:r>
              <a:rPr lang="en-US" b="1" dirty="0" smtClean="0">
                <a:solidFill>
                  <a:srgbClr val="000000"/>
                </a:solidFill>
              </a:rPr>
              <a:t>in </a:t>
            </a:r>
            <a:r>
              <a:rPr lang="en-US" b="1" dirty="0">
                <a:solidFill>
                  <a:srgbClr val="000000"/>
                </a:solidFill>
              </a:rPr>
              <a:t>the initial state and after irradiation for the strength calculations of fuel rods and fuel assemblies, the creation of models, their verification, as well as certification and certification of materials.</a:t>
            </a:r>
            <a:endParaRPr lang="en-US" b="1" dirty="0" smtClean="0">
              <a:solidFill>
                <a:srgbClr val="000000"/>
              </a:solidFill>
            </a:endParaRPr>
          </a:p>
        </p:txBody>
      </p:sp>
      <p:sp>
        <p:nvSpPr>
          <p:cNvPr id="6" name="Номер слайда 3"/>
          <p:cNvSpPr>
            <a:spLocks noGrp="1"/>
          </p:cNvSpPr>
          <p:nvPr>
            <p:ph type="sldNum" sz="quarter" idx="10"/>
          </p:nvPr>
        </p:nvSpPr>
        <p:spPr>
          <a:xfrm>
            <a:off x="8260373" y="6448430"/>
            <a:ext cx="627185" cy="377825"/>
          </a:xfrm>
        </p:spPr>
        <p:txBody>
          <a:bodyPr/>
          <a:lstStyle/>
          <a:p>
            <a:pPr>
              <a:defRPr/>
            </a:pPr>
            <a:fld id="{D5A0490A-844A-4E8F-A6EE-CF6D7138F22E}" type="slidenum">
              <a:rPr lang="ru-RU" smtClean="0">
                <a:solidFill>
                  <a:srgbClr val="003274"/>
                </a:solidFill>
              </a:rPr>
              <a:pPr>
                <a:defRPr/>
              </a:pPr>
              <a:t>4</a:t>
            </a:fld>
            <a:endParaRPr lang="ru-RU" dirty="0">
              <a:solidFill>
                <a:srgbClr val="003274"/>
              </a:solidFill>
            </a:endParaRPr>
          </a:p>
        </p:txBody>
      </p:sp>
      <p:sp>
        <p:nvSpPr>
          <p:cNvPr id="3" name="Прямоугольник 2"/>
          <p:cNvSpPr/>
          <p:nvPr/>
        </p:nvSpPr>
        <p:spPr>
          <a:xfrm>
            <a:off x="539552" y="116632"/>
            <a:ext cx="6624736" cy="830997"/>
          </a:xfrm>
          <a:prstGeom prst="rect">
            <a:avLst/>
          </a:prstGeom>
        </p:spPr>
        <p:txBody>
          <a:bodyPr wrap="square">
            <a:spAutoFit/>
          </a:bodyPr>
          <a:lstStyle/>
          <a:p>
            <a:r>
              <a:rPr lang="en-US" sz="2400" b="1" dirty="0">
                <a:solidFill>
                  <a:srgbClr val="002060"/>
                </a:solidFill>
              </a:rPr>
              <a:t>The main technological areas in the development of </a:t>
            </a:r>
            <a:r>
              <a:rPr lang="en-US" sz="2400" b="1" dirty="0" smtClean="0">
                <a:solidFill>
                  <a:srgbClr val="002060"/>
                </a:solidFill>
              </a:rPr>
              <a:t>SM</a:t>
            </a:r>
            <a:r>
              <a:rPr lang="en-US" sz="2400" b="1" dirty="0">
                <a:solidFill>
                  <a:srgbClr val="002060"/>
                </a:solidFill>
              </a:rPr>
              <a:t>:</a:t>
            </a:r>
            <a:endParaRPr lang="ru-RU" sz="2400" b="1" dirty="0">
              <a:solidFill>
                <a:srgbClr val="002060"/>
              </a:solidFill>
            </a:endParaRPr>
          </a:p>
        </p:txBody>
      </p:sp>
    </p:spTree>
    <p:extLst>
      <p:ext uri="{BB962C8B-B14F-4D97-AF65-F5344CB8AC3E}">
        <p14:creationId xmlns:p14="http://schemas.microsoft.com/office/powerpoint/2010/main" val="17659862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370744" y="0"/>
            <a:ext cx="7729903" cy="962025"/>
          </a:xfrm>
        </p:spPr>
        <p:txBody>
          <a:bodyPr/>
          <a:lstStyle/>
          <a:p>
            <a:r>
              <a:rPr lang="ru-RU" dirty="0" smtClean="0"/>
              <a:t> </a:t>
            </a:r>
          </a:p>
        </p:txBody>
      </p:sp>
      <p:sp>
        <p:nvSpPr>
          <p:cNvPr id="4" name="Номер слайда 3"/>
          <p:cNvSpPr>
            <a:spLocks noGrp="1"/>
          </p:cNvSpPr>
          <p:nvPr>
            <p:ph type="sldNum" sz="quarter" idx="10"/>
          </p:nvPr>
        </p:nvSpPr>
        <p:spPr/>
        <p:txBody>
          <a:bodyPr/>
          <a:lstStyle/>
          <a:p>
            <a:pPr>
              <a:defRPr/>
            </a:pPr>
            <a:fld id="{DD6FA2EF-3472-4581-95DC-68B518E06F8F}" type="slidenum">
              <a:rPr lang="ru-RU" smtClean="0">
                <a:solidFill>
                  <a:srgbClr val="003274"/>
                </a:solidFill>
              </a:rPr>
              <a:pPr>
                <a:defRPr/>
              </a:pPr>
              <a:t>5</a:t>
            </a:fld>
            <a:endParaRPr lang="ru-RU">
              <a:solidFill>
                <a:srgbClr val="003274"/>
              </a:solidFill>
            </a:endParaRPr>
          </a:p>
        </p:txBody>
      </p:sp>
      <p:sp>
        <p:nvSpPr>
          <p:cNvPr id="5" name="Скругленный прямоугольник 4"/>
          <p:cNvSpPr/>
          <p:nvPr/>
        </p:nvSpPr>
        <p:spPr>
          <a:xfrm>
            <a:off x="370377" y="1310527"/>
            <a:ext cx="3669871" cy="936548"/>
          </a:xfrm>
          <a:prstGeom prst="roundRect">
            <a:avLst/>
          </a:prstGeom>
          <a:gradFill flip="none" rotWithShape="1">
            <a:gsLst>
              <a:gs pos="52000">
                <a:srgbClr val="66CCFF">
                  <a:alpha val="62000"/>
                </a:srgbClr>
              </a:gs>
              <a:gs pos="83000">
                <a:schemeClr val="accent1">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b="1" dirty="0" smtClean="0">
                <a:solidFill>
                  <a:srgbClr val="414142"/>
                </a:solidFill>
              </a:rPr>
              <a:t>Cladding materials for sodium reactors</a:t>
            </a:r>
            <a:r>
              <a:rPr lang="ru-RU" sz="1400" b="1" dirty="0" smtClean="0">
                <a:solidFill>
                  <a:srgbClr val="414142"/>
                </a:solidFill>
              </a:rPr>
              <a:t> </a:t>
            </a:r>
            <a:endParaRPr lang="ru-RU" sz="1400" b="1" dirty="0">
              <a:solidFill>
                <a:srgbClr val="414142"/>
              </a:solidFill>
            </a:endParaRPr>
          </a:p>
          <a:p>
            <a:pPr algn="ctr" fontAlgn="base">
              <a:spcBef>
                <a:spcPct val="0"/>
              </a:spcBef>
              <a:spcAft>
                <a:spcPct val="0"/>
              </a:spcAft>
              <a:defRPr/>
            </a:pPr>
            <a:r>
              <a:rPr lang="ru-RU" sz="1400" b="1" dirty="0" smtClean="0">
                <a:solidFill>
                  <a:srgbClr val="414142"/>
                </a:solidFill>
              </a:rPr>
              <a:t>(</a:t>
            </a:r>
            <a:r>
              <a:rPr lang="en-US" sz="1400" b="1" dirty="0" smtClean="0">
                <a:solidFill>
                  <a:srgbClr val="414142"/>
                </a:solidFill>
              </a:rPr>
              <a:t>MBIR</a:t>
            </a:r>
            <a:r>
              <a:rPr lang="ru-RU" sz="1400" b="1" dirty="0" smtClean="0">
                <a:solidFill>
                  <a:srgbClr val="414142"/>
                </a:solidFill>
              </a:rPr>
              <a:t>, </a:t>
            </a:r>
            <a:r>
              <a:rPr lang="en-US" sz="1400" b="1" dirty="0" smtClean="0">
                <a:solidFill>
                  <a:srgbClr val="414142"/>
                </a:solidFill>
              </a:rPr>
              <a:t>BN</a:t>
            </a:r>
            <a:r>
              <a:rPr lang="ru-RU" sz="1400" b="1" dirty="0" smtClean="0">
                <a:solidFill>
                  <a:srgbClr val="414142"/>
                </a:solidFill>
              </a:rPr>
              <a:t>-600</a:t>
            </a:r>
            <a:r>
              <a:rPr lang="ru-RU" sz="1400" b="1" dirty="0">
                <a:solidFill>
                  <a:srgbClr val="414142"/>
                </a:solidFill>
              </a:rPr>
              <a:t>, </a:t>
            </a:r>
            <a:r>
              <a:rPr lang="en-US" sz="1400" b="1" dirty="0" smtClean="0">
                <a:solidFill>
                  <a:srgbClr val="414142"/>
                </a:solidFill>
              </a:rPr>
              <a:t>BN</a:t>
            </a:r>
            <a:r>
              <a:rPr lang="ru-RU" sz="1400" b="1" dirty="0" smtClean="0">
                <a:solidFill>
                  <a:srgbClr val="414142"/>
                </a:solidFill>
              </a:rPr>
              <a:t>-800</a:t>
            </a:r>
            <a:r>
              <a:rPr lang="ru-RU" sz="1400" b="1" dirty="0">
                <a:solidFill>
                  <a:srgbClr val="414142"/>
                </a:solidFill>
              </a:rPr>
              <a:t>, </a:t>
            </a:r>
            <a:r>
              <a:rPr lang="en-US" sz="1400" b="1" dirty="0" smtClean="0">
                <a:solidFill>
                  <a:srgbClr val="414142"/>
                </a:solidFill>
              </a:rPr>
              <a:t>BN</a:t>
            </a:r>
            <a:r>
              <a:rPr lang="ru-RU" sz="1400" b="1" dirty="0" smtClean="0">
                <a:solidFill>
                  <a:srgbClr val="414142"/>
                </a:solidFill>
              </a:rPr>
              <a:t>-1200</a:t>
            </a:r>
            <a:r>
              <a:rPr lang="ru-RU" sz="1400" b="1" dirty="0">
                <a:solidFill>
                  <a:srgbClr val="414142"/>
                </a:solidFill>
              </a:rPr>
              <a:t>)</a:t>
            </a:r>
          </a:p>
          <a:p>
            <a:pPr algn="ctr" fontAlgn="base">
              <a:spcBef>
                <a:spcPct val="0"/>
              </a:spcBef>
              <a:spcAft>
                <a:spcPct val="0"/>
              </a:spcAft>
              <a:defRPr/>
            </a:pPr>
            <a:r>
              <a:rPr lang="en-US" sz="1400" b="1" dirty="0" smtClean="0">
                <a:solidFill>
                  <a:srgbClr val="414142"/>
                </a:solidFill>
              </a:rPr>
              <a:t>Wrapper material</a:t>
            </a:r>
            <a:r>
              <a:rPr lang="ru-RU" sz="1400" b="1" dirty="0" smtClean="0">
                <a:solidFill>
                  <a:srgbClr val="414142"/>
                </a:solidFill>
              </a:rPr>
              <a:t> </a:t>
            </a:r>
            <a:r>
              <a:rPr lang="ru-RU" sz="1400" b="1" dirty="0">
                <a:solidFill>
                  <a:srgbClr val="414142"/>
                </a:solidFill>
              </a:rPr>
              <a:t>– </a:t>
            </a:r>
            <a:r>
              <a:rPr lang="en-US" sz="1400" b="1" dirty="0" smtClean="0">
                <a:solidFill>
                  <a:srgbClr val="414142"/>
                </a:solidFill>
              </a:rPr>
              <a:t>steel</a:t>
            </a:r>
            <a:r>
              <a:rPr lang="ru-RU" sz="1400" b="1" dirty="0" smtClean="0">
                <a:solidFill>
                  <a:srgbClr val="414142"/>
                </a:solidFill>
              </a:rPr>
              <a:t> </a:t>
            </a:r>
            <a:r>
              <a:rPr lang="en-US" sz="1400" b="1" dirty="0" smtClean="0">
                <a:solidFill>
                  <a:srgbClr val="414142"/>
                </a:solidFill>
              </a:rPr>
              <a:t>EP</a:t>
            </a:r>
            <a:r>
              <a:rPr lang="ru-RU" sz="1400" b="1" dirty="0" smtClean="0">
                <a:solidFill>
                  <a:srgbClr val="414142"/>
                </a:solidFill>
              </a:rPr>
              <a:t>450 </a:t>
            </a:r>
            <a:endParaRPr lang="ru-RU" sz="1400" b="1" dirty="0">
              <a:solidFill>
                <a:srgbClr val="414142"/>
              </a:solidFill>
            </a:endParaRPr>
          </a:p>
        </p:txBody>
      </p:sp>
      <p:sp>
        <p:nvSpPr>
          <p:cNvPr id="11" name="Скругленный прямоугольник 10"/>
          <p:cNvSpPr/>
          <p:nvPr/>
        </p:nvSpPr>
        <p:spPr>
          <a:xfrm>
            <a:off x="4490902" y="1319735"/>
            <a:ext cx="4319404" cy="927343"/>
          </a:xfrm>
          <a:prstGeom prst="roundRect">
            <a:avLst/>
          </a:prstGeom>
          <a:gradFill>
            <a:gsLst>
              <a:gs pos="52000">
                <a:srgbClr val="00B050">
                  <a:lumMod val="89000"/>
                  <a:lumOff val="11000"/>
                  <a:alpha val="59000"/>
                </a:srgbClr>
              </a:gs>
              <a:gs pos="83000">
                <a:schemeClr val="accent1">
                  <a:tint val="23500"/>
                  <a:satMod val="160000"/>
                </a:schemeClr>
              </a:gs>
            </a:gsLst>
            <a:lin ang="27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dirty="0" smtClean="0">
                <a:solidFill>
                  <a:srgbClr val="414142"/>
                </a:solidFill>
              </a:rPr>
              <a:t>Cladding materials for</a:t>
            </a:r>
          </a:p>
          <a:p>
            <a:pPr algn="ctr" fontAlgn="base">
              <a:spcBef>
                <a:spcPct val="0"/>
              </a:spcBef>
              <a:spcAft>
                <a:spcPct val="0"/>
              </a:spcAft>
              <a:defRPr/>
            </a:pPr>
            <a:r>
              <a:rPr lang="ru-RU" b="1" dirty="0" smtClean="0">
                <a:solidFill>
                  <a:srgbClr val="414142"/>
                </a:solidFill>
              </a:rPr>
              <a:t> </a:t>
            </a:r>
            <a:r>
              <a:rPr lang="en-US" b="1" dirty="0" smtClean="0">
                <a:solidFill>
                  <a:srgbClr val="414142"/>
                </a:solidFill>
              </a:rPr>
              <a:t>BREST</a:t>
            </a:r>
            <a:r>
              <a:rPr lang="ru-RU" b="1" dirty="0" smtClean="0">
                <a:solidFill>
                  <a:srgbClr val="414142"/>
                </a:solidFill>
              </a:rPr>
              <a:t>-</a:t>
            </a:r>
            <a:r>
              <a:rPr lang="en-US" b="1" dirty="0" smtClean="0">
                <a:solidFill>
                  <a:srgbClr val="414142"/>
                </a:solidFill>
              </a:rPr>
              <a:t>OD-</a:t>
            </a:r>
            <a:r>
              <a:rPr lang="ru-RU" b="1" dirty="0" smtClean="0">
                <a:solidFill>
                  <a:srgbClr val="414142"/>
                </a:solidFill>
              </a:rPr>
              <a:t>300</a:t>
            </a:r>
            <a:endParaRPr lang="ru-RU" b="1" dirty="0">
              <a:solidFill>
                <a:srgbClr val="414142"/>
              </a:solidFill>
            </a:endParaRPr>
          </a:p>
        </p:txBody>
      </p:sp>
      <p:sp>
        <p:nvSpPr>
          <p:cNvPr id="14" name="Скругленный прямоугольник 13"/>
          <p:cNvSpPr/>
          <p:nvPr/>
        </p:nvSpPr>
        <p:spPr>
          <a:xfrm>
            <a:off x="370380" y="3284984"/>
            <a:ext cx="3669870" cy="850788"/>
          </a:xfrm>
          <a:prstGeom prst="roundRect">
            <a:avLst/>
          </a:prstGeom>
          <a:gradFill flip="none" rotWithShape="1">
            <a:gsLst>
              <a:gs pos="52000">
                <a:srgbClr val="66CCFF">
                  <a:alpha val="62000"/>
                </a:srgbClr>
              </a:gs>
              <a:gs pos="83000">
                <a:schemeClr val="accent1">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b="1" dirty="0" smtClean="0">
                <a:solidFill>
                  <a:srgbClr val="414142"/>
                </a:solidFill>
              </a:rPr>
              <a:t>EK</a:t>
            </a:r>
            <a:r>
              <a:rPr lang="ru-RU" sz="1400" b="1" dirty="0" smtClean="0">
                <a:solidFill>
                  <a:srgbClr val="414142"/>
                </a:solidFill>
              </a:rPr>
              <a:t>164</a:t>
            </a:r>
            <a:endParaRPr lang="ru-RU" sz="1400" b="1" dirty="0">
              <a:solidFill>
                <a:srgbClr val="414142"/>
              </a:solidFill>
            </a:endParaRPr>
          </a:p>
          <a:p>
            <a:pPr algn="ctr" fontAlgn="base">
              <a:spcBef>
                <a:spcPct val="0"/>
              </a:spcBef>
              <a:spcAft>
                <a:spcPct val="0"/>
              </a:spcAft>
              <a:defRPr/>
            </a:pPr>
            <a:r>
              <a:rPr lang="en-US" sz="1400" b="1" dirty="0" err="1">
                <a:solidFill>
                  <a:srgbClr val="414142"/>
                </a:solidFill>
              </a:rPr>
              <a:t>t</a:t>
            </a:r>
            <a:r>
              <a:rPr lang="en-US" sz="1400" b="1" baseline="-25000" dirty="0" err="1">
                <a:solidFill>
                  <a:srgbClr val="414142"/>
                </a:solidFill>
              </a:rPr>
              <a:t>max</a:t>
            </a:r>
            <a:r>
              <a:rPr lang="en-US" sz="1400" b="1" dirty="0">
                <a:solidFill>
                  <a:srgbClr val="414142"/>
                </a:solidFill>
              </a:rPr>
              <a:t>=</a:t>
            </a:r>
            <a:r>
              <a:rPr lang="ru-RU" sz="1400" b="1" dirty="0">
                <a:solidFill>
                  <a:srgbClr val="414142"/>
                </a:solidFill>
              </a:rPr>
              <a:t>700</a:t>
            </a:r>
            <a:r>
              <a:rPr lang="en-US" sz="1400" b="1" dirty="0">
                <a:solidFill>
                  <a:srgbClr val="414142"/>
                </a:solidFill>
              </a:rPr>
              <a:t>°C;</a:t>
            </a:r>
            <a:endParaRPr lang="ru-RU" sz="1400" b="1" dirty="0">
              <a:solidFill>
                <a:srgbClr val="414142"/>
              </a:solidFill>
            </a:endParaRPr>
          </a:p>
          <a:p>
            <a:pPr algn="ctr" fontAlgn="base">
              <a:spcBef>
                <a:spcPct val="0"/>
              </a:spcBef>
              <a:spcAft>
                <a:spcPct val="0"/>
              </a:spcAft>
              <a:defRPr/>
            </a:pPr>
            <a:r>
              <a:rPr lang="en-US" sz="1400" b="1" dirty="0">
                <a:solidFill>
                  <a:srgbClr val="414142"/>
                </a:solidFill>
              </a:rPr>
              <a:t>D</a:t>
            </a:r>
            <a:r>
              <a:rPr lang="en-US" sz="1400" b="1" baseline="-25000" dirty="0">
                <a:solidFill>
                  <a:srgbClr val="414142"/>
                </a:solidFill>
              </a:rPr>
              <a:t>MAX</a:t>
            </a:r>
            <a:r>
              <a:rPr lang="en-US" sz="1400" b="1" dirty="0">
                <a:solidFill>
                  <a:srgbClr val="414142"/>
                </a:solidFill>
              </a:rPr>
              <a:t>=</a:t>
            </a:r>
            <a:r>
              <a:rPr lang="ru-RU" sz="1400" b="1" dirty="0">
                <a:solidFill>
                  <a:srgbClr val="414142"/>
                </a:solidFill>
              </a:rPr>
              <a:t>110 сна</a:t>
            </a:r>
          </a:p>
        </p:txBody>
      </p:sp>
      <p:sp>
        <p:nvSpPr>
          <p:cNvPr id="15" name="Скругленный прямоугольник 14"/>
          <p:cNvSpPr/>
          <p:nvPr/>
        </p:nvSpPr>
        <p:spPr>
          <a:xfrm>
            <a:off x="370380" y="2400328"/>
            <a:ext cx="3669870" cy="755971"/>
          </a:xfrm>
          <a:prstGeom prst="roundRect">
            <a:avLst/>
          </a:prstGeom>
          <a:gradFill flip="none" rotWithShape="1">
            <a:gsLst>
              <a:gs pos="52000">
                <a:srgbClr val="66CCFF">
                  <a:alpha val="62000"/>
                </a:srgbClr>
              </a:gs>
              <a:gs pos="83000">
                <a:schemeClr val="accent1">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b="1" dirty="0" smtClean="0">
                <a:solidFill>
                  <a:srgbClr val="414142"/>
                </a:solidFill>
              </a:rPr>
              <a:t>Steel</a:t>
            </a:r>
            <a:r>
              <a:rPr lang="ru-RU" sz="1400" b="1" dirty="0" smtClean="0">
                <a:solidFill>
                  <a:srgbClr val="414142"/>
                </a:solidFill>
              </a:rPr>
              <a:t> </a:t>
            </a:r>
            <a:r>
              <a:rPr lang="en-US" sz="1400" b="1" dirty="0" smtClean="0">
                <a:solidFill>
                  <a:srgbClr val="414142"/>
                </a:solidFill>
              </a:rPr>
              <a:t>ChS68</a:t>
            </a:r>
            <a:endParaRPr lang="ru-RU" sz="1400" b="1" dirty="0">
              <a:solidFill>
                <a:srgbClr val="414142"/>
              </a:solidFill>
            </a:endParaRPr>
          </a:p>
          <a:p>
            <a:pPr algn="ctr" fontAlgn="base">
              <a:spcBef>
                <a:spcPct val="0"/>
              </a:spcBef>
              <a:spcAft>
                <a:spcPct val="0"/>
              </a:spcAft>
              <a:defRPr/>
            </a:pPr>
            <a:r>
              <a:rPr lang="en-US" sz="1400" b="1" dirty="0" err="1">
                <a:solidFill>
                  <a:srgbClr val="414142"/>
                </a:solidFill>
              </a:rPr>
              <a:t>t</a:t>
            </a:r>
            <a:r>
              <a:rPr lang="en-US" sz="1400" b="1" baseline="-25000" dirty="0" err="1">
                <a:solidFill>
                  <a:srgbClr val="414142"/>
                </a:solidFill>
              </a:rPr>
              <a:t>max</a:t>
            </a:r>
            <a:r>
              <a:rPr lang="en-US" sz="1400" b="1" dirty="0">
                <a:solidFill>
                  <a:srgbClr val="414142"/>
                </a:solidFill>
              </a:rPr>
              <a:t>=</a:t>
            </a:r>
            <a:r>
              <a:rPr lang="ru-RU" sz="1400" b="1" dirty="0">
                <a:solidFill>
                  <a:srgbClr val="414142"/>
                </a:solidFill>
              </a:rPr>
              <a:t>700</a:t>
            </a:r>
            <a:r>
              <a:rPr lang="en-US" sz="1400" b="1" dirty="0">
                <a:solidFill>
                  <a:srgbClr val="414142"/>
                </a:solidFill>
              </a:rPr>
              <a:t>°C;</a:t>
            </a:r>
            <a:endParaRPr lang="ru-RU" sz="1400" b="1" dirty="0">
              <a:solidFill>
                <a:srgbClr val="414142"/>
              </a:solidFill>
            </a:endParaRPr>
          </a:p>
          <a:p>
            <a:pPr algn="ctr" fontAlgn="base">
              <a:spcBef>
                <a:spcPct val="0"/>
              </a:spcBef>
              <a:spcAft>
                <a:spcPct val="0"/>
              </a:spcAft>
              <a:defRPr/>
            </a:pPr>
            <a:r>
              <a:rPr lang="en-US" sz="1400" b="1" dirty="0">
                <a:solidFill>
                  <a:srgbClr val="414142"/>
                </a:solidFill>
              </a:rPr>
              <a:t>D</a:t>
            </a:r>
            <a:r>
              <a:rPr lang="en-US" sz="1400" b="1" baseline="-25000" dirty="0">
                <a:solidFill>
                  <a:srgbClr val="414142"/>
                </a:solidFill>
              </a:rPr>
              <a:t>MAX</a:t>
            </a:r>
            <a:r>
              <a:rPr lang="en-US" sz="1400" b="1" dirty="0">
                <a:solidFill>
                  <a:srgbClr val="414142"/>
                </a:solidFill>
              </a:rPr>
              <a:t>=</a:t>
            </a:r>
            <a:r>
              <a:rPr lang="ru-RU" sz="1400" b="1" dirty="0">
                <a:solidFill>
                  <a:srgbClr val="414142"/>
                </a:solidFill>
              </a:rPr>
              <a:t>92 </a:t>
            </a:r>
            <a:r>
              <a:rPr lang="en-US" sz="1400" b="1" dirty="0" err="1" smtClean="0">
                <a:solidFill>
                  <a:srgbClr val="414142"/>
                </a:solidFill>
              </a:rPr>
              <a:t>dpa</a:t>
            </a:r>
            <a:endParaRPr lang="ru-RU" sz="1400" b="1" dirty="0">
              <a:solidFill>
                <a:srgbClr val="414142"/>
              </a:solidFill>
            </a:endParaRPr>
          </a:p>
        </p:txBody>
      </p:sp>
      <p:sp>
        <p:nvSpPr>
          <p:cNvPr id="16" name="Скругленный прямоугольник 15"/>
          <p:cNvSpPr/>
          <p:nvPr/>
        </p:nvSpPr>
        <p:spPr>
          <a:xfrm>
            <a:off x="4490902" y="2636915"/>
            <a:ext cx="4319404" cy="747545"/>
          </a:xfrm>
          <a:prstGeom prst="roundRect">
            <a:avLst/>
          </a:prstGeom>
          <a:gradFill>
            <a:gsLst>
              <a:gs pos="52000">
                <a:srgbClr val="00B050">
                  <a:lumMod val="89000"/>
                  <a:lumOff val="11000"/>
                  <a:alpha val="59000"/>
                </a:srgbClr>
              </a:gs>
              <a:gs pos="83000">
                <a:schemeClr val="accent1">
                  <a:tint val="23500"/>
                  <a:satMod val="160000"/>
                </a:schemeClr>
              </a:gs>
            </a:gsLst>
            <a:lin ang="27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b="1" dirty="0" smtClean="0">
                <a:solidFill>
                  <a:srgbClr val="414142"/>
                </a:solidFill>
              </a:rPr>
              <a:t>Steel</a:t>
            </a:r>
            <a:r>
              <a:rPr lang="ru-RU" sz="1400" b="1" dirty="0" smtClean="0">
                <a:solidFill>
                  <a:srgbClr val="414142"/>
                </a:solidFill>
              </a:rPr>
              <a:t> </a:t>
            </a:r>
            <a:r>
              <a:rPr lang="en-US" sz="1400" b="1" dirty="0" smtClean="0">
                <a:solidFill>
                  <a:srgbClr val="414142"/>
                </a:solidFill>
              </a:rPr>
              <a:t>EP</a:t>
            </a:r>
            <a:r>
              <a:rPr lang="ru-RU" sz="1400" b="1" dirty="0" smtClean="0">
                <a:solidFill>
                  <a:srgbClr val="414142"/>
                </a:solidFill>
              </a:rPr>
              <a:t>823</a:t>
            </a:r>
            <a:endParaRPr lang="ru-RU" sz="1400" b="1" dirty="0">
              <a:solidFill>
                <a:srgbClr val="414142"/>
              </a:solidFill>
            </a:endParaRPr>
          </a:p>
          <a:p>
            <a:pPr algn="ctr" fontAlgn="base">
              <a:spcBef>
                <a:spcPct val="0"/>
              </a:spcBef>
              <a:spcAft>
                <a:spcPct val="0"/>
              </a:spcAft>
              <a:defRPr/>
            </a:pPr>
            <a:r>
              <a:rPr lang="en-US" sz="1400" b="1" dirty="0" err="1">
                <a:solidFill>
                  <a:srgbClr val="414142"/>
                </a:solidFill>
              </a:rPr>
              <a:t>t</a:t>
            </a:r>
            <a:r>
              <a:rPr lang="en-US" sz="1400" b="1" baseline="-25000" dirty="0" err="1">
                <a:solidFill>
                  <a:srgbClr val="414142"/>
                </a:solidFill>
              </a:rPr>
              <a:t>max</a:t>
            </a:r>
            <a:r>
              <a:rPr lang="en-US" sz="1400" b="1" dirty="0">
                <a:solidFill>
                  <a:srgbClr val="414142"/>
                </a:solidFill>
              </a:rPr>
              <a:t>=650°C;</a:t>
            </a:r>
            <a:endParaRPr lang="ru-RU" sz="1400" b="1" dirty="0">
              <a:solidFill>
                <a:srgbClr val="414142"/>
              </a:solidFill>
            </a:endParaRPr>
          </a:p>
          <a:p>
            <a:pPr algn="ctr" fontAlgn="base">
              <a:spcBef>
                <a:spcPct val="0"/>
              </a:spcBef>
              <a:spcAft>
                <a:spcPct val="0"/>
              </a:spcAft>
              <a:defRPr/>
            </a:pPr>
            <a:r>
              <a:rPr lang="en-US" sz="1400" b="1" dirty="0">
                <a:solidFill>
                  <a:srgbClr val="414142"/>
                </a:solidFill>
              </a:rPr>
              <a:t>D</a:t>
            </a:r>
            <a:r>
              <a:rPr lang="en-US" sz="1400" b="1" baseline="-25000" dirty="0">
                <a:solidFill>
                  <a:srgbClr val="414142"/>
                </a:solidFill>
              </a:rPr>
              <a:t>MAX</a:t>
            </a:r>
            <a:r>
              <a:rPr lang="en-US" sz="1400" b="1" dirty="0">
                <a:solidFill>
                  <a:srgbClr val="414142"/>
                </a:solidFill>
              </a:rPr>
              <a:t>=150 </a:t>
            </a:r>
            <a:r>
              <a:rPr lang="en-US" sz="1400" b="1" dirty="0" err="1" smtClean="0">
                <a:solidFill>
                  <a:srgbClr val="414142"/>
                </a:solidFill>
              </a:rPr>
              <a:t>dpa</a:t>
            </a:r>
            <a:endParaRPr lang="ru-RU" sz="1400" b="1" dirty="0">
              <a:solidFill>
                <a:srgbClr val="414142"/>
              </a:solidFill>
            </a:endParaRPr>
          </a:p>
        </p:txBody>
      </p:sp>
      <p:sp>
        <p:nvSpPr>
          <p:cNvPr id="17" name="Скругленный прямоугольник 16"/>
          <p:cNvSpPr/>
          <p:nvPr/>
        </p:nvSpPr>
        <p:spPr>
          <a:xfrm>
            <a:off x="4490902" y="3861051"/>
            <a:ext cx="4319405" cy="896173"/>
          </a:xfrm>
          <a:prstGeom prst="roundRect">
            <a:avLst/>
          </a:prstGeom>
          <a:gradFill>
            <a:gsLst>
              <a:gs pos="52000">
                <a:srgbClr val="00B050">
                  <a:lumMod val="89000"/>
                  <a:lumOff val="11000"/>
                  <a:alpha val="59000"/>
                </a:srgbClr>
              </a:gs>
              <a:gs pos="83000">
                <a:schemeClr val="accent1">
                  <a:tint val="23500"/>
                  <a:satMod val="160000"/>
                </a:schemeClr>
              </a:gs>
            </a:gsLst>
            <a:lin ang="27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b="1" dirty="0" err="1" smtClean="0">
                <a:solidFill>
                  <a:srgbClr val="414142"/>
                </a:solidFill>
              </a:rPr>
              <a:t>Bimetall</a:t>
            </a:r>
            <a:r>
              <a:rPr lang="en-US" sz="1400" b="1" dirty="0" smtClean="0">
                <a:solidFill>
                  <a:srgbClr val="414142"/>
                </a:solidFill>
              </a:rPr>
              <a:t> and</a:t>
            </a:r>
            <a:r>
              <a:rPr lang="ru-RU" sz="1400" b="1" dirty="0" smtClean="0">
                <a:solidFill>
                  <a:srgbClr val="414142"/>
                </a:solidFill>
              </a:rPr>
              <a:t>/</a:t>
            </a:r>
            <a:r>
              <a:rPr lang="en-US" sz="1400" b="1" dirty="0" smtClean="0">
                <a:solidFill>
                  <a:srgbClr val="414142"/>
                </a:solidFill>
              </a:rPr>
              <a:t>or</a:t>
            </a:r>
            <a:r>
              <a:rPr lang="ru-RU" sz="1400" b="1" dirty="0" smtClean="0">
                <a:solidFill>
                  <a:srgbClr val="414142"/>
                </a:solidFill>
              </a:rPr>
              <a:t> </a:t>
            </a:r>
            <a:r>
              <a:rPr lang="en-US" sz="1400" b="1" dirty="0" smtClean="0">
                <a:solidFill>
                  <a:srgbClr val="414142"/>
                </a:solidFill>
              </a:rPr>
              <a:t>steel</a:t>
            </a:r>
            <a:r>
              <a:rPr lang="ru-RU" sz="1400" b="1" dirty="0" smtClean="0">
                <a:solidFill>
                  <a:srgbClr val="414142"/>
                </a:solidFill>
              </a:rPr>
              <a:t> </a:t>
            </a:r>
            <a:r>
              <a:rPr lang="en-US" sz="1400" b="1" dirty="0" smtClean="0">
                <a:solidFill>
                  <a:srgbClr val="414142"/>
                </a:solidFill>
              </a:rPr>
              <a:t>EP</a:t>
            </a:r>
            <a:r>
              <a:rPr lang="ru-RU" sz="1400" b="1" dirty="0" smtClean="0">
                <a:solidFill>
                  <a:srgbClr val="414142"/>
                </a:solidFill>
              </a:rPr>
              <a:t>823</a:t>
            </a:r>
            <a:r>
              <a:rPr lang="en-US" sz="1400" b="1" dirty="0" smtClean="0">
                <a:solidFill>
                  <a:srgbClr val="414142"/>
                </a:solidFill>
              </a:rPr>
              <a:t> with coating </a:t>
            </a:r>
            <a:endParaRPr lang="ru-RU" sz="1400" b="1" dirty="0">
              <a:solidFill>
                <a:srgbClr val="414142"/>
              </a:solidFill>
            </a:endParaRPr>
          </a:p>
          <a:p>
            <a:pPr algn="ctr" fontAlgn="base">
              <a:spcBef>
                <a:spcPct val="0"/>
              </a:spcBef>
              <a:spcAft>
                <a:spcPct val="0"/>
              </a:spcAft>
              <a:defRPr/>
            </a:pPr>
            <a:r>
              <a:rPr lang="en-US" sz="1400" b="1" dirty="0" err="1">
                <a:solidFill>
                  <a:srgbClr val="414142"/>
                </a:solidFill>
              </a:rPr>
              <a:t>t</a:t>
            </a:r>
            <a:r>
              <a:rPr lang="en-US" sz="1400" b="1" baseline="-25000" dirty="0" err="1">
                <a:solidFill>
                  <a:srgbClr val="414142"/>
                </a:solidFill>
              </a:rPr>
              <a:t>max</a:t>
            </a:r>
            <a:r>
              <a:rPr lang="ru-RU" sz="1400" b="1" dirty="0">
                <a:solidFill>
                  <a:srgbClr val="414142"/>
                </a:solidFill>
              </a:rPr>
              <a:t>=670°</a:t>
            </a:r>
            <a:r>
              <a:rPr lang="en-US" sz="1400" b="1" dirty="0">
                <a:solidFill>
                  <a:srgbClr val="414142"/>
                </a:solidFill>
              </a:rPr>
              <a:t>C</a:t>
            </a:r>
            <a:r>
              <a:rPr lang="ru-RU" sz="1400" b="1" dirty="0">
                <a:solidFill>
                  <a:srgbClr val="414142"/>
                </a:solidFill>
              </a:rPr>
              <a:t>;</a:t>
            </a:r>
          </a:p>
          <a:p>
            <a:pPr algn="ctr" fontAlgn="base">
              <a:spcBef>
                <a:spcPct val="0"/>
              </a:spcBef>
              <a:spcAft>
                <a:spcPct val="0"/>
              </a:spcAft>
              <a:defRPr/>
            </a:pPr>
            <a:r>
              <a:rPr lang="en-US" sz="1400" b="1" dirty="0">
                <a:solidFill>
                  <a:srgbClr val="414142"/>
                </a:solidFill>
              </a:rPr>
              <a:t>D</a:t>
            </a:r>
            <a:r>
              <a:rPr lang="en-US" sz="1400" b="1" baseline="-25000" dirty="0">
                <a:solidFill>
                  <a:srgbClr val="414142"/>
                </a:solidFill>
              </a:rPr>
              <a:t>MAX</a:t>
            </a:r>
            <a:r>
              <a:rPr lang="ru-RU" sz="1400" b="1" dirty="0">
                <a:solidFill>
                  <a:srgbClr val="414142"/>
                </a:solidFill>
              </a:rPr>
              <a:t>=150 сна</a:t>
            </a:r>
          </a:p>
        </p:txBody>
      </p:sp>
      <p:sp>
        <p:nvSpPr>
          <p:cNvPr id="19" name="Скругленный прямоугольник 18"/>
          <p:cNvSpPr/>
          <p:nvPr/>
        </p:nvSpPr>
        <p:spPr>
          <a:xfrm>
            <a:off x="1780307" y="5160342"/>
            <a:ext cx="5304322" cy="1220986"/>
          </a:xfrm>
          <a:prstGeom prst="roundRect">
            <a:avLst/>
          </a:prstGeom>
          <a:gradFill>
            <a:gsLst>
              <a:gs pos="55000">
                <a:srgbClr val="C00000">
                  <a:alpha val="38000"/>
                </a:srgbClr>
              </a:gs>
              <a:gs pos="83000">
                <a:schemeClr val="accent1">
                  <a:tint val="23500"/>
                  <a:satMod val="160000"/>
                </a:schemeClr>
              </a:gs>
            </a:gsLst>
            <a:lin ang="27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b="1" i="1" dirty="0" smtClean="0">
                <a:solidFill>
                  <a:srgbClr val="414142">
                    <a:lumMod val="50000"/>
                  </a:srgbClr>
                </a:solidFill>
              </a:rPr>
              <a:t>Prospective materials</a:t>
            </a:r>
            <a:endParaRPr lang="ru-RU" sz="1600" b="1" i="1" dirty="0">
              <a:solidFill>
                <a:srgbClr val="414142">
                  <a:lumMod val="50000"/>
                </a:srgbClr>
              </a:solidFill>
            </a:endParaRPr>
          </a:p>
          <a:p>
            <a:pPr algn="ctr" fontAlgn="base">
              <a:spcBef>
                <a:spcPct val="0"/>
              </a:spcBef>
              <a:spcAft>
                <a:spcPct val="0"/>
              </a:spcAft>
              <a:defRPr/>
            </a:pPr>
            <a:r>
              <a:rPr lang="en-US" sz="1600" b="1" dirty="0" smtClean="0">
                <a:solidFill>
                  <a:srgbClr val="414142">
                    <a:lumMod val="50000"/>
                  </a:srgbClr>
                </a:solidFill>
              </a:rPr>
              <a:t>ODS steel</a:t>
            </a:r>
            <a:endParaRPr lang="ru-RU" sz="1600" b="1" dirty="0">
              <a:solidFill>
                <a:srgbClr val="414142">
                  <a:lumMod val="50000"/>
                </a:srgbClr>
              </a:solidFill>
            </a:endParaRPr>
          </a:p>
          <a:p>
            <a:pPr algn="ctr" fontAlgn="base">
              <a:spcBef>
                <a:spcPct val="0"/>
              </a:spcBef>
              <a:spcAft>
                <a:spcPct val="0"/>
              </a:spcAft>
              <a:defRPr/>
            </a:pPr>
            <a:r>
              <a:rPr lang="ru-RU" sz="1600" b="1" dirty="0">
                <a:solidFill>
                  <a:srgbClr val="414142">
                    <a:lumMod val="50000"/>
                  </a:srgbClr>
                </a:solidFill>
              </a:rPr>
              <a:t> </a:t>
            </a:r>
            <a:r>
              <a:rPr lang="en-US" sz="1600" b="1" dirty="0" smtClean="0">
                <a:solidFill>
                  <a:srgbClr val="414142">
                    <a:lumMod val="50000"/>
                  </a:srgbClr>
                </a:solidFill>
              </a:rPr>
              <a:t>Vanadium alloys</a:t>
            </a:r>
            <a:endParaRPr lang="ru-RU" sz="1600" b="1" dirty="0">
              <a:solidFill>
                <a:srgbClr val="414142">
                  <a:lumMod val="50000"/>
                </a:srgbClr>
              </a:solidFill>
            </a:endParaRPr>
          </a:p>
          <a:p>
            <a:pPr algn="ctr" fontAlgn="base">
              <a:spcBef>
                <a:spcPct val="0"/>
              </a:spcBef>
              <a:spcAft>
                <a:spcPct val="0"/>
              </a:spcAft>
              <a:defRPr/>
            </a:pPr>
            <a:r>
              <a:rPr lang="en-US" sz="1600" b="1" dirty="0" err="1">
                <a:solidFill>
                  <a:srgbClr val="414142">
                    <a:lumMod val="50000"/>
                  </a:srgbClr>
                </a:solidFill>
              </a:rPr>
              <a:t>t</a:t>
            </a:r>
            <a:r>
              <a:rPr lang="en-US" sz="1600" b="1" baseline="-25000" dirty="0" err="1">
                <a:solidFill>
                  <a:srgbClr val="414142">
                    <a:lumMod val="50000"/>
                  </a:srgbClr>
                </a:solidFill>
              </a:rPr>
              <a:t>max</a:t>
            </a:r>
            <a:r>
              <a:rPr lang="ru-RU" sz="1600" b="1" dirty="0">
                <a:solidFill>
                  <a:srgbClr val="414142">
                    <a:lumMod val="50000"/>
                  </a:srgbClr>
                </a:solidFill>
              </a:rPr>
              <a:t>=710°</a:t>
            </a:r>
            <a:r>
              <a:rPr lang="en-US" sz="1600" b="1" dirty="0">
                <a:solidFill>
                  <a:srgbClr val="414142">
                    <a:lumMod val="50000"/>
                  </a:srgbClr>
                </a:solidFill>
              </a:rPr>
              <a:t>C</a:t>
            </a:r>
            <a:r>
              <a:rPr lang="ru-RU" sz="1600" b="1" dirty="0">
                <a:solidFill>
                  <a:srgbClr val="414142">
                    <a:lumMod val="50000"/>
                  </a:srgbClr>
                </a:solidFill>
              </a:rPr>
              <a:t>;</a:t>
            </a:r>
          </a:p>
          <a:p>
            <a:pPr algn="ctr" fontAlgn="base">
              <a:spcBef>
                <a:spcPct val="0"/>
              </a:spcBef>
              <a:spcAft>
                <a:spcPct val="0"/>
              </a:spcAft>
              <a:defRPr/>
            </a:pPr>
            <a:r>
              <a:rPr lang="en-US" sz="1600" b="1" dirty="0">
                <a:solidFill>
                  <a:srgbClr val="414142">
                    <a:lumMod val="50000"/>
                  </a:srgbClr>
                </a:solidFill>
              </a:rPr>
              <a:t>D</a:t>
            </a:r>
            <a:r>
              <a:rPr lang="en-US" sz="1600" b="1" baseline="-25000" dirty="0">
                <a:solidFill>
                  <a:srgbClr val="414142">
                    <a:lumMod val="50000"/>
                  </a:srgbClr>
                </a:solidFill>
              </a:rPr>
              <a:t>MAX</a:t>
            </a:r>
            <a:r>
              <a:rPr lang="ru-RU" sz="1600" b="1" dirty="0">
                <a:solidFill>
                  <a:srgbClr val="414142">
                    <a:lumMod val="50000"/>
                  </a:srgbClr>
                </a:solidFill>
              </a:rPr>
              <a:t>≥140 </a:t>
            </a:r>
            <a:r>
              <a:rPr lang="en-US" sz="1600" b="1" dirty="0" err="1" smtClean="0">
                <a:solidFill>
                  <a:srgbClr val="414142">
                    <a:lumMod val="50000"/>
                  </a:srgbClr>
                </a:solidFill>
              </a:rPr>
              <a:t>dpa</a:t>
            </a:r>
            <a:endParaRPr lang="ru-RU" sz="1600" b="1" dirty="0">
              <a:solidFill>
                <a:srgbClr val="414142">
                  <a:lumMod val="50000"/>
                </a:srgbClr>
              </a:solidFill>
            </a:endParaRPr>
          </a:p>
        </p:txBody>
      </p:sp>
      <p:sp>
        <p:nvSpPr>
          <p:cNvPr id="18" name="Скругленный прямоугольник 17"/>
          <p:cNvSpPr/>
          <p:nvPr/>
        </p:nvSpPr>
        <p:spPr>
          <a:xfrm>
            <a:off x="370380" y="4287403"/>
            <a:ext cx="3669870" cy="850788"/>
          </a:xfrm>
          <a:prstGeom prst="roundRect">
            <a:avLst/>
          </a:prstGeom>
          <a:gradFill flip="none" rotWithShape="1">
            <a:gsLst>
              <a:gs pos="52000">
                <a:srgbClr val="66CCFF">
                  <a:alpha val="62000"/>
                </a:srgbClr>
              </a:gs>
              <a:gs pos="83000">
                <a:schemeClr val="accent1">
                  <a:tint val="23500"/>
                  <a:satMod val="160000"/>
                </a:schemeClr>
              </a:gs>
            </a:gsLst>
            <a:lin ang="27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b="1" dirty="0" smtClean="0">
                <a:solidFill>
                  <a:srgbClr val="414142"/>
                </a:solidFill>
              </a:rPr>
              <a:t>Steels EK181/ChS139</a:t>
            </a:r>
            <a:endParaRPr lang="ru-RU" sz="1400" b="1" dirty="0">
              <a:solidFill>
                <a:srgbClr val="414142"/>
              </a:solidFill>
            </a:endParaRPr>
          </a:p>
          <a:p>
            <a:pPr algn="ctr" fontAlgn="base">
              <a:spcBef>
                <a:spcPct val="0"/>
              </a:spcBef>
              <a:spcAft>
                <a:spcPct val="0"/>
              </a:spcAft>
              <a:defRPr/>
            </a:pPr>
            <a:r>
              <a:rPr lang="en-US" sz="1400" b="1" dirty="0" err="1">
                <a:solidFill>
                  <a:srgbClr val="414142"/>
                </a:solidFill>
              </a:rPr>
              <a:t>t</a:t>
            </a:r>
            <a:r>
              <a:rPr lang="en-US" sz="1400" b="1" baseline="-25000" dirty="0" err="1">
                <a:solidFill>
                  <a:srgbClr val="414142"/>
                </a:solidFill>
              </a:rPr>
              <a:t>max</a:t>
            </a:r>
            <a:r>
              <a:rPr lang="en-US" sz="1400" b="1" dirty="0">
                <a:solidFill>
                  <a:srgbClr val="414142"/>
                </a:solidFill>
              </a:rPr>
              <a:t>=</a:t>
            </a:r>
            <a:r>
              <a:rPr lang="ru-RU" sz="1400" b="1" dirty="0">
                <a:solidFill>
                  <a:srgbClr val="414142"/>
                </a:solidFill>
              </a:rPr>
              <a:t>700</a:t>
            </a:r>
            <a:r>
              <a:rPr lang="en-US" sz="1400" b="1" dirty="0">
                <a:solidFill>
                  <a:srgbClr val="414142"/>
                </a:solidFill>
              </a:rPr>
              <a:t>°C;</a:t>
            </a:r>
            <a:endParaRPr lang="ru-RU" sz="1400" b="1" dirty="0">
              <a:solidFill>
                <a:srgbClr val="414142"/>
              </a:solidFill>
            </a:endParaRPr>
          </a:p>
          <a:p>
            <a:pPr algn="ctr" fontAlgn="base">
              <a:spcBef>
                <a:spcPct val="0"/>
              </a:spcBef>
              <a:spcAft>
                <a:spcPct val="0"/>
              </a:spcAft>
              <a:defRPr/>
            </a:pPr>
            <a:r>
              <a:rPr lang="en-US" sz="1400" b="1" dirty="0">
                <a:solidFill>
                  <a:srgbClr val="414142"/>
                </a:solidFill>
              </a:rPr>
              <a:t>D</a:t>
            </a:r>
            <a:r>
              <a:rPr lang="en-US" sz="1400" b="1" baseline="-25000" dirty="0">
                <a:solidFill>
                  <a:srgbClr val="414142"/>
                </a:solidFill>
              </a:rPr>
              <a:t>MAX</a:t>
            </a:r>
            <a:r>
              <a:rPr lang="en-US" sz="1400" b="1" dirty="0">
                <a:solidFill>
                  <a:srgbClr val="414142"/>
                </a:solidFill>
              </a:rPr>
              <a:t>=</a:t>
            </a:r>
            <a:r>
              <a:rPr lang="ru-RU" sz="1400" b="1" dirty="0" smtClean="0">
                <a:solidFill>
                  <a:srgbClr val="414142"/>
                </a:solidFill>
              </a:rPr>
              <a:t>1</a:t>
            </a:r>
            <a:r>
              <a:rPr lang="en-US" sz="1400" b="1" dirty="0" smtClean="0">
                <a:solidFill>
                  <a:srgbClr val="414142"/>
                </a:solidFill>
              </a:rPr>
              <a:t>40</a:t>
            </a:r>
            <a:r>
              <a:rPr lang="ru-RU" sz="1400" b="1" dirty="0" smtClean="0">
                <a:solidFill>
                  <a:srgbClr val="414142"/>
                </a:solidFill>
              </a:rPr>
              <a:t> </a:t>
            </a:r>
            <a:r>
              <a:rPr lang="en-US" sz="1400" b="1" dirty="0" err="1" smtClean="0">
                <a:solidFill>
                  <a:srgbClr val="414142"/>
                </a:solidFill>
              </a:rPr>
              <a:t>dpa</a:t>
            </a:r>
            <a:endParaRPr lang="ru-RU" sz="1400" b="1" dirty="0">
              <a:solidFill>
                <a:srgbClr val="414142"/>
              </a:solidFill>
            </a:endParaRPr>
          </a:p>
        </p:txBody>
      </p:sp>
      <p:sp>
        <p:nvSpPr>
          <p:cNvPr id="20" name="Заголовок 1"/>
          <p:cNvSpPr txBox="1">
            <a:spLocks/>
          </p:cNvSpPr>
          <p:nvPr/>
        </p:nvSpPr>
        <p:spPr bwMode="auto">
          <a:xfrm>
            <a:off x="468923" y="0"/>
            <a:ext cx="763172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r>
              <a:rPr lang="en-US" sz="1800" dirty="0" smtClean="0">
                <a:solidFill>
                  <a:srgbClr val="003274"/>
                </a:solidFill>
              </a:rPr>
              <a:t>Developments in the field of SM for fuel element cladding for promising fast reactors</a:t>
            </a:r>
            <a:endParaRPr lang="ru-RU" sz="1800" dirty="0">
              <a:solidFill>
                <a:srgbClr val="002060"/>
              </a:solidFill>
              <a:cs typeface="Times New Roman" pitchFamily="18" charset="0"/>
            </a:endParaRPr>
          </a:p>
        </p:txBody>
      </p:sp>
    </p:spTree>
    <p:extLst>
      <p:ext uri="{BB962C8B-B14F-4D97-AF65-F5344CB8AC3E}">
        <p14:creationId xmlns:p14="http://schemas.microsoft.com/office/powerpoint/2010/main" val="28158712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bwMode="auto">
          <a:xfrm>
            <a:off x="395536" y="260648"/>
            <a:ext cx="5400600" cy="504056"/>
          </a:xfrm>
          <a:prstGeom prst="rect">
            <a:avLst/>
          </a:prstGeom>
          <a:noFill/>
          <a:ln w="9525">
            <a:noFill/>
            <a:miter lim="800000"/>
            <a:headEnd/>
            <a:tailEnd/>
          </a:ln>
        </p:spPr>
        <p:txBody>
          <a:bodyPr/>
          <a:lstStyle/>
          <a:p>
            <a:pPr marL="0" marR="0" lvl="0" indent="0" algn="l" defTabSz="914400" eaLnBrk="1" fontAlgn="base" latinLnBrk="0" hangingPunct="1">
              <a:lnSpc>
                <a:spcPct val="100000"/>
              </a:lnSpc>
              <a:spcBef>
                <a:spcPts val="0"/>
              </a:spcBef>
              <a:spcAft>
                <a:spcPct val="0"/>
              </a:spcAft>
              <a:buClrTx/>
              <a:buSzTx/>
              <a:buFontTx/>
              <a:buNone/>
              <a:tabLst/>
              <a:defRPr/>
            </a:pPr>
            <a:r>
              <a:rPr lang="en-US" dirty="0" smtClean="0">
                <a:solidFill>
                  <a:srgbClr val="002060"/>
                </a:solidFill>
                <a:latin typeface="+mn-lt"/>
                <a:ea typeface="+mn-ea"/>
                <a:cs typeface="Times New Roman" pitchFamily="18" charset="0"/>
              </a:rPr>
              <a:t>Steel CHS68</a:t>
            </a:r>
            <a:endParaRPr kumimoji="0" lang="ru-RU" sz="1800" b="1" i="0" u="none" strike="noStrike" kern="0" cap="none" spc="0" normalizeH="0" baseline="0" noProof="0" dirty="0">
              <a:ln>
                <a:noFill/>
              </a:ln>
              <a:solidFill>
                <a:srgbClr val="002060"/>
              </a:solidFill>
              <a:effectLst/>
              <a:uLnTx/>
              <a:uFillTx/>
              <a:latin typeface="+mn-lt"/>
            </a:endParaRPr>
          </a:p>
        </p:txBody>
      </p:sp>
      <p:sp>
        <p:nvSpPr>
          <p:cNvPr id="8" name="Номер слайда 3"/>
          <p:cNvSpPr>
            <a:spLocks noGrp="1"/>
          </p:cNvSpPr>
          <p:nvPr>
            <p:ph type="sldNum" sz="quarter" idx="10"/>
          </p:nvPr>
        </p:nvSpPr>
        <p:spPr>
          <a:xfrm>
            <a:off x="8260373" y="6448430"/>
            <a:ext cx="627185" cy="377825"/>
          </a:xfrm>
        </p:spPr>
        <p:txBody>
          <a:bodyPr/>
          <a:lstStyle/>
          <a:p>
            <a:pPr>
              <a:defRPr/>
            </a:pPr>
            <a:fld id="{D5A0490A-844A-4E8F-A6EE-CF6D7138F22E}" type="slidenum">
              <a:rPr lang="ru-RU" smtClean="0">
                <a:solidFill>
                  <a:srgbClr val="003274"/>
                </a:solidFill>
              </a:rPr>
              <a:pPr>
                <a:defRPr/>
              </a:pPr>
              <a:t>6</a:t>
            </a:fld>
            <a:endParaRPr lang="ru-RU" dirty="0">
              <a:solidFill>
                <a:srgbClr val="003274"/>
              </a:solidFill>
            </a:endParaRPr>
          </a:p>
        </p:txBody>
      </p:sp>
      <p:pic>
        <p:nvPicPr>
          <p:cNvPr id="2050"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10" y="1274097"/>
            <a:ext cx="2533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90" y="3656276"/>
            <a:ext cx="29273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769059" y="1052736"/>
            <a:ext cx="4572000" cy="5442516"/>
          </a:xfrm>
          <a:prstGeom prst="rect">
            <a:avLst/>
          </a:prstGeom>
        </p:spPr>
        <p:txBody>
          <a:bodyPr>
            <a:spAutoFit/>
          </a:bodyPr>
          <a:lstStyle/>
          <a:p>
            <a:pPr indent="444500">
              <a:lnSpc>
                <a:spcPct val="150000"/>
              </a:lnSpc>
            </a:pPr>
            <a:r>
              <a:rPr lang="en-US" b="1" dirty="0">
                <a:solidFill>
                  <a:srgbClr val="002060"/>
                </a:solidFill>
              </a:rPr>
              <a:t>To improve the quality of steel pipes CHS68:</a:t>
            </a:r>
            <a:br>
              <a:rPr lang="en-US" b="1" dirty="0">
                <a:solidFill>
                  <a:srgbClr val="002060"/>
                </a:solidFill>
              </a:rPr>
            </a:br>
            <a:r>
              <a:rPr lang="en-US" b="1" dirty="0">
                <a:solidFill>
                  <a:srgbClr val="002060"/>
                </a:solidFill>
              </a:rPr>
              <a:t>- the chemical composition of the steel CHS68 has been optimized and narrowed;</a:t>
            </a:r>
            <a:br>
              <a:rPr lang="en-US" b="1" dirty="0">
                <a:solidFill>
                  <a:srgbClr val="002060"/>
                </a:solidFill>
              </a:rPr>
            </a:br>
            <a:r>
              <a:rPr lang="en-US" b="1" dirty="0">
                <a:solidFill>
                  <a:srgbClr val="002060"/>
                </a:solidFill>
              </a:rPr>
              <a:t>- used the operation of diffusion annealing on a pig pipe;</a:t>
            </a:r>
            <a:br>
              <a:rPr lang="en-US" b="1" dirty="0">
                <a:solidFill>
                  <a:srgbClr val="002060"/>
                </a:solidFill>
              </a:rPr>
            </a:br>
            <a:r>
              <a:rPr lang="en-US" b="1" dirty="0">
                <a:solidFill>
                  <a:srgbClr val="002060"/>
                </a:solidFill>
              </a:rPr>
              <a:t>- the temperature of intermediate </a:t>
            </a:r>
            <a:r>
              <a:rPr lang="en-US" b="1" dirty="0" err="1">
                <a:solidFill>
                  <a:srgbClr val="002060"/>
                </a:solidFill>
              </a:rPr>
              <a:t>austenitizing</a:t>
            </a:r>
            <a:r>
              <a:rPr lang="en-US" b="1" dirty="0">
                <a:solidFill>
                  <a:srgbClr val="002060"/>
                </a:solidFill>
              </a:rPr>
              <a:t> annealing is increased using a forced heating unit;</a:t>
            </a:r>
            <a:br>
              <a:rPr lang="en-US" b="1" dirty="0">
                <a:solidFill>
                  <a:srgbClr val="002060"/>
                </a:solidFill>
              </a:rPr>
            </a:br>
            <a:r>
              <a:rPr lang="en-US" b="1" dirty="0">
                <a:solidFill>
                  <a:srgbClr val="002060"/>
                </a:solidFill>
              </a:rPr>
              <a:t>- a short adjustment drawing scheme was used to create the final cold-deformed state.</a:t>
            </a:r>
            <a:endParaRPr lang="ru-RU" b="1" dirty="0">
              <a:solidFill>
                <a:srgbClr val="002060"/>
              </a:solidFill>
            </a:endParaRPr>
          </a:p>
        </p:txBody>
      </p:sp>
    </p:spTree>
    <p:extLst>
      <p:ext uri="{BB962C8B-B14F-4D97-AF65-F5344CB8AC3E}">
        <p14:creationId xmlns:p14="http://schemas.microsoft.com/office/powerpoint/2010/main" val="303578396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07504" y="116632"/>
            <a:ext cx="8136904" cy="699542"/>
          </a:xfrm>
        </p:spPr>
        <p:txBody>
          <a:bodyPr/>
          <a:lstStyle/>
          <a:p>
            <a:pPr eaLnBrk="1" hangingPunct="1"/>
            <a:r>
              <a:rPr lang="en-US" sz="1600" dirty="0"/>
              <a:t>The results of post-reactor studies of reference fuel assemblies with shells of fuel rods from </a:t>
            </a:r>
            <a:r>
              <a:rPr lang="en-US" sz="1600" dirty="0" smtClean="0"/>
              <a:t>ChS68 </a:t>
            </a:r>
            <a:r>
              <a:rPr lang="en-US" sz="1600" dirty="0"/>
              <a:t>reactor BN-600</a:t>
            </a:r>
            <a:endParaRPr lang="ru-RU" altLang="ru-RU" sz="1600" b="1" dirty="0" smtClean="0">
              <a:solidFill>
                <a:srgbClr val="002060"/>
              </a:solidFill>
              <a:latin typeface="+mn-lt"/>
              <a:cs typeface="Times New Roman" pitchFamily="18" charset="0"/>
            </a:endParaRPr>
          </a:p>
        </p:txBody>
      </p:sp>
      <p:pic>
        <p:nvPicPr>
          <p:cNvPr id="6" name="Рисунок 14"/>
          <p:cNvPicPr>
            <a:picLocks noChangeAspect="1" noChangeArrowheads="1"/>
          </p:cNvPicPr>
          <p:nvPr/>
        </p:nvPicPr>
        <p:blipFill>
          <a:blip r:embed="rId2" cstate="print">
            <a:extLst>
              <a:ext uri="{28A0092B-C50C-407E-A947-70E740481C1C}">
                <a14:useLocalDpi xmlns:a14="http://schemas.microsoft.com/office/drawing/2010/main" val="0"/>
              </a:ext>
            </a:extLst>
          </a:blip>
          <a:srcRect l="55228" t="10612" r="5803" b="10596"/>
          <a:stretch>
            <a:fillRect/>
          </a:stretch>
        </p:blipFill>
        <p:spPr bwMode="auto">
          <a:xfrm>
            <a:off x="1403845" y="1844824"/>
            <a:ext cx="1774007" cy="20707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1"/>
          <p:cNvSpPr txBox="1">
            <a:spLocks noChangeArrowheads="1"/>
          </p:cNvSpPr>
          <p:nvPr/>
        </p:nvSpPr>
        <p:spPr bwMode="auto">
          <a:xfrm>
            <a:off x="323527" y="3996847"/>
            <a:ext cx="2854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r>
              <a:rPr lang="en-US" altLang="ru-RU" sz="1200" b="1" dirty="0" smtClean="0">
                <a:solidFill>
                  <a:srgbClr val="000000"/>
                </a:solidFill>
                <a:latin typeface="+mn-lt"/>
                <a:cs typeface="Times New Roman" pitchFamily="18" charset="0"/>
              </a:rPr>
              <a:t>Change in effective diameter of claddings is</a:t>
            </a:r>
          </a:p>
          <a:p>
            <a:pPr algn="ctr" eaLnBrk="1" hangingPunct="1">
              <a:lnSpc>
                <a:spcPct val="80000"/>
              </a:lnSpc>
            </a:pPr>
            <a:r>
              <a:rPr lang="ru-RU" altLang="ru-RU" sz="1200" b="1" dirty="0" smtClean="0">
                <a:solidFill>
                  <a:srgbClr val="000000"/>
                </a:solidFill>
                <a:latin typeface="+mn-lt"/>
                <a:cs typeface="Times New Roman" pitchFamily="18" charset="0"/>
              </a:rPr>
              <a:t>• АТОН </a:t>
            </a:r>
            <a:r>
              <a:rPr lang="ru-RU" altLang="ru-RU" sz="1200" b="1" dirty="0">
                <a:solidFill>
                  <a:srgbClr val="000000"/>
                </a:solidFill>
                <a:latin typeface="+mn-lt"/>
                <a:cs typeface="Times New Roman" pitchFamily="18" charset="0"/>
              </a:rPr>
              <a:t>(1200 С – </a:t>
            </a:r>
            <a:r>
              <a:rPr lang="en-US" altLang="ru-RU" sz="1200" b="1" dirty="0" smtClean="0">
                <a:solidFill>
                  <a:srgbClr val="000000"/>
                </a:solidFill>
                <a:latin typeface="+mn-lt"/>
                <a:cs typeface="Times New Roman" pitchFamily="18" charset="0"/>
              </a:rPr>
              <a:t>code</a:t>
            </a:r>
            <a:r>
              <a:rPr lang="ru-RU" altLang="ru-RU" sz="1200" b="1" dirty="0" smtClean="0">
                <a:solidFill>
                  <a:srgbClr val="000000"/>
                </a:solidFill>
                <a:latin typeface="+mn-lt"/>
                <a:cs typeface="Times New Roman" pitchFamily="18" charset="0"/>
              </a:rPr>
              <a:t> </a:t>
            </a:r>
            <a:r>
              <a:rPr lang="ru-RU" altLang="ru-RU" sz="1200" b="1" dirty="0">
                <a:solidFill>
                  <a:srgbClr val="000000"/>
                </a:solidFill>
                <a:latin typeface="+mn-lt"/>
                <a:cs typeface="Times New Roman" pitchFamily="18" charset="0"/>
              </a:rPr>
              <a:t>5) - 1,9 %</a:t>
            </a:r>
          </a:p>
          <a:p>
            <a:pPr algn="ctr" eaLnBrk="1" hangingPunct="1">
              <a:lnSpc>
                <a:spcPct val="80000"/>
              </a:lnSpc>
            </a:pPr>
            <a:r>
              <a:rPr lang="ru-RU" altLang="ru-RU" sz="1200" b="1" dirty="0">
                <a:solidFill>
                  <a:srgbClr val="000000"/>
                </a:solidFill>
                <a:latin typeface="+mn-lt"/>
                <a:cs typeface="Times New Roman" pitchFamily="18" charset="0"/>
              </a:rPr>
              <a:t>• АТОН (1140 С- </a:t>
            </a:r>
            <a:r>
              <a:rPr lang="en-US" altLang="ru-RU" sz="1200" b="1" dirty="0" smtClean="0">
                <a:solidFill>
                  <a:srgbClr val="000000"/>
                </a:solidFill>
                <a:latin typeface="+mn-lt"/>
                <a:cs typeface="Times New Roman" pitchFamily="18" charset="0"/>
              </a:rPr>
              <a:t>code</a:t>
            </a:r>
            <a:r>
              <a:rPr lang="ru-RU" altLang="ru-RU" sz="1200" b="1" dirty="0" smtClean="0">
                <a:solidFill>
                  <a:srgbClr val="000000"/>
                </a:solidFill>
                <a:latin typeface="+mn-lt"/>
                <a:cs typeface="Times New Roman" pitchFamily="18" charset="0"/>
              </a:rPr>
              <a:t> </a:t>
            </a:r>
            <a:r>
              <a:rPr lang="ru-RU" altLang="ru-RU" sz="1200" b="1" dirty="0">
                <a:solidFill>
                  <a:srgbClr val="000000"/>
                </a:solidFill>
                <a:latin typeface="+mn-lt"/>
                <a:cs typeface="Times New Roman" pitchFamily="18" charset="0"/>
              </a:rPr>
              <a:t>6) - 2,3 %</a:t>
            </a:r>
          </a:p>
          <a:p>
            <a:pPr algn="ctr" eaLnBrk="1" hangingPunct="1">
              <a:lnSpc>
                <a:spcPct val="80000"/>
              </a:lnSpc>
            </a:pPr>
            <a:r>
              <a:rPr lang="ru-RU" altLang="ru-RU" sz="1200" b="1" dirty="0">
                <a:solidFill>
                  <a:srgbClr val="000000"/>
                </a:solidFill>
                <a:latin typeface="+mn-lt"/>
                <a:cs typeface="Times New Roman" pitchFamily="18" charset="0"/>
              </a:rPr>
              <a:t>• </a:t>
            </a:r>
            <a:r>
              <a:rPr lang="en-US" altLang="ru-RU" sz="1200" b="1" dirty="0">
                <a:solidFill>
                  <a:srgbClr val="000000"/>
                </a:solidFill>
                <a:latin typeface="+mn-lt"/>
                <a:cs typeface="Times New Roman" pitchFamily="18" charset="0"/>
              </a:rPr>
              <a:t>VSQ</a:t>
            </a:r>
            <a:r>
              <a:rPr lang="ru-RU" altLang="ru-RU" sz="1200" b="1" dirty="0">
                <a:solidFill>
                  <a:srgbClr val="000000"/>
                </a:solidFill>
                <a:latin typeface="+mn-lt"/>
                <a:cs typeface="Times New Roman" pitchFamily="18" charset="0"/>
              </a:rPr>
              <a:t> (1060 С – </a:t>
            </a:r>
            <a:r>
              <a:rPr lang="en-US" altLang="ru-RU" sz="1200" b="1" dirty="0" smtClean="0">
                <a:solidFill>
                  <a:srgbClr val="000000"/>
                </a:solidFill>
                <a:latin typeface="+mn-lt"/>
                <a:cs typeface="Times New Roman" pitchFamily="18" charset="0"/>
              </a:rPr>
              <a:t>code</a:t>
            </a:r>
            <a:r>
              <a:rPr lang="ru-RU" altLang="ru-RU" sz="1200" b="1" dirty="0" smtClean="0">
                <a:solidFill>
                  <a:srgbClr val="000000"/>
                </a:solidFill>
                <a:latin typeface="+mn-lt"/>
                <a:cs typeface="Times New Roman" pitchFamily="18" charset="0"/>
              </a:rPr>
              <a:t> </a:t>
            </a:r>
            <a:r>
              <a:rPr lang="ru-RU" altLang="ru-RU" sz="1200" b="1" dirty="0">
                <a:solidFill>
                  <a:srgbClr val="000000"/>
                </a:solidFill>
                <a:latin typeface="+mn-lt"/>
                <a:cs typeface="Times New Roman" pitchFamily="18" charset="0"/>
              </a:rPr>
              <a:t>7) - 3,5 %</a:t>
            </a:r>
            <a:endParaRPr lang="ru-RU" altLang="ru-RU" sz="1200" dirty="0">
              <a:solidFill>
                <a:srgbClr val="000000"/>
              </a:solidFill>
              <a:latin typeface="+mn-lt"/>
              <a:cs typeface="Times New Roman" pitchFamily="18" charset="0"/>
            </a:endParaRPr>
          </a:p>
        </p:txBody>
      </p:sp>
      <p:pic>
        <p:nvPicPr>
          <p:cNvPr id="9" name="Рисунок 3" descr="3"/>
          <p:cNvPicPr>
            <a:picLocks noChangeAspect="1" noChangeArrowheads="1"/>
          </p:cNvPicPr>
          <p:nvPr/>
        </p:nvPicPr>
        <p:blipFill>
          <a:blip r:embed="rId3">
            <a:extLst>
              <a:ext uri="{28A0092B-C50C-407E-A947-70E740481C1C}">
                <a14:useLocalDpi xmlns:a14="http://schemas.microsoft.com/office/drawing/2010/main" val="0"/>
              </a:ext>
            </a:extLst>
          </a:blip>
          <a:srcRect b="45261"/>
          <a:stretch>
            <a:fillRect/>
          </a:stretch>
        </p:blipFill>
        <p:spPr bwMode="auto">
          <a:xfrm>
            <a:off x="5652120" y="1877387"/>
            <a:ext cx="1827046" cy="20853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2"/>
          <p:cNvSpPr txBox="1">
            <a:spLocks noChangeArrowheads="1"/>
          </p:cNvSpPr>
          <p:nvPr/>
        </p:nvSpPr>
        <p:spPr bwMode="auto">
          <a:xfrm>
            <a:off x="2880196" y="3974981"/>
            <a:ext cx="626380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449263" algn="just" defTabSz="914400" eaLnBrk="1" fontAlgn="auto" latinLnBrk="0" hangingPunct="1">
              <a:lnSpc>
                <a:spcPct val="100000"/>
              </a:lnSpc>
              <a:spcBef>
                <a:spcPts val="0"/>
              </a:spcBef>
              <a:spcAft>
                <a:spcPts val="0"/>
              </a:spcAft>
              <a:buClrTx/>
              <a:buSzTx/>
              <a:buFontTx/>
              <a:buNone/>
              <a:tabLst/>
              <a:defRPr/>
            </a:pPr>
            <a:endParaRPr kumimoji="0" lang="ru-RU" altLang="ru-RU" sz="1400" b="1" i="0" u="none" strike="noStrike" kern="0" cap="none" spc="0" normalizeH="0" baseline="0" noProof="0" dirty="0" smtClean="0">
              <a:ln>
                <a:noFill/>
              </a:ln>
              <a:solidFill>
                <a:srgbClr val="003274"/>
              </a:solidFill>
              <a:effectLst/>
              <a:uLnTx/>
              <a:uFillTx/>
              <a:latin typeface="Times New Roman" pitchFamily="18" charset="0"/>
              <a:cs typeface="Times New Roman" pitchFamily="18" charset="0"/>
            </a:endParaRPr>
          </a:p>
          <a:p>
            <a:r>
              <a:rPr lang="en-US" sz="1600" dirty="0">
                <a:solidFill>
                  <a:srgbClr val="000000"/>
                </a:solidFill>
              </a:rPr>
              <a:t>The transition from the damaging dose of 75 </a:t>
            </a:r>
            <a:r>
              <a:rPr lang="en-US" sz="1600" dirty="0" err="1" smtClean="0">
                <a:solidFill>
                  <a:srgbClr val="000000"/>
                </a:solidFill>
              </a:rPr>
              <a:t>dpa</a:t>
            </a:r>
            <a:r>
              <a:rPr lang="en-US" sz="1600" dirty="0" smtClean="0">
                <a:solidFill>
                  <a:srgbClr val="000000"/>
                </a:solidFill>
              </a:rPr>
              <a:t> </a:t>
            </a:r>
            <a:r>
              <a:rPr lang="en-US" sz="1600" dirty="0">
                <a:solidFill>
                  <a:srgbClr val="000000"/>
                </a:solidFill>
              </a:rPr>
              <a:t>to 87 </a:t>
            </a:r>
            <a:r>
              <a:rPr lang="en-US" sz="1600" dirty="0" err="1" smtClean="0">
                <a:solidFill>
                  <a:srgbClr val="000000"/>
                </a:solidFill>
              </a:rPr>
              <a:t>dpa</a:t>
            </a:r>
            <a:r>
              <a:rPr lang="en-US" sz="1600" dirty="0" smtClean="0">
                <a:solidFill>
                  <a:srgbClr val="000000"/>
                </a:solidFill>
              </a:rPr>
              <a:t> </a:t>
            </a:r>
            <a:r>
              <a:rPr lang="en-US" sz="1600" dirty="0">
                <a:solidFill>
                  <a:srgbClr val="000000"/>
                </a:solidFill>
              </a:rPr>
              <a:t>was achieved through the work on the improvement of steel ChS68-ID, i.e. without any structural changes to the fuel elements and fuel assemblies or their modes of operation.</a:t>
            </a:r>
          </a:p>
          <a:p>
            <a:pPr marL="0" marR="0" lvl="0" indent="449263" algn="just" defTabSz="914400" eaLnBrk="1" fontAlgn="auto" latinLnBrk="0" hangingPunct="1">
              <a:lnSpc>
                <a:spcPct val="100000"/>
              </a:lnSpc>
              <a:spcBef>
                <a:spcPts val="0"/>
              </a:spcBef>
              <a:spcAft>
                <a:spcPts val="0"/>
              </a:spcAft>
              <a:buClrTx/>
              <a:buSzTx/>
              <a:buFontTx/>
              <a:buNone/>
              <a:tabLst/>
              <a:defRPr/>
            </a:pPr>
            <a:endParaRPr kumimoji="0" lang="en-US" altLang="ru-RU" sz="1600" b="1"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a:p>
            <a:pPr lvl="0" algn="just" eaLnBrk="1" hangingPunct="1">
              <a:defRPr/>
            </a:pPr>
            <a:r>
              <a:rPr lang="en-US" sz="1600" b="1" i="1" dirty="0">
                <a:solidFill>
                  <a:srgbClr val="002060"/>
                </a:solidFill>
              </a:rPr>
              <a:t>Outcome: a reasonable forecast for the use of steel CHS68 </a:t>
            </a:r>
            <a:r>
              <a:rPr lang="en-US" sz="1600" b="1" i="1" dirty="0" smtClean="0">
                <a:solidFill>
                  <a:srgbClr val="002060"/>
                </a:solidFill>
              </a:rPr>
              <a:t>to 95 </a:t>
            </a:r>
            <a:r>
              <a:rPr lang="en-US" sz="1600" b="1" i="1" dirty="0" err="1" smtClean="0">
                <a:solidFill>
                  <a:srgbClr val="002060"/>
                </a:solidFill>
              </a:rPr>
              <a:t>dpa</a:t>
            </a:r>
            <a:r>
              <a:rPr lang="en-US" sz="1600" b="1" i="1" dirty="0" smtClean="0">
                <a:solidFill>
                  <a:srgbClr val="002060"/>
                </a:solidFill>
              </a:rPr>
              <a:t> </a:t>
            </a:r>
            <a:r>
              <a:rPr lang="en-US" sz="1600" b="1" i="1" dirty="0">
                <a:solidFill>
                  <a:srgbClr val="002060"/>
                </a:solidFill>
              </a:rPr>
              <a:t>(BN-600, BN-800, MBIR</a:t>
            </a:r>
            <a:r>
              <a:rPr lang="en-US" sz="1600" b="1" i="1" dirty="0" smtClean="0">
                <a:solidFill>
                  <a:srgbClr val="002060"/>
                </a:solidFill>
              </a:rPr>
              <a:t>)</a:t>
            </a:r>
            <a:endParaRPr kumimoji="0" lang="ru-RU" altLang="ru-RU" sz="1600" b="1" i="1" u="none" strike="noStrike" kern="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1" name="Номер слайда 3"/>
          <p:cNvSpPr>
            <a:spLocks noGrp="1"/>
          </p:cNvSpPr>
          <p:nvPr>
            <p:ph type="sldNum" sz="quarter" idx="10"/>
          </p:nvPr>
        </p:nvSpPr>
        <p:spPr>
          <a:xfrm>
            <a:off x="8260373" y="6448430"/>
            <a:ext cx="627185" cy="377825"/>
          </a:xfrm>
        </p:spPr>
        <p:txBody>
          <a:bodyPr/>
          <a:lstStyle/>
          <a:p>
            <a:pPr>
              <a:defRPr/>
            </a:pPr>
            <a:fld id="{D5A0490A-844A-4E8F-A6EE-CF6D7138F22E}" type="slidenum">
              <a:rPr lang="ru-RU" smtClean="0">
                <a:solidFill>
                  <a:srgbClr val="003274"/>
                </a:solidFill>
              </a:rPr>
              <a:pPr>
                <a:defRPr/>
              </a:pPr>
              <a:t>7</a:t>
            </a:fld>
            <a:endParaRPr lang="ru-RU" dirty="0">
              <a:solidFill>
                <a:srgbClr val="003274"/>
              </a:solidFill>
            </a:endParaRPr>
          </a:p>
        </p:txBody>
      </p:sp>
      <p:sp>
        <p:nvSpPr>
          <p:cNvPr id="2" name="Прямоугольник 1"/>
          <p:cNvSpPr/>
          <p:nvPr/>
        </p:nvSpPr>
        <p:spPr>
          <a:xfrm>
            <a:off x="4306882" y="1043424"/>
            <a:ext cx="4572000" cy="646331"/>
          </a:xfrm>
          <a:prstGeom prst="rect">
            <a:avLst/>
          </a:prstGeom>
        </p:spPr>
        <p:txBody>
          <a:bodyPr>
            <a:spAutoFit/>
          </a:bodyPr>
          <a:lstStyle/>
          <a:p>
            <a:pPr algn="ctr"/>
            <a:r>
              <a:rPr lang="en-US" sz="1200" b="1" dirty="0">
                <a:solidFill>
                  <a:srgbClr val="000000"/>
                </a:solidFill>
                <a:ea typeface="Times New Roman"/>
              </a:rPr>
              <a:t>External view of the end of a bundle of fuel rods of a reference fuel assembly with claddings from steel ChS68, irradiated up to 83 </a:t>
            </a:r>
            <a:r>
              <a:rPr lang="en-US" sz="1200" b="1" dirty="0" err="1">
                <a:solidFill>
                  <a:srgbClr val="000000"/>
                </a:solidFill>
                <a:ea typeface="Times New Roman"/>
              </a:rPr>
              <a:t>dpa</a:t>
            </a:r>
            <a:endParaRPr lang="ru-RU" sz="1200" b="1" dirty="0">
              <a:solidFill>
                <a:srgbClr val="000000"/>
              </a:solidFill>
            </a:endParaRPr>
          </a:p>
        </p:txBody>
      </p:sp>
      <p:sp>
        <p:nvSpPr>
          <p:cNvPr id="12" name="Прямоугольник 11"/>
          <p:cNvSpPr/>
          <p:nvPr/>
        </p:nvSpPr>
        <p:spPr>
          <a:xfrm>
            <a:off x="35412" y="1043423"/>
            <a:ext cx="4572000" cy="646331"/>
          </a:xfrm>
          <a:prstGeom prst="rect">
            <a:avLst/>
          </a:prstGeom>
        </p:spPr>
        <p:txBody>
          <a:bodyPr>
            <a:spAutoFit/>
          </a:bodyPr>
          <a:lstStyle/>
          <a:p>
            <a:pPr algn="ctr"/>
            <a:r>
              <a:rPr lang="en-US" sz="1200" b="1" dirty="0">
                <a:solidFill>
                  <a:srgbClr val="000000"/>
                </a:solidFill>
                <a:ea typeface="Times New Roman"/>
              </a:rPr>
              <a:t>External view of the end of a bundle of fuel rods of a reference fuel assembly with claddings from steel ChS68, </a:t>
            </a:r>
            <a:endParaRPr lang="en-US" sz="1200" b="1" dirty="0" smtClean="0">
              <a:solidFill>
                <a:srgbClr val="000000"/>
              </a:solidFill>
              <a:ea typeface="Times New Roman"/>
            </a:endParaRPr>
          </a:p>
          <a:p>
            <a:pPr algn="ctr"/>
            <a:r>
              <a:rPr lang="en-US" sz="1200" b="1" dirty="0" smtClean="0">
                <a:solidFill>
                  <a:srgbClr val="000000"/>
                </a:solidFill>
              </a:rPr>
              <a:t>produced by different technologies </a:t>
            </a:r>
            <a:endParaRPr lang="ru-RU" sz="1200" b="1" dirty="0">
              <a:solidFill>
                <a:srgbClr val="000000"/>
              </a:solidFill>
            </a:endParaRPr>
          </a:p>
        </p:txBody>
      </p:sp>
    </p:spTree>
    <p:extLst>
      <p:ext uri="{BB962C8B-B14F-4D97-AF65-F5344CB8AC3E}">
        <p14:creationId xmlns:p14="http://schemas.microsoft.com/office/powerpoint/2010/main" val="36223435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bwMode="auto">
          <a:xfrm>
            <a:off x="467544" y="188640"/>
            <a:ext cx="5400600" cy="69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lang="en-US" dirty="0" smtClean="0">
                <a:solidFill>
                  <a:srgbClr val="002060"/>
                </a:solidFill>
                <a:latin typeface="+mn-lt"/>
                <a:cs typeface="Times New Roman" pitchFamily="18" charset="0"/>
              </a:rPr>
              <a:t>Steel</a:t>
            </a:r>
            <a:r>
              <a:rPr kumimoji="0" lang="ru-RU" sz="2000" b="1" i="0" u="none" strike="noStrike" kern="0" cap="none" spc="0" normalizeH="0" baseline="0" noProof="0" dirty="0" smtClean="0">
                <a:ln>
                  <a:noFill/>
                </a:ln>
                <a:solidFill>
                  <a:srgbClr val="002060"/>
                </a:solidFill>
                <a:effectLst/>
                <a:uLnTx/>
                <a:uFillTx/>
                <a:latin typeface="+mn-lt"/>
                <a:cs typeface="Times New Roman" pitchFamily="18" charset="0"/>
              </a:rPr>
              <a:t> </a:t>
            </a:r>
            <a:r>
              <a:rPr kumimoji="0" lang="en-US" sz="2000" b="1" i="0" u="none" strike="noStrike" kern="0" cap="none" spc="0" normalizeH="0" baseline="0" noProof="0" dirty="0" smtClean="0">
                <a:ln>
                  <a:noFill/>
                </a:ln>
                <a:solidFill>
                  <a:srgbClr val="002060"/>
                </a:solidFill>
                <a:effectLst/>
                <a:uLnTx/>
                <a:uFillTx/>
                <a:latin typeface="+mn-lt"/>
                <a:cs typeface="Times New Roman" pitchFamily="18" charset="0"/>
              </a:rPr>
              <a:t>EK</a:t>
            </a:r>
            <a:r>
              <a:rPr kumimoji="0" lang="ru-RU" sz="2000" b="1" i="0" u="none" strike="noStrike" kern="0" cap="none" spc="0" normalizeH="0" baseline="0" noProof="0" dirty="0" smtClean="0">
                <a:ln>
                  <a:noFill/>
                </a:ln>
                <a:solidFill>
                  <a:srgbClr val="002060"/>
                </a:solidFill>
                <a:effectLst/>
                <a:uLnTx/>
                <a:uFillTx/>
                <a:latin typeface="+mn-lt"/>
                <a:cs typeface="Times New Roman" pitchFamily="18" charset="0"/>
              </a:rPr>
              <a:t>164 </a:t>
            </a:r>
            <a:endParaRPr kumimoji="0" lang="ru-RU" sz="2000" b="1" i="0" u="none" strike="noStrike" kern="0" cap="none" spc="0" normalizeH="0" baseline="0" noProof="0" dirty="0">
              <a:ln>
                <a:noFill/>
              </a:ln>
              <a:solidFill>
                <a:srgbClr val="002060"/>
              </a:solidFill>
              <a:effectLst/>
              <a:uLnTx/>
              <a:uFillTx/>
              <a:latin typeface="+mn-lt"/>
              <a:cs typeface="Times New Roman" pitchFamily="18" charset="0"/>
            </a:endParaRPr>
          </a:p>
        </p:txBody>
      </p:sp>
      <p:sp>
        <p:nvSpPr>
          <p:cNvPr id="6" name="Прямоугольник 3"/>
          <p:cNvSpPr>
            <a:spLocks noChangeArrowheads="1"/>
          </p:cNvSpPr>
          <p:nvPr/>
        </p:nvSpPr>
        <p:spPr bwMode="auto">
          <a:xfrm>
            <a:off x="426103" y="2708920"/>
            <a:ext cx="8568952"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eaLnBrk="0" hangingPunct="0">
              <a:defRPr/>
            </a:pPr>
            <a:r>
              <a:rPr lang="en-US" sz="1600" b="1" dirty="0">
                <a:solidFill>
                  <a:srgbClr val="002060"/>
                </a:solidFill>
              </a:rPr>
              <a:t>Structural factors in the development of steel EK164</a:t>
            </a:r>
            <a:r>
              <a:rPr lang="en-US" sz="1600" b="1" dirty="0" smtClean="0">
                <a:solidFill>
                  <a:srgbClr val="002060"/>
                </a:solidFill>
              </a:rPr>
              <a:t>:</a:t>
            </a:r>
            <a:endParaRPr kumimoji="0" lang="ru-RU" sz="1700" b="1" i="1" u="none" strike="noStrike" kern="0" cap="none" spc="0" normalizeH="0" baseline="0" noProof="0" dirty="0">
              <a:ln>
                <a:noFill/>
              </a:ln>
              <a:solidFill>
                <a:srgbClr val="002060"/>
              </a:solidFill>
              <a:effectLst/>
              <a:uLnTx/>
              <a:uFillTx/>
              <a:cs typeface="Times New Roman" pitchFamily="18" charset="0"/>
            </a:endParaRPr>
          </a:p>
          <a:p>
            <a:pPr marL="0" marR="0" lvl="0" indent="0" defTabSz="914400" eaLnBrk="0" fontAlgn="auto" latinLnBrk="0" hangingPunct="0">
              <a:spcAft>
                <a:spcPts val="0"/>
              </a:spcAft>
              <a:buClrTx/>
              <a:buSzTx/>
              <a:buFontTx/>
              <a:buNone/>
              <a:tabLst/>
              <a:defRPr/>
            </a:pPr>
            <a:r>
              <a:rPr lang="en-US" sz="1700" b="1" i="1" kern="0" dirty="0" smtClean="0">
                <a:solidFill>
                  <a:srgbClr val="002060"/>
                </a:solidFill>
                <a:cs typeface="Times New Roman" pitchFamily="18" charset="0"/>
              </a:rPr>
              <a:t>Solid solution</a:t>
            </a:r>
            <a:endParaRPr kumimoji="0" lang="ru-RU" sz="1700" b="1" i="1" u="none" strike="noStrike" kern="0" cap="none" spc="0" normalizeH="0" baseline="0" noProof="0" dirty="0">
              <a:ln>
                <a:noFill/>
              </a:ln>
              <a:solidFill>
                <a:srgbClr val="002060"/>
              </a:solidFill>
              <a:effectLst/>
              <a:uLnTx/>
              <a:uFillTx/>
              <a:cs typeface="Times New Roman" pitchFamily="18" charset="0"/>
            </a:endParaRPr>
          </a:p>
          <a:p>
            <a:pPr lvl="0" eaLnBrk="0" hangingPunct="0">
              <a:defRPr/>
            </a:pPr>
            <a:r>
              <a:rPr kumimoji="0" lang="ru-RU" sz="1700" b="1" i="0" u="none" strike="noStrike" kern="0" cap="none" spc="0" normalizeH="0" baseline="0" noProof="0" dirty="0">
                <a:ln>
                  <a:noFill/>
                </a:ln>
                <a:solidFill>
                  <a:sysClr val="windowText" lastClr="000000"/>
                </a:solidFill>
                <a:effectLst/>
                <a:uLnTx/>
                <a:uFillTx/>
                <a:cs typeface="Times New Roman" pitchFamily="18" charset="0"/>
              </a:rPr>
              <a:t>  </a:t>
            </a:r>
            <a:r>
              <a:rPr kumimoji="0" lang="ru-RU" sz="1700" b="1" i="0" u="none" strike="noStrike" kern="0" cap="none" spc="0" normalizeH="0" baseline="0" noProof="0" dirty="0" smtClean="0">
                <a:ln>
                  <a:noFill/>
                </a:ln>
                <a:solidFill>
                  <a:sysClr val="windowText" lastClr="000000"/>
                </a:solidFill>
                <a:effectLst/>
                <a:uLnTx/>
                <a:uFillTx/>
                <a:cs typeface="Times New Roman" pitchFamily="18" charset="0"/>
              </a:rPr>
              <a:t> - </a:t>
            </a:r>
            <a:r>
              <a:rPr lang="en-US" sz="1600" b="1" dirty="0">
                <a:solidFill>
                  <a:srgbClr val="000000"/>
                </a:solidFill>
              </a:rPr>
              <a:t>Ni content increased, B, P and </a:t>
            </a:r>
            <a:r>
              <a:rPr lang="en-US" sz="1600" b="1" dirty="0" err="1">
                <a:solidFill>
                  <a:srgbClr val="000000"/>
                </a:solidFill>
              </a:rPr>
              <a:t>Ce</a:t>
            </a:r>
            <a:r>
              <a:rPr lang="en-US" sz="1600" b="1" dirty="0">
                <a:solidFill>
                  <a:srgbClr val="000000"/>
                </a:solidFill>
              </a:rPr>
              <a:t> introduced;</a:t>
            </a:r>
            <a:br>
              <a:rPr lang="en-US" sz="1600" b="1" dirty="0">
                <a:solidFill>
                  <a:srgbClr val="000000"/>
                </a:solidFill>
              </a:rPr>
            </a:br>
            <a:r>
              <a:rPr lang="en-US" sz="1600" b="1" dirty="0">
                <a:solidFill>
                  <a:srgbClr val="000000"/>
                </a:solidFill>
              </a:rPr>
              <a:t>   </a:t>
            </a:r>
            <a:r>
              <a:rPr lang="en-US" sz="1600" b="1" dirty="0" smtClean="0">
                <a:solidFill>
                  <a:srgbClr val="000000"/>
                </a:solidFill>
              </a:rPr>
              <a:t>- high-temperature </a:t>
            </a:r>
            <a:r>
              <a:rPr lang="en-US" sz="1600" b="1" dirty="0">
                <a:solidFill>
                  <a:srgbClr val="000000"/>
                </a:solidFill>
              </a:rPr>
              <a:t>annealing at the metallurgical and pipe </a:t>
            </a:r>
            <a:r>
              <a:rPr lang="en-US" sz="1600" b="1" dirty="0" smtClean="0">
                <a:solidFill>
                  <a:srgbClr val="000000"/>
                </a:solidFill>
              </a:rPr>
              <a:t>stages processing </a:t>
            </a:r>
            <a:r>
              <a:rPr lang="en-US" sz="1600" b="1" dirty="0">
                <a:solidFill>
                  <a:srgbClr val="000000"/>
                </a:solidFill>
              </a:rPr>
              <a:t>at a temperature of 1180 ÷ 1200 ˚С to increase the content </a:t>
            </a:r>
            <a:r>
              <a:rPr lang="en-US" sz="1600" b="1" dirty="0" smtClean="0">
                <a:solidFill>
                  <a:srgbClr val="000000"/>
                </a:solidFill>
              </a:rPr>
              <a:t>in solid </a:t>
            </a:r>
            <a:r>
              <a:rPr lang="en-US" sz="1600" b="1" dirty="0">
                <a:solidFill>
                  <a:srgbClr val="000000"/>
                </a:solidFill>
              </a:rPr>
              <a:t>solution of boron and the main alloying elements.</a:t>
            </a:r>
            <a:endParaRPr kumimoji="0" lang="en-US" sz="1700" b="1" i="0" u="none" strike="noStrike" kern="0" cap="none" spc="0" normalizeH="0" baseline="0" noProof="0" dirty="0" smtClean="0">
              <a:ln>
                <a:noFill/>
              </a:ln>
              <a:solidFill>
                <a:srgbClr val="000000"/>
              </a:solidFill>
              <a:effectLst/>
              <a:uLnTx/>
              <a:uFillTx/>
              <a:cs typeface="Times New Roman" pitchFamily="18" charset="0"/>
            </a:endParaRPr>
          </a:p>
          <a:p>
            <a:pPr marL="0" marR="0" lvl="0" indent="0" defTabSz="914400" eaLnBrk="0" fontAlgn="auto" latinLnBrk="0" hangingPunct="0">
              <a:spcAft>
                <a:spcPts val="0"/>
              </a:spcAft>
              <a:buClrTx/>
              <a:buSzTx/>
              <a:buFontTx/>
              <a:buNone/>
              <a:tabLst/>
              <a:defRPr/>
            </a:pPr>
            <a:r>
              <a:rPr lang="en-US" sz="1700" b="1" i="1" kern="0" dirty="0" err="1" smtClean="0">
                <a:solidFill>
                  <a:srgbClr val="002060"/>
                </a:solidFill>
                <a:cs typeface="Times New Roman" pitchFamily="18" charset="0"/>
              </a:rPr>
              <a:t>Carbonitdide</a:t>
            </a:r>
            <a:endParaRPr kumimoji="0" lang="ru-RU" sz="1700" b="1" i="1" u="none" strike="noStrike" kern="0" cap="none" spc="0" normalizeH="0" baseline="0" noProof="0" dirty="0">
              <a:ln>
                <a:noFill/>
              </a:ln>
              <a:solidFill>
                <a:srgbClr val="002060"/>
              </a:solidFill>
              <a:effectLst/>
              <a:uLnTx/>
              <a:uFillTx/>
              <a:cs typeface="Times New Roman" pitchFamily="18" charset="0"/>
            </a:endParaRPr>
          </a:p>
          <a:p>
            <a:pPr lvl="0" eaLnBrk="0" hangingPunct="0">
              <a:defRPr/>
            </a:pPr>
            <a:r>
              <a:rPr kumimoji="0" lang="ru-RU" sz="1700" b="1" i="0" u="none" strike="noStrike" kern="0" cap="none" spc="0" normalizeH="0" baseline="0" noProof="0" dirty="0" smtClean="0">
                <a:ln>
                  <a:noFill/>
                </a:ln>
                <a:solidFill>
                  <a:srgbClr val="000000"/>
                </a:solidFill>
                <a:effectLst/>
                <a:uLnTx/>
                <a:uFillTx/>
                <a:cs typeface="Times New Roman" pitchFamily="18" charset="0"/>
              </a:rPr>
              <a:t>  - </a:t>
            </a:r>
            <a:r>
              <a:rPr lang="en-US" sz="1600" b="1" dirty="0">
                <a:solidFill>
                  <a:srgbClr val="000000"/>
                </a:solidFill>
              </a:rPr>
              <a:t>Ti, </a:t>
            </a:r>
            <a:r>
              <a:rPr lang="en-US" sz="1600" b="1" dirty="0" err="1">
                <a:solidFill>
                  <a:srgbClr val="000000"/>
                </a:solidFill>
              </a:rPr>
              <a:t>Nb</a:t>
            </a:r>
            <a:r>
              <a:rPr lang="en-US" sz="1600" b="1" dirty="0">
                <a:solidFill>
                  <a:srgbClr val="000000"/>
                </a:solidFill>
              </a:rPr>
              <a:t>, V, formation of </a:t>
            </a:r>
            <a:r>
              <a:rPr lang="en-US" sz="1600" b="1" dirty="0" smtClean="0">
                <a:solidFill>
                  <a:srgbClr val="000000"/>
                </a:solidFill>
              </a:rPr>
              <a:t>MC </a:t>
            </a:r>
            <a:r>
              <a:rPr lang="en-US" sz="1600" b="1" dirty="0">
                <a:solidFill>
                  <a:srgbClr val="000000"/>
                </a:solidFill>
              </a:rPr>
              <a:t>during irradiation</a:t>
            </a:r>
            <a:br>
              <a:rPr lang="en-US" sz="1600" b="1" dirty="0">
                <a:solidFill>
                  <a:srgbClr val="000000"/>
                </a:solidFill>
              </a:rPr>
            </a:br>
            <a:r>
              <a:rPr lang="en-US" sz="1600" b="1" dirty="0">
                <a:solidFill>
                  <a:srgbClr val="000000"/>
                </a:solidFill>
              </a:rPr>
              <a:t>   - the formation of phosphides (the introduction of P).</a:t>
            </a:r>
            <a:endParaRPr kumimoji="0" lang="en-US" sz="1700" b="1" i="0" u="none" strike="noStrike" kern="0" cap="none" spc="0" normalizeH="0" baseline="0" noProof="0" dirty="0" smtClean="0">
              <a:ln>
                <a:noFill/>
              </a:ln>
              <a:solidFill>
                <a:srgbClr val="000000"/>
              </a:solidFill>
              <a:effectLst/>
              <a:uLnTx/>
              <a:uFillTx/>
              <a:cs typeface="Times New Roman" pitchFamily="18" charset="0"/>
            </a:endParaRPr>
          </a:p>
          <a:p>
            <a:pPr marL="0" marR="0" lvl="0" indent="0" defTabSz="914400" eaLnBrk="0" fontAlgn="auto" latinLnBrk="0" hangingPunct="0">
              <a:spcAft>
                <a:spcPts val="0"/>
              </a:spcAft>
              <a:buClrTx/>
              <a:buSzTx/>
              <a:buFontTx/>
              <a:buNone/>
              <a:tabLst/>
              <a:defRPr/>
            </a:pPr>
            <a:r>
              <a:rPr lang="en-US" sz="1700" b="1" i="1" kern="0" dirty="0" smtClean="0">
                <a:solidFill>
                  <a:srgbClr val="002060"/>
                </a:solidFill>
                <a:cs typeface="Times New Roman" pitchFamily="18" charset="0"/>
              </a:rPr>
              <a:t>Cold deformation</a:t>
            </a:r>
          </a:p>
          <a:p>
            <a:pPr lvl="0" eaLnBrk="0" hangingPunct="0">
              <a:defRPr/>
            </a:pPr>
            <a:r>
              <a:rPr kumimoji="0" lang="en-US" sz="1700" b="1" i="1" u="none" strike="noStrike" kern="0" cap="none" spc="0" normalizeH="0" baseline="0" noProof="0" dirty="0">
                <a:ln>
                  <a:noFill/>
                </a:ln>
                <a:solidFill>
                  <a:srgbClr val="002060"/>
                </a:solidFill>
                <a:effectLst/>
                <a:uLnTx/>
                <a:uFillTx/>
                <a:cs typeface="Times New Roman" pitchFamily="18" charset="0"/>
              </a:rPr>
              <a:t> </a:t>
            </a:r>
            <a:r>
              <a:rPr kumimoji="0" lang="en-US" sz="1700" b="1" i="1" u="none" strike="noStrike" kern="0" cap="none" spc="0" normalizeH="0" baseline="0" noProof="0" dirty="0" smtClean="0">
                <a:ln>
                  <a:noFill/>
                </a:ln>
                <a:solidFill>
                  <a:srgbClr val="000000"/>
                </a:solidFill>
                <a:effectLst/>
                <a:uLnTx/>
                <a:uFillTx/>
                <a:cs typeface="Times New Roman" pitchFamily="18" charset="0"/>
              </a:rPr>
              <a:t>- </a:t>
            </a:r>
            <a:r>
              <a:rPr lang="en-US" sz="1600" b="1" dirty="0">
                <a:solidFill>
                  <a:srgbClr val="000000"/>
                </a:solidFill>
              </a:rPr>
              <a:t>creation of a cold-deformed structure using the KOV method for (20 ± 3)%.</a:t>
            </a:r>
            <a:endParaRPr kumimoji="0" lang="ru-RU" sz="1700" b="1" i="1" u="none" strike="noStrike" kern="0" cap="none" spc="0" normalizeH="0" baseline="0" noProof="0" dirty="0" smtClean="0">
              <a:ln>
                <a:noFill/>
              </a:ln>
              <a:solidFill>
                <a:srgbClr val="000000"/>
              </a:solidFill>
              <a:effectLst/>
              <a:uLnTx/>
              <a:uFillTx/>
              <a:cs typeface="Times New Roman" pitchFamily="18" charset="0"/>
            </a:endParaRPr>
          </a:p>
        </p:txBody>
      </p:sp>
      <p:sp>
        <p:nvSpPr>
          <p:cNvPr id="7" name="Номер слайда 3"/>
          <p:cNvSpPr>
            <a:spLocks noGrp="1"/>
          </p:cNvSpPr>
          <p:nvPr>
            <p:ph type="sldNum" sz="quarter" idx="10"/>
          </p:nvPr>
        </p:nvSpPr>
        <p:spPr>
          <a:xfrm>
            <a:off x="8260373" y="6448430"/>
            <a:ext cx="627185" cy="377825"/>
          </a:xfrm>
        </p:spPr>
        <p:txBody>
          <a:bodyPr/>
          <a:lstStyle/>
          <a:p>
            <a:pPr>
              <a:defRPr/>
            </a:pPr>
            <a:fld id="{D5A0490A-844A-4E8F-A6EE-CF6D7138F22E}" type="slidenum">
              <a:rPr lang="ru-RU" smtClean="0">
                <a:solidFill>
                  <a:srgbClr val="003274"/>
                </a:solidFill>
              </a:rPr>
              <a:pPr>
                <a:defRPr/>
              </a:pPr>
              <a:t>8</a:t>
            </a:fld>
            <a:endParaRPr lang="ru-RU" dirty="0">
              <a:solidFill>
                <a:srgbClr val="003274"/>
              </a:solidFill>
            </a:endParaRPr>
          </a:p>
        </p:txBody>
      </p:sp>
      <p:sp>
        <p:nvSpPr>
          <p:cNvPr id="2" name="Прямоугольник 1"/>
          <p:cNvSpPr/>
          <p:nvPr/>
        </p:nvSpPr>
        <p:spPr>
          <a:xfrm>
            <a:off x="619438" y="1052736"/>
            <a:ext cx="7848872" cy="1200329"/>
          </a:xfrm>
          <a:prstGeom prst="rect">
            <a:avLst/>
          </a:prstGeom>
        </p:spPr>
        <p:txBody>
          <a:bodyPr wrap="square">
            <a:spAutoFit/>
          </a:bodyPr>
          <a:lstStyle/>
          <a:p>
            <a:pPr indent="444500" algn="just"/>
            <a:r>
              <a:rPr lang="en-US" b="1" dirty="0">
                <a:solidFill>
                  <a:srgbClr val="000000"/>
                </a:solidFill>
              </a:rPr>
              <a:t>To achieve damaging doses of not less than 110 </a:t>
            </a:r>
            <a:r>
              <a:rPr lang="en-US" b="1" dirty="0" err="1" smtClean="0">
                <a:solidFill>
                  <a:srgbClr val="000000"/>
                </a:solidFill>
              </a:rPr>
              <a:t>dpa</a:t>
            </a:r>
            <a:r>
              <a:rPr lang="en-US" b="1" dirty="0" smtClean="0">
                <a:solidFill>
                  <a:srgbClr val="000000"/>
                </a:solidFill>
              </a:rPr>
              <a:t>, </a:t>
            </a:r>
            <a:r>
              <a:rPr lang="en-US" b="1" dirty="0">
                <a:solidFill>
                  <a:srgbClr val="000000"/>
                </a:solidFill>
              </a:rPr>
              <a:t>steel EK164 was developed. During the development period, the technology of metallurgical and pipe processing was improved and its chemical composition was optimized.</a:t>
            </a:r>
            <a:endParaRPr lang="ru-RU" b="1" dirty="0">
              <a:solidFill>
                <a:srgbClr val="000000"/>
              </a:solidFill>
            </a:endParaRPr>
          </a:p>
        </p:txBody>
      </p:sp>
    </p:spTree>
    <p:extLst>
      <p:ext uri="{BB962C8B-B14F-4D97-AF65-F5344CB8AC3E}">
        <p14:creationId xmlns:p14="http://schemas.microsoft.com/office/powerpoint/2010/main" val="33842369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Grp="1" noChangeArrowheads="1"/>
          </p:cNvSpPr>
          <p:nvPr>
            <p:ph type="title"/>
          </p:nvPr>
        </p:nvSpPr>
        <p:spPr bwMode="auto">
          <a:xfrm>
            <a:off x="323528" y="188640"/>
            <a:ext cx="7632848" cy="615553"/>
          </a:xfrm>
          <a:prstGeom prst="rect">
            <a:avLst/>
          </a:prstGeom>
          <a:noFill/>
          <a:ln w="9525" algn="ctr">
            <a:noFill/>
            <a:miter lim="800000"/>
            <a:headEnd/>
            <a:tailEnd/>
          </a:ln>
        </p:spPr>
        <p:txBody>
          <a:bodyPr wrap="square" anchor="ctr">
            <a:spAutoFit/>
          </a:bodyPr>
          <a:lstStyle/>
          <a:p>
            <a:pPr lvl="0" fontAlgn="auto">
              <a:spcBef>
                <a:spcPts val="0"/>
              </a:spcBef>
              <a:spcAft>
                <a:spcPts val="0"/>
              </a:spcAft>
              <a:defRPr/>
            </a:pPr>
            <a:r>
              <a:rPr lang="en-US" dirty="0" err="1" smtClean="0"/>
              <a:t>Ferritic</a:t>
            </a:r>
            <a:r>
              <a:rPr lang="en-US" dirty="0" smtClean="0"/>
              <a:t>-martensitic </a:t>
            </a:r>
            <a:r>
              <a:rPr lang="en-US" dirty="0"/>
              <a:t>steels:</a:t>
            </a:r>
            <a:br>
              <a:rPr lang="en-US" dirty="0"/>
            </a:br>
            <a:r>
              <a:rPr lang="en-US" dirty="0"/>
              <a:t>alloying systems and long-term </a:t>
            </a:r>
            <a:r>
              <a:rPr lang="en-US" dirty="0" smtClean="0"/>
              <a:t>strength of thin-walled tubes</a:t>
            </a:r>
            <a:endParaRPr kumimoji="0" lang="ru-RU" sz="2000" b="1" i="0" u="none" strike="noStrike" kern="0" cap="none" spc="0" normalizeH="0" baseline="0" noProof="0" dirty="0">
              <a:ln>
                <a:noFill/>
              </a:ln>
              <a:solidFill>
                <a:srgbClr val="002060"/>
              </a:solidFill>
              <a:effectLst/>
              <a:uLnTx/>
              <a:uFillTx/>
              <a:latin typeface="+mn-lt"/>
              <a:cs typeface="Times New Roman" pitchFamily="18" charset="0"/>
            </a:endParaRPr>
          </a:p>
        </p:txBody>
      </p:sp>
      <p:sp>
        <p:nvSpPr>
          <p:cNvPr id="6" name="Прямоугольник 5"/>
          <p:cNvSpPr/>
          <p:nvPr/>
        </p:nvSpPr>
        <p:spPr>
          <a:xfrm>
            <a:off x="-99663" y="4509118"/>
            <a:ext cx="4572000" cy="830997"/>
          </a:xfrm>
          <a:prstGeom prst="rect">
            <a:avLst/>
          </a:prstGeom>
        </p:spPr>
        <p:txBody>
          <a:bodyPr>
            <a:spAutoFit/>
          </a:bodyPr>
          <a:lstStyle/>
          <a:p>
            <a:pPr algn="ctr"/>
            <a:r>
              <a:rPr lang="en-US" sz="1600" b="1" i="1" dirty="0">
                <a:solidFill>
                  <a:srgbClr val="002060"/>
                </a:solidFill>
              </a:rPr>
              <a:t>Carbide phases in the structure of </a:t>
            </a:r>
            <a:endParaRPr lang="en-US" sz="1600" b="1" i="1" dirty="0" smtClean="0">
              <a:solidFill>
                <a:srgbClr val="002060"/>
              </a:solidFill>
            </a:endParaRPr>
          </a:p>
          <a:p>
            <a:pPr algn="ctr"/>
            <a:r>
              <a:rPr lang="en-US" sz="1600" b="1" i="1" dirty="0" smtClean="0">
                <a:solidFill>
                  <a:srgbClr val="002060"/>
                </a:solidFill>
              </a:rPr>
              <a:t>steel </a:t>
            </a:r>
            <a:r>
              <a:rPr lang="en-US" sz="1600" b="1" i="1" dirty="0">
                <a:solidFill>
                  <a:srgbClr val="002060"/>
                </a:solidFill>
              </a:rPr>
              <a:t>EK181 after quenching and </a:t>
            </a:r>
            <a:endParaRPr lang="en-US" sz="1600" b="1" i="1" dirty="0" smtClean="0">
              <a:solidFill>
                <a:srgbClr val="002060"/>
              </a:solidFill>
            </a:endParaRPr>
          </a:p>
          <a:p>
            <a:pPr algn="ctr"/>
            <a:r>
              <a:rPr lang="en-US" sz="1600" b="1" i="1" dirty="0" smtClean="0">
                <a:solidFill>
                  <a:srgbClr val="002060"/>
                </a:solidFill>
              </a:rPr>
              <a:t>tempering</a:t>
            </a:r>
            <a:endParaRPr lang="en-US" sz="1600" b="1" i="1" dirty="0">
              <a:solidFill>
                <a:srgbClr val="002060"/>
              </a:solidFill>
            </a:endParaRPr>
          </a:p>
        </p:txBody>
      </p:sp>
      <p:sp>
        <p:nvSpPr>
          <p:cNvPr id="7" name="Прямоугольник 1"/>
          <p:cNvSpPr>
            <a:spLocks noChangeArrowheads="1"/>
          </p:cNvSpPr>
          <p:nvPr/>
        </p:nvSpPr>
        <p:spPr bwMode="auto">
          <a:xfrm>
            <a:off x="4191000" y="1419622"/>
            <a:ext cx="495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Clr>
                <a:srgbClr val="FF0000"/>
              </a:buClr>
              <a:buFont typeface="Wingdings" pitchFamily="2" charset="2"/>
              <a:buChar char="§"/>
            </a:pPr>
            <a:r>
              <a:rPr lang="en-US" altLang="ru-RU" sz="1600" b="1" i="1" dirty="0" smtClean="0">
                <a:solidFill>
                  <a:srgbClr val="000000"/>
                </a:solidFill>
                <a:latin typeface="Times New Roman" pitchFamily="18" charset="0"/>
                <a:cs typeface="Times New Roman" pitchFamily="18" charset="0"/>
              </a:rPr>
              <a:t>EP </a:t>
            </a:r>
            <a:r>
              <a:rPr lang="ru-RU" altLang="ru-RU" sz="1600" b="1" i="1" dirty="0" smtClean="0">
                <a:solidFill>
                  <a:srgbClr val="000000"/>
                </a:solidFill>
                <a:latin typeface="Times New Roman" pitchFamily="18" charset="0"/>
                <a:cs typeface="Times New Roman" pitchFamily="18" charset="0"/>
              </a:rPr>
              <a:t>450</a:t>
            </a:r>
            <a:r>
              <a:rPr lang="ru-RU" altLang="ru-RU" sz="1600" b="1" i="1" dirty="0">
                <a:solidFill>
                  <a:srgbClr val="000000"/>
                </a:solidFill>
                <a:latin typeface="Times New Roman" pitchFamily="18" charset="0"/>
                <a:cs typeface="Times New Roman" pitchFamily="18" charset="0"/>
              </a:rPr>
              <a:t>:</a:t>
            </a:r>
            <a:r>
              <a:rPr lang="ru-RU" altLang="ru-RU" sz="1600" dirty="0">
                <a:solidFill>
                  <a:srgbClr val="000000"/>
                </a:solidFill>
                <a:latin typeface="Times New Roman" pitchFamily="18" charset="0"/>
                <a:cs typeface="Times New Roman" pitchFamily="18" charset="0"/>
              </a:rPr>
              <a:t> </a:t>
            </a:r>
            <a:r>
              <a:rPr lang="en-US" altLang="ru-RU" sz="1600" b="1" dirty="0">
                <a:solidFill>
                  <a:srgbClr val="000000"/>
                </a:solidFill>
                <a:latin typeface="Times New Roman" pitchFamily="18" charset="0"/>
                <a:cs typeface="Times New Roman" pitchFamily="18" charset="0"/>
              </a:rPr>
              <a:t>Fe</a:t>
            </a:r>
            <a:r>
              <a:rPr lang="ru-RU" altLang="ru-RU" sz="1600" b="1" dirty="0">
                <a:solidFill>
                  <a:srgbClr val="000000"/>
                </a:solidFill>
                <a:latin typeface="Times New Roman" pitchFamily="18" charset="0"/>
                <a:cs typeface="Times New Roman" pitchFamily="18" charset="0"/>
              </a:rPr>
              <a:t>-1</a:t>
            </a:r>
            <a:r>
              <a:rPr lang="en-US" altLang="ru-RU" sz="1600" b="1" dirty="0">
                <a:solidFill>
                  <a:srgbClr val="000000"/>
                </a:solidFill>
                <a:latin typeface="Times New Roman" pitchFamily="18" charset="0"/>
                <a:cs typeface="Times New Roman" pitchFamily="18" charset="0"/>
              </a:rPr>
              <a:t>3Cr</a:t>
            </a:r>
            <a:r>
              <a:rPr lang="ru-RU" altLang="ru-RU" sz="1600" b="1" dirty="0">
                <a:solidFill>
                  <a:srgbClr val="000000"/>
                </a:solidFill>
                <a:latin typeface="Times New Roman" pitchFamily="18" charset="0"/>
                <a:cs typeface="Times New Roman" pitchFamily="18" charset="0"/>
              </a:rPr>
              <a:t>-</a:t>
            </a:r>
            <a:r>
              <a:rPr lang="en-US" altLang="ru-RU" sz="1600" b="1" dirty="0">
                <a:solidFill>
                  <a:srgbClr val="000000"/>
                </a:solidFill>
                <a:latin typeface="Times New Roman" pitchFamily="18" charset="0"/>
                <a:cs typeface="Times New Roman" pitchFamily="18" charset="0"/>
              </a:rPr>
              <a:t>2</a:t>
            </a:r>
            <a:r>
              <a:rPr lang="en-US" altLang="ru-RU" sz="1600" b="1" dirty="0">
                <a:solidFill>
                  <a:srgbClr val="008000"/>
                </a:solidFill>
                <a:latin typeface="Times New Roman" pitchFamily="18" charset="0"/>
                <a:cs typeface="Times New Roman" pitchFamily="18" charset="0"/>
              </a:rPr>
              <a:t>Mo</a:t>
            </a:r>
            <a:r>
              <a:rPr lang="ru-RU" altLang="ru-RU" sz="1600" b="1" dirty="0">
                <a:latin typeface="Times New Roman" pitchFamily="18" charset="0"/>
                <a:cs typeface="Times New Roman" pitchFamily="18" charset="0"/>
              </a:rPr>
              <a:t>-</a:t>
            </a:r>
            <a:r>
              <a:rPr lang="en-US" altLang="ru-RU" sz="1600" b="1" dirty="0" err="1">
                <a:solidFill>
                  <a:srgbClr val="000000"/>
                </a:solidFill>
                <a:latin typeface="Times New Roman" pitchFamily="18" charset="0"/>
                <a:cs typeface="Times New Roman" pitchFamily="18" charset="0"/>
              </a:rPr>
              <a:t>Nb</a:t>
            </a:r>
            <a:r>
              <a:rPr lang="en-US" altLang="ru-RU" sz="1600" b="1" dirty="0">
                <a:solidFill>
                  <a:srgbClr val="000000"/>
                </a:solidFill>
                <a:latin typeface="Times New Roman" pitchFamily="18" charset="0"/>
                <a:cs typeface="Times New Roman" pitchFamily="18" charset="0"/>
              </a:rPr>
              <a:t>-V-B</a:t>
            </a:r>
            <a:r>
              <a:rPr lang="ru-RU" altLang="ru-RU" sz="1600" b="1" dirty="0">
                <a:solidFill>
                  <a:srgbClr val="000000"/>
                </a:solidFill>
                <a:latin typeface="Times New Roman" pitchFamily="18" charset="0"/>
                <a:cs typeface="Times New Roman" pitchFamily="18" charset="0"/>
              </a:rPr>
              <a:t>-0,1</a:t>
            </a:r>
            <a:r>
              <a:rPr lang="en-US" altLang="ru-RU" sz="1600" b="1" dirty="0">
                <a:solidFill>
                  <a:srgbClr val="000000"/>
                </a:solidFill>
                <a:latin typeface="Times New Roman" pitchFamily="18" charset="0"/>
                <a:cs typeface="Times New Roman" pitchFamily="18" charset="0"/>
              </a:rPr>
              <a:t>2C</a:t>
            </a:r>
            <a:r>
              <a:rPr lang="ru-RU" altLang="ru-RU" sz="1600" dirty="0">
                <a:solidFill>
                  <a:srgbClr val="000000"/>
                </a:solidFill>
                <a:latin typeface="Times New Roman" pitchFamily="18" charset="0"/>
                <a:cs typeface="Times New Roman" pitchFamily="18" charset="0"/>
              </a:rPr>
              <a:t> </a:t>
            </a:r>
            <a:endParaRPr lang="ru-RU" altLang="ru-RU" sz="1600" b="1" i="1" dirty="0">
              <a:solidFill>
                <a:srgbClr val="000000"/>
              </a:solidFill>
              <a:latin typeface="Times New Roman" pitchFamily="18" charset="0"/>
              <a:cs typeface="Times New Roman" pitchFamily="18" charset="0"/>
            </a:endParaRPr>
          </a:p>
          <a:p>
            <a:pPr marL="342900" indent="-342900">
              <a:buClr>
                <a:srgbClr val="FF0000"/>
              </a:buClr>
              <a:buFont typeface="Wingdings" pitchFamily="2" charset="2"/>
              <a:buChar char="§"/>
            </a:pPr>
            <a:r>
              <a:rPr lang="en-US" altLang="ru-RU" sz="1600" b="1" i="1" dirty="0" smtClean="0">
                <a:solidFill>
                  <a:srgbClr val="000000"/>
                </a:solidFill>
                <a:latin typeface="Times New Roman" pitchFamily="18" charset="0"/>
                <a:cs typeface="Times New Roman" pitchFamily="18" charset="0"/>
              </a:rPr>
              <a:t>EK</a:t>
            </a:r>
            <a:r>
              <a:rPr lang="ru-RU" altLang="ru-RU" sz="1600" b="1" i="1" dirty="0" smtClean="0">
                <a:solidFill>
                  <a:srgbClr val="000000"/>
                </a:solidFill>
                <a:latin typeface="Times New Roman" pitchFamily="18" charset="0"/>
                <a:cs typeface="Times New Roman" pitchFamily="18" charset="0"/>
              </a:rPr>
              <a:t>181</a:t>
            </a:r>
            <a:r>
              <a:rPr lang="ru-RU" altLang="ru-RU" sz="1600" b="1" i="1" dirty="0">
                <a:solidFill>
                  <a:srgbClr val="000000"/>
                </a:solidFill>
                <a:latin typeface="Times New Roman" pitchFamily="18" charset="0"/>
                <a:cs typeface="Times New Roman" pitchFamily="18" charset="0"/>
              </a:rPr>
              <a:t>:</a:t>
            </a:r>
            <a:r>
              <a:rPr lang="ru-RU" altLang="ru-RU" sz="1600" dirty="0">
                <a:solidFill>
                  <a:srgbClr val="000000"/>
                </a:solidFill>
                <a:latin typeface="Times New Roman" pitchFamily="18" charset="0"/>
                <a:cs typeface="Times New Roman" pitchFamily="18" charset="0"/>
              </a:rPr>
              <a:t> </a:t>
            </a:r>
            <a:r>
              <a:rPr lang="en-US" altLang="ru-RU" sz="1600" b="1" dirty="0">
                <a:solidFill>
                  <a:srgbClr val="000000"/>
                </a:solidFill>
                <a:latin typeface="Times New Roman" pitchFamily="18" charset="0"/>
                <a:cs typeface="Times New Roman" pitchFamily="18" charset="0"/>
              </a:rPr>
              <a:t>Fe</a:t>
            </a:r>
            <a:r>
              <a:rPr lang="ru-RU" altLang="ru-RU" sz="1600" b="1" dirty="0">
                <a:solidFill>
                  <a:srgbClr val="000000"/>
                </a:solidFill>
                <a:latin typeface="Times New Roman" pitchFamily="18" charset="0"/>
                <a:cs typeface="Times New Roman" pitchFamily="18" charset="0"/>
              </a:rPr>
              <a:t>-</a:t>
            </a:r>
            <a:r>
              <a:rPr lang="en-US" altLang="ru-RU" sz="1600" b="1" dirty="0">
                <a:solidFill>
                  <a:srgbClr val="000000"/>
                </a:solidFill>
                <a:latin typeface="Times New Roman" pitchFamily="18" charset="0"/>
                <a:cs typeface="Times New Roman" pitchFamily="18" charset="0"/>
              </a:rPr>
              <a:t>12Cr</a:t>
            </a:r>
            <a:r>
              <a:rPr lang="en-US" altLang="ru-RU" sz="1600" b="1" dirty="0">
                <a:solidFill>
                  <a:schemeClr val="tx2"/>
                </a:solidFill>
                <a:latin typeface="Times New Roman" pitchFamily="18" charset="0"/>
                <a:cs typeface="Times New Roman" pitchFamily="18" charset="0"/>
              </a:rPr>
              <a:t>-2</a:t>
            </a:r>
            <a:r>
              <a:rPr lang="en-US" altLang="ru-RU" sz="1600" b="1" dirty="0">
                <a:solidFill>
                  <a:srgbClr val="008000"/>
                </a:solidFill>
                <a:latin typeface="Times New Roman" pitchFamily="18" charset="0"/>
                <a:cs typeface="Times New Roman" pitchFamily="18" charset="0"/>
              </a:rPr>
              <a:t>W</a:t>
            </a:r>
            <a:r>
              <a:rPr lang="en-US" altLang="ru-RU" sz="1600" b="1" dirty="0">
                <a:solidFill>
                  <a:schemeClr val="tx2"/>
                </a:solidFill>
                <a:latin typeface="Times New Roman" pitchFamily="18" charset="0"/>
                <a:cs typeface="Times New Roman" pitchFamily="18" charset="0"/>
              </a:rPr>
              <a:t>-</a:t>
            </a:r>
            <a:r>
              <a:rPr lang="en-US" altLang="ru-RU" sz="1600" b="1" dirty="0">
                <a:solidFill>
                  <a:srgbClr val="0000CC"/>
                </a:solidFill>
                <a:latin typeface="Times New Roman" pitchFamily="18" charset="0"/>
                <a:cs typeface="Times New Roman" pitchFamily="18" charset="0"/>
              </a:rPr>
              <a:t>V-Ta</a:t>
            </a:r>
            <a:r>
              <a:rPr lang="en-US" altLang="ru-RU" sz="1600" b="1" dirty="0">
                <a:latin typeface="Times New Roman" pitchFamily="18" charset="0"/>
                <a:cs typeface="Times New Roman" pitchFamily="18" charset="0"/>
              </a:rPr>
              <a:t>-</a:t>
            </a:r>
            <a:r>
              <a:rPr lang="en-US" altLang="ru-RU" sz="1600" b="1" dirty="0">
                <a:solidFill>
                  <a:srgbClr val="000000"/>
                </a:solidFill>
                <a:latin typeface="Times New Roman" pitchFamily="18" charset="0"/>
                <a:cs typeface="Times New Roman" pitchFamily="18" charset="0"/>
              </a:rPr>
              <a:t>N</a:t>
            </a:r>
            <a:r>
              <a:rPr lang="ru-RU" altLang="ru-RU" sz="1600" b="1" dirty="0">
                <a:solidFill>
                  <a:srgbClr val="000000"/>
                </a:solidFill>
                <a:latin typeface="Times New Roman" pitchFamily="18" charset="0"/>
                <a:cs typeface="Times New Roman" pitchFamily="18" charset="0"/>
              </a:rPr>
              <a:t>-</a:t>
            </a:r>
            <a:r>
              <a:rPr lang="en-US" altLang="ru-RU" sz="1600" b="1" dirty="0">
                <a:latin typeface="Times New Roman" pitchFamily="18" charset="0"/>
                <a:cs typeface="Times New Roman" pitchFamily="18" charset="0"/>
              </a:rPr>
              <a:t>B</a:t>
            </a:r>
            <a:r>
              <a:rPr lang="ru-RU" altLang="ru-RU" sz="1600" b="1" dirty="0">
                <a:solidFill>
                  <a:srgbClr val="000000"/>
                </a:solidFill>
                <a:latin typeface="Times New Roman" pitchFamily="18" charset="0"/>
                <a:cs typeface="Times New Roman" pitchFamily="18" charset="0"/>
              </a:rPr>
              <a:t>-0,1</a:t>
            </a:r>
            <a:r>
              <a:rPr lang="en-US" altLang="ru-RU" sz="1600" b="1" dirty="0">
                <a:solidFill>
                  <a:srgbClr val="000000"/>
                </a:solidFill>
                <a:latin typeface="Times New Roman" pitchFamily="18" charset="0"/>
                <a:cs typeface="Times New Roman" pitchFamily="18" charset="0"/>
              </a:rPr>
              <a:t>6C</a:t>
            </a:r>
            <a:endParaRPr lang="ru-RU" altLang="ru-RU" sz="1600" b="1" dirty="0">
              <a:solidFill>
                <a:srgbClr val="000000"/>
              </a:solidFill>
              <a:latin typeface="Times New Roman" pitchFamily="18" charset="0"/>
              <a:cs typeface="Times New Roman" pitchFamily="18" charset="0"/>
            </a:endParaRPr>
          </a:p>
          <a:p>
            <a:pPr marL="342900" indent="-342900">
              <a:buClr>
                <a:srgbClr val="FF0000"/>
              </a:buClr>
              <a:buFont typeface="Wingdings" pitchFamily="2" charset="2"/>
              <a:buChar char="§"/>
            </a:pPr>
            <a:r>
              <a:rPr lang="en-US" altLang="ru-RU" sz="1600" b="1" i="1" dirty="0" err="1" smtClean="0">
                <a:solidFill>
                  <a:srgbClr val="000000"/>
                </a:solidFill>
                <a:latin typeface="Times New Roman" pitchFamily="18" charset="0"/>
                <a:cs typeface="Times New Roman" pitchFamily="18" charset="0"/>
              </a:rPr>
              <a:t>ChS</a:t>
            </a:r>
            <a:r>
              <a:rPr lang="ru-RU" altLang="ru-RU" sz="1600" b="1" i="1" dirty="0" smtClean="0">
                <a:solidFill>
                  <a:srgbClr val="000000"/>
                </a:solidFill>
                <a:latin typeface="Times New Roman" pitchFamily="18" charset="0"/>
                <a:cs typeface="Times New Roman" pitchFamily="18" charset="0"/>
              </a:rPr>
              <a:t>139</a:t>
            </a:r>
            <a:r>
              <a:rPr lang="ru-RU" altLang="ru-RU" sz="1600" b="1" i="1" dirty="0">
                <a:solidFill>
                  <a:srgbClr val="000000"/>
                </a:solidFill>
                <a:latin typeface="Times New Roman" pitchFamily="18" charset="0"/>
                <a:cs typeface="Times New Roman" pitchFamily="18" charset="0"/>
              </a:rPr>
              <a:t>:</a:t>
            </a:r>
            <a:r>
              <a:rPr lang="ru-RU" altLang="ru-RU" sz="1600" dirty="0">
                <a:solidFill>
                  <a:srgbClr val="000000"/>
                </a:solidFill>
                <a:latin typeface="Times New Roman" pitchFamily="18" charset="0"/>
                <a:cs typeface="Times New Roman" pitchFamily="18" charset="0"/>
              </a:rPr>
              <a:t> </a:t>
            </a:r>
            <a:r>
              <a:rPr lang="en-US" altLang="ru-RU" sz="1600" b="1" dirty="0">
                <a:solidFill>
                  <a:srgbClr val="000000"/>
                </a:solidFill>
                <a:latin typeface="Times New Roman" pitchFamily="18" charset="0"/>
                <a:cs typeface="Times New Roman" pitchFamily="18" charset="0"/>
              </a:rPr>
              <a:t>Fe</a:t>
            </a:r>
            <a:r>
              <a:rPr lang="ru-RU" altLang="ru-RU" sz="1600" b="1" dirty="0">
                <a:solidFill>
                  <a:srgbClr val="000000"/>
                </a:solidFill>
                <a:latin typeface="Times New Roman" pitchFamily="18" charset="0"/>
                <a:cs typeface="Times New Roman" pitchFamily="18" charset="0"/>
              </a:rPr>
              <a:t>-12</a:t>
            </a:r>
            <a:r>
              <a:rPr lang="en-US" altLang="ru-RU" sz="1600" b="1" dirty="0">
                <a:solidFill>
                  <a:srgbClr val="000000"/>
                </a:solidFill>
                <a:latin typeface="Times New Roman" pitchFamily="18" charset="0"/>
                <a:cs typeface="Times New Roman" pitchFamily="18" charset="0"/>
              </a:rPr>
              <a:t>Cr</a:t>
            </a:r>
            <a:r>
              <a:rPr lang="ru-RU" altLang="ru-RU" sz="1600" b="1" dirty="0">
                <a:solidFill>
                  <a:srgbClr val="000000"/>
                </a:solidFill>
                <a:latin typeface="Times New Roman" pitchFamily="18" charset="0"/>
                <a:cs typeface="Times New Roman" pitchFamily="18" charset="0"/>
              </a:rPr>
              <a:t>-</a:t>
            </a:r>
            <a:r>
              <a:rPr lang="en-US" altLang="ru-RU" sz="1600" b="1" dirty="0">
                <a:solidFill>
                  <a:srgbClr val="008000"/>
                </a:solidFill>
                <a:latin typeface="Times New Roman" pitchFamily="18" charset="0"/>
                <a:cs typeface="Times New Roman" pitchFamily="18" charset="0"/>
              </a:rPr>
              <a:t>Mo</a:t>
            </a:r>
            <a:r>
              <a:rPr lang="ru-RU" altLang="ru-RU" sz="1600" b="1" dirty="0">
                <a:solidFill>
                  <a:srgbClr val="008000"/>
                </a:solidFill>
                <a:latin typeface="Times New Roman" pitchFamily="18" charset="0"/>
                <a:cs typeface="Times New Roman" pitchFamily="18" charset="0"/>
              </a:rPr>
              <a:t>-</a:t>
            </a:r>
            <a:r>
              <a:rPr lang="en-US" altLang="ru-RU" sz="1600" b="1" dirty="0">
                <a:solidFill>
                  <a:srgbClr val="008000"/>
                </a:solidFill>
                <a:latin typeface="Times New Roman" pitchFamily="18" charset="0"/>
                <a:cs typeface="Times New Roman" pitchFamily="18" charset="0"/>
              </a:rPr>
              <a:t>W</a:t>
            </a:r>
            <a:r>
              <a:rPr lang="ru-RU" altLang="ru-RU" sz="1600" b="1" dirty="0">
                <a:solidFill>
                  <a:srgbClr val="000000"/>
                </a:solidFill>
                <a:latin typeface="Times New Roman" pitchFamily="18" charset="0"/>
                <a:cs typeface="Times New Roman" pitchFamily="18" charset="0"/>
              </a:rPr>
              <a:t>-</a:t>
            </a:r>
            <a:r>
              <a:rPr lang="en-US" altLang="ru-RU" sz="1600" b="1" dirty="0" err="1">
                <a:solidFill>
                  <a:srgbClr val="0000CC"/>
                </a:solidFill>
                <a:latin typeface="Times New Roman" pitchFamily="18" charset="0"/>
                <a:cs typeface="Times New Roman" pitchFamily="18" charset="0"/>
              </a:rPr>
              <a:t>Nb</a:t>
            </a:r>
            <a:r>
              <a:rPr lang="ru-RU" altLang="ru-RU" sz="1600" b="1" dirty="0">
                <a:solidFill>
                  <a:srgbClr val="0000CC"/>
                </a:solidFill>
                <a:latin typeface="Times New Roman" pitchFamily="18" charset="0"/>
                <a:cs typeface="Times New Roman" pitchFamily="18" charset="0"/>
              </a:rPr>
              <a:t>-</a:t>
            </a:r>
            <a:r>
              <a:rPr lang="en-US" altLang="ru-RU" sz="1600" b="1" dirty="0">
                <a:solidFill>
                  <a:srgbClr val="0000CC"/>
                </a:solidFill>
                <a:latin typeface="Times New Roman" pitchFamily="18" charset="0"/>
                <a:cs typeface="Times New Roman" pitchFamily="18" charset="0"/>
              </a:rPr>
              <a:t>V</a:t>
            </a:r>
            <a:r>
              <a:rPr lang="ru-RU" altLang="ru-RU" sz="1600" b="1" dirty="0">
                <a:solidFill>
                  <a:srgbClr val="000000"/>
                </a:solidFill>
                <a:latin typeface="Times New Roman" pitchFamily="18" charset="0"/>
                <a:cs typeface="Times New Roman" pitchFamily="18" charset="0"/>
              </a:rPr>
              <a:t>-</a:t>
            </a:r>
            <a:r>
              <a:rPr lang="en-US" altLang="ru-RU" sz="1600" b="1" dirty="0">
                <a:solidFill>
                  <a:srgbClr val="000000"/>
                </a:solidFill>
                <a:latin typeface="Times New Roman" pitchFamily="18" charset="0"/>
                <a:cs typeface="Times New Roman" pitchFamily="18" charset="0"/>
              </a:rPr>
              <a:t>N</a:t>
            </a:r>
            <a:r>
              <a:rPr lang="ru-RU" altLang="ru-RU" sz="1600" b="1" dirty="0">
                <a:solidFill>
                  <a:srgbClr val="000000"/>
                </a:solidFill>
                <a:latin typeface="Times New Roman" pitchFamily="18" charset="0"/>
                <a:cs typeface="Times New Roman" pitchFamily="18" charset="0"/>
              </a:rPr>
              <a:t>-</a:t>
            </a:r>
            <a:r>
              <a:rPr lang="en-US" altLang="ru-RU" sz="1600" b="1" dirty="0">
                <a:solidFill>
                  <a:srgbClr val="000000"/>
                </a:solidFill>
                <a:latin typeface="Times New Roman" pitchFamily="18" charset="0"/>
                <a:cs typeface="Times New Roman" pitchFamily="18" charset="0"/>
              </a:rPr>
              <a:t>B</a:t>
            </a:r>
            <a:r>
              <a:rPr lang="ru-RU" altLang="ru-RU" sz="1600" b="1" dirty="0">
                <a:solidFill>
                  <a:srgbClr val="000000"/>
                </a:solidFill>
                <a:latin typeface="Times New Roman" pitchFamily="18" charset="0"/>
                <a:cs typeface="Times New Roman" pitchFamily="18" charset="0"/>
              </a:rPr>
              <a:t>-0,20</a:t>
            </a:r>
            <a:r>
              <a:rPr lang="en-US" altLang="ru-RU" sz="1600" b="1" dirty="0">
                <a:solidFill>
                  <a:srgbClr val="000000"/>
                </a:solidFill>
                <a:latin typeface="Times New Roman" pitchFamily="18" charset="0"/>
                <a:cs typeface="Times New Roman" pitchFamily="18" charset="0"/>
              </a:rPr>
              <a:t>C</a:t>
            </a:r>
            <a:endParaRPr lang="ru-RU" altLang="ru-RU" sz="1600" dirty="0">
              <a:solidFill>
                <a:schemeClr val="tx2"/>
              </a:solidFill>
              <a:latin typeface="Times New Roman" pitchFamily="18" charset="0"/>
              <a:cs typeface="Times New Roman" pitchFamily="18" charset="0"/>
            </a:endParaRPr>
          </a:p>
        </p:txBody>
      </p:sp>
      <p:pic>
        <p:nvPicPr>
          <p:cNvPr id="3074" name="Picture 2"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420888"/>
            <a:ext cx="4445846"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Номер слайда 3"/>
          <p:cNvSpPr>
            <a:spLocks noGrp="1"/>
          </p:cNvSpPr>
          <p:nvPr>
            <p:ph type="sldNum" sz="quarter" idx="10"/>
          </p:nvPr>
        </p:nvSpPr>
        <p:spPr>
          <a:xfrm>
            <a:off x="8260373" y="6448430"/>
            <a:ext cx="627185" cy="377825"/>
          </a:xfrm>
        </p:spPr>
        <p:txBody>
          <a:bodyPr/>
          <a:lstStyle/>
          <a:p>
            <a:pPr>
              <a:defRPr/>
            </a:pPr>
            <a:fld id="{D5A0490A-844A-4E8F-A6EE-CF6D7138F22E}" type="slidenum">
              <a:rPr lang="ru-RU" smtClean="0">
                <a:solidFill>
                  <a:srgbClr val="003274"/>
                </a:solidFill>
              </a:rPr>
              <a:pPr>
                <a:defRPr/>
              </a:pPr>
              <a:t>9</a:t>
            </a:fld>
            <a:endParaRPr lang="ru-RU" dirty="0">
              <a:solidFill>
                <a:srgbClr val="003274"/>
              </a:solidFill>
            </a:endParaRPr>
          </a:p>
        </p:txBody>
      </p:sp>
      <p:sp>
        <p:nvSpPr>
          <p:cNvPr id="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3" name="Group 3"/>
          <p:cNvGrpSpPr>
            <a:grpSpLocks/>
          </p:cNvGrpSpPr>
          <p:nvPr/>
        </p:nvGrpSpPr>
        <p:grpSpPr bwMode="auto">
          <a:xfrm>
            <a:off x="162731" y="1888880"/>
            <a:ext cx="4447611" cy="2520950"/>
            <a:chOff x="3057" y="8704"/>
            <a:chExt cx="8103" cy="4860"/>
          </a:xfrm>
        </p:grpSpPr>
        <p:grpSp>
          <p:nvGrpSpPr>
            <p:cNvPr id="13" name="Group 6"/>
            <p:cNvGrpSpPr>
              <a:grpSpLocks/>
            </p:cNvGrpSpPr>
            <p:nvPr/>
          </p:nvGrpSpPr>
          <p:grpSpPr bwMode="auto">
            <a:xfrm>
              <a:off x="3057" y="8704"/>
              <a:ext cx="7023" cy="4860"/>
              <a:chOff x="3057" y="8704"/>
              <a:chExt cx="7023" cy="4860"/>
            </a:xfrm>
          </p:grpSpPr>
          <p:grpSp>
            <p:nvGrpSpPr>
              <p:cNvPr id="16" name="Group 9"/>
              <p:cNvGrpSpPr>
                <a:grpSpLocks/>
              </p:cNvGrpSpPr>
              <p:nvPr/>
            </p:nvGrpSpPr>
            <p:grpSpPr bwMode="auto">
              <a:xfrm>
                <a:off x="3057" y="8704"/>
                <a:ext cx="7023" cy="4860"/>
                <a:chOff x="3057" y="8704"/>
                <a:chExt cx="7023" cy="4860"/>
              </a:xfrm>
            </p:grpSpPr>
            <p:pic>
              <p:nvPicPr>
                <p:cNvPr id="3084" name="Picture 12" descr="EK 181 9"/>
                <p:cNvPicPr>
                  <a:picLocks noChangeAspect="1" noChangeArrowheads="1"/>
                </p:cNvPicPr>
                <p:nvPr/>
              </p:nvPicPr>
              <p:blipFill>
                <a:blip r:embed="rId3" cstate="print">
                  <a:lum bright="-6000" contrast="18000"/>
                  <a:extLst>
                    <a:ext uri="{28A0092B-C50C-407E-A947-70E740481C1C}">
                      <a14:useLocalDpi xmlns:a14="http://schemas.microsoft.com/office/drawing/2010/main" val="0"/>
                    </a:ext>
                  </a:extLst>
                </a:blip>
                <a:srcRect/>
                <a:stretch>
                  <a:fillRect/>
                </a:stretch>
              </p:blipFill>
              <p:spPr bwMode="auto">
                <a:xfrm>
                  <a:off x="3057" y="8704"/>
                  <a:ext cx="6480" cy="4860"/>
                </a:xfrm>
                <a:prstGeom prst="rect">
                  <a:avLst/>
                </a:prstGeom>
                <a:noFill/>
                <a:extLst>
                  <a:ext uri="{909E8E84-426E-40DD-AFC4-6F175D3DCCD1}">
                    <a14:hiddenFill xmlns:a14="http://schemas.microsoft.com/office/drawing/2010/main">
                      <a:solidFill>
                        <a:srgbClr val="FFFFFF"/>
                      </a:solidFill>
                    </a14:hiddenFill>
                  </a:ext>
                </a:extLst>
              </p:spPr>
            </p:pic>
            <p:sp>
              <p:nvSpPr>
                <p:cNvPr id="19" name="Line 11"/>
                <p:cNvSpPr>
                  <a:spLocks noChangeShapeType="1"/>
                </p:cNvSpPr>
                <p:nvPr/>
              </p:nvSpPr>
              <p:spPr bwMode="auto">
                <a:xfrm flipH="1">
                  <a:off x="6120" y="10314"/>
                  <a:ext cx="3960" cy="21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Line 10"/>
                <p:cNvSpPr>
                  <a:spLocks noChangeShapeType="1"/>
                </p:cNvSpPr>
                <p:nvPr/>
              </p:nvSpPr>
              <p:spPr bwMode="auto">
                <a:xfrm flipH="1">
                  <a:off x="7020" y="10314"/>
                  <a:ext cx="306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17" name="Oval 8"/>
              <p:cNvSpPr>
                <a:spLocks noChangeArrowheads="1"/>
              </p:cNvSpPr>
              <p:nvPr/>
            </p:nvSpPr>
            <p:spPr bwMode="auto">
              <a:xfrm>
                <a:off x="6480" y="9594"/>
                <a:ext cx="720" cy="540"/>
              </a:xfrm>
              <a:prstGeom prst="ellipse">
                <a:avLst/>
              </a:pr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8" name="Line 7"/>
              <p:cNvSpPr>
                <a:spLocks noChangeShapeType="1"/>
              </p:cNvSpPr>
              <p:nvPr/>
            </p:nvSpPr>
            <p:spPr bwMode="auto">
              <a:xfrm flipH="1">
                <a:off x="7200" y="9594"/>
                <a:ext cx="288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14" name="Text Box 5"/>
            <p:cNvSpPr txBox="1">
              <a:spLocks noChangeArrowheads="1"/>
            </p:cNvSpPr>
            <p:nvPr/>
          </p:nvSpPr>
          <p:spPr bwMode="auto">
            <a:xfrm>
              <a:off x="9720" y="9954"/>
              <a:ext cx="14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М</a:t>
              </a:r>
              <a:r>
                <a:rPr kumimoji="0" lang="ru-RU" sz="14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23</a:t>
              </a:r>
              <a:r>
                <a:rPr kumimoji="0" lang="ru-RU"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С</a:t>
              </a:r>
              <a:r>
                <a:rPr kumimoji="0" lang="ru-RU" sz="14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6</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4"/>
            <p:cNvSpPr txBox="1">
              <a:spLocks noChangeArrowheads="1"/>
            </p:cNvSpPr>
            <p:nvPr/>
          </p:nvSpPr>
          <p:spPr bwMode="auto">
            <a:xfrm>
              <a:off x="9720" y="9234"/>
              <a:ext cx="14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М(</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76758850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HZrxeDs2kiW5JNAkft.pQ"/>
</p:tagLst>
</file>

<file path=ppt/theme/theme1.xml><?xml version="1.0" encoding="utf-8"?>
<a:theme xmlns:a="http://schemas.openxmlformats.org/drawingml/2006/main" name="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1952</TotalTime>
  <Words>2055</Words>
  <Application>Microsoft Office PowerPoint</Application>
  <PresentationFormat>Экран (4:3)</PresentationFormat>
  <Paragraphs>225</Paragraphs>
  <Slides>23</Slides>
  <Notes>2</Notes>
  <HiddenSlides>0</HiddenSlides>
  <MMClips>0</MMClips>
  <ScaleCrop>false</ScaleCrop>
  <HeadingPairs>
    <vt:vector size="6" baseType="variant">
      <vt:variant>
        <vt:lpstr>Тема</vt:lpstr>
      </vt:variant>
      <vt:variant>
        <vt:i4>9</vt:i4>
      </vt:variant>
      <vt:variant>
        <vt:lpstr>Внедренные серверы OLE</vt:lpstr>
      </vt:variant>
      <vt:variant>
        <vt:i4>1</vt:i4>
      </vt:variant>
      <vt:variant>
        <vt:lpstr>Заголовки слайдов</vt:lpstr>
      </vt:variant>
      <vt:variant>
        <vt:i4>23</vt:i4>
      </vt:variant>
    </vt:vector>
  </HeadingPairs>
  <TitlesOfParts>
    <vt:vector size="33" baseType="lpstr">
      <vt:lpstr>b-default</vt:lpstr>
      <vt:lpstr>1_b-default</vt:lpstr>
      <vt:lpstr>2_b-default</vt:lpstr>
      <vt:lpstr>3_b-default</vt:lpstr>
      <vt:lpstr>4_b-default</vt:lpstr>
      <vt:lpstr>5_b-default</vt:lpstr>
      <vt:lpstr>6_b-default</vt:lpstr>
      <vt:lpstr>7_b-default</vt:lpstr>
      <vt:lpstr>8_b-default</vt:lpstr>
      <vt:lpstr>think-cell Slide</vt:lpstr>
      <vt:lpstr>Презентация PowerPoint</vt:lpstr>
      <vt:lpstr> The aim of works</vt:lpstr>
      <vt:lpstr> Composition of works on R&amp;D of structural materials </vt:lpstr>
      <vt:lpstr>Презентация PowerPoint</vt:lpstr>
      <vt:lpstr> </vt:lpstr>
      <vt:lpstr>Steel CHS68</vt:lpstr>
      <vt:lpstr>The results of post-reactor studies of reference fuel assemblies with shells of fuel rods from ChS68 reactor BN-600</vt:lpstr>
      <vt:lpstr>Steel EK164 </vt:lpstr>
      <vt:lpstr>Ferritic-martensitic steels: alloying systems and long-term strength of thin-walled tubes</vt:lpstr>
      <vt:lpstr>Industrial development of ferritic-martensitic steels EK181 and ChS139</vt:lpstr>
      <vt:lpstr>Презентация PowerPoint</vt:lpstr>
      <vt:lpstr>Corrosion, including fretting corrosion, samples of steel EP823 of new technological performance and advanced materials</vt:lpstr>
      <vt:lpstr>Matrix of parameters of metal products from steel EP823</vt:lpstr>
      <vt:lpstr>Matrix of parameters of metal products from steel EP823</vt:lpstr>
      <vt:lpstr>Radiation resistance</vt:lpstr>
      <vt:lpstr>Steel EP900</vt:lpstr>
      <vt:lpstr>Bimetallic tubes</vt:lpstr>
      <vt:lpstr> ODS steels</vt:lpstr>
      <vt:lpstr>Презентация PowerPoint</vt:lpstr>
      <vt:lpstr>ODS steels being developed for use as fuel claddings of a  lead-cooled reactor</vt:lpstr>
      <vt:lpstr>Презентация PowerPoint</vt:lpstr>
      <vt:lpstr>Conclusion</vt:lpstr>
      <vt:lpstr>Conclusion</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Nikitina</dc:creator>
  <cp:lastModifiedBy>Nikitina</cp:lastModifiedBy>
  <cp:revision>156</cp:revision>
  <cp:lastPrinted>2019-05-27T16:15:41Z</cp:lastPrinted>
  <dcterms:created xsi:type="dcterms:W3CDTF">2019-02-27T17:48:35Z</dcterms:created>
  <dcterms:modified xsi:type="dcterms:W3CDTF">2019-05-27T16:24:53Z</dcterms:modified>
</cp:coreProperties>
</file>