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4"/>
  </p:notesMasterIdLst>
  <p:sldIdLst>
    <p:sldId id="257" r:id="rId2"/>
    <p:sldId id="993" r:id="rId3"/>
    <p:sldId id="992" r:id="rId4"/>
    <p:sldId id="988" r:id="rId5"/>
    <p:sldId id="991" r:id="rId6"/>
    <p:sldId id="986" r:id="rId7"/>
    <p:sldId id="280" r:id="rId8"/>
    <p:sldId id="322" r:id="rId9"/>
    <p:sldId id="320" r:id="rId10"/>
    <p:sldId id="323" r:id="rId11"/>
    <p:sldId id="989" r:id="rId12"/>
    <p:sldId id="990" r:id="rId13"/>
    <p:sldId id="946" r:id="rId14"/>
    <p:sldId id="259" r:id="rId15"/>
    <p:sldId id="262" r:id="rId16"/>
    <p:sldId id="263" r:id="rId17"/>
    <p:sldId id="995" r:id="rId18"/>
    <p:sldId id="282" r:id="rId19"/>
    <p:sldId id="265" r:id="rId20"/>
    <p:sldId id="283" r:id="rId21"/>
    <p:sldId id="996" r:id="rId22"/>
    <p:sldId id="997" r:id="rId23"/>
    <p:sldId id="261" r:id="rId24"/>
    <p:sldId id="999" r:id="rId25"/>
    <p:sldId id="984" r:id="rId26"/>
    <p:sldId id="301" r:id="rId27"/>
    <p:sldId id="998" r:id="rId28"/>
    <p:sldId id="266" r:id="rId29"/>
    <p:sldId id="985" r:id="rId30"/>
    <p:sldId id="307" r:id="rId31"/>
    <p:sldId id="267" r:id="rId32"/>
    <p:sldId id="269" r:id="rId33"/>
    <p:sldId id="270" r:id="rId34"/>
    <p:sldId id="271" r:id="rId35"/>
    <p:sldId id="308" r:id="rId36"/>
    <p:sldId id="983" r:id="rId37"/>
    <p:sldId id="272" r:id="rId38"/>
    <p:sldId id="287" r:id="rId39"/>
    <p:sldId id="275" r:id="rId40"/>
    <p:sldId id="276" r:id="rId41"/>
    <p:sldId id="277" r:id="rId42"/>
    <p:sldId id="1003" r:id="rId43"/>
    <p:sldId id="1002" r:id="rId44"/>
    <p:sldId id="1001" r:id="rId45"/>
    <p:sldId id="317" r:id="rId46"/>
    <p:sldId id="294" r:id="rId47"/>
    <p:sldId id="533" r:id="rId48"/>
    <p:sldId id="313" r:id="rId49"/>
    <p:sldId id="312" r:id="rId50"/>
    <p:sldId id="303" r:id="rId51"/>
    <p:sldId id="298" r:id="rId52"/>
    <p:sldId id="268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5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A9273-45BE-4FF1-ABE3-8958EBBC1E9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1664A-E748-4981-B7CB-6BDACE2FE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D49E-BC5A-4342-9E32-126D2AAC174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D49E-BC5A-4342-9E32-126D2AAC174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0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134">
              <a:defRPr>
                <a:solidFill>
                  <a:schemeClr val="tx1"/>
                </a:solidFill>
                <a:latin typeface="Arial" charset="0"/>
              </a:defRPr>
            </a:lvl1pPr>
            <a:lvl2pPr marL="735892" indent="-283035" defTabSz="893134">
              <a:defRPr>
                <a:solidFill>
                  <a:schemeClr val="tx1"/>
                </a:solidFill>
                <a:latin typeface="Arial" charset="0"/>
              </a:defRPr>
            </a:lvl2pPr>
            <a:lvl3pPr marL="1132142" indent="-226428" defTabSz="893134">
              <a:defRPr>
                <a:solidFill>
                  <a:schemeClr val="tx1"/>
                </a:solidFill>
                <a:latin typeface="Arial" charset="0"/>
              </a:defRPr>
            </a:lvl3pPr>
            <a:lvl4pPr marL="1584998" indent="-226428" defTabSz="893134">
              <a:defRPr>
                <a:solidFill>
                  <a:schemeClr val="tx1"/>
                </a:solidFill>
                <a:latin typeface="Arial" charset="0"/>
              </a:defRPr>
            </a:lvl4pPr>
            <a:lvl5pPr marL="2037855" indent="-226428" defTabSz="893134">
              <a:defRPr>
                <a:solidFill>
                  <a:schemeClr val="tx1"/>
                </a:solidFill>
                <a:latin typeface="Arial" charset="0"/>
              </a:defRPr>
            </a:lvl5pPr>
            <a:lvl6pPr marL="2490711" indent="-226428" defTabSz="8931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8" indent="-226428" defTabSz="8931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25" indent="-226428" defTabSz="8931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81" indent="-226428" defTabSz="8931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39BF79-B917-4DC9-B7A7-2178BFE23081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6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3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107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56168" y="1676400"/>
            <a:ext cx="11231033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328400" y="6489700"/>
            <a:ext cx="812800" cy="228600"/>
          </a:xfrm>
        </p:spPr>
        <p:txBody>
          <a:bodyPr/>
          <a:lstStyle>
            <a:lvl1pPr>
              <a:defRPr/>
            </a:lvl1pPr>
          </a:lstStyle>
          <a:p>
            <a:fld id="{5CED4DC4-E0B3-4426-B206-C5AD0FB46717}" type="slidenum">
              <a:rPr lang="en-US"/>
              <a:pPr/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0363200" y="6692901"/>
            <a:ext cx="1117600" cy="1301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3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8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7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0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C639-1E33-43C9-8E53-8FEA5DAE56DB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656A-9D0D-4B90-90AA-FB37BEC3A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6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7528" y="2811853"/>
            <a:ext cx="8146961" cy="1234293"/>
          </a:xfrm>
        </p:spPr>
        <p:txBody>
          <a:bodyPr>
            <a:normAutofit fontScale="90000"/>
          </a:bodyPr>
          <a:lstStyle/>
          <a:p>
            <a:pPr algn="l"/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Swelling, creep and embrittlement of D9 stainless steel cladding and duct irradiated in four FFTF mixed-oxide driver fuel assemblies after high neutron exposures 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02494" y="4148943"/>
            <a:ext cx="6400800" cy="2325688"/>
          </a:xfrm>
        </p:spPr>
        <p:txBody>
          <a:bodyPr>
            <a:normAutofit/>
          </a:bodyPr>
          <a:lstStyle/>
          <a:p>
            <a:r>
              <a:rPr lang="en-US" sz="2600" b="1" dirty="0"/>
              <a:t>F. A. Garner </a:t>
            </a:r>
            <a:endParaRPr lang="en-US" sz="1900" b="1" dirty="0"/>
          </a:p>
          <a:p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Moscow Engineering Physics Institute</a:t>
            </a:r>
          </a:p>
          <a:p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Department of Materials Science</a:t>
            </a:r>
          </a:p>
        </p:txBody>
      </p:sp>
      <p:pic>
        <p:nvPicPr>
          <p:cNvPr id="4" name="Picture 3" descr="C:\Users\Степа\Desktop\MEPhI_Logo2014_ru.png">
            <a:extLst>
              <a:ext uri="{FF2B5EF4-FFF2-40B4-BE49-F238E27FC236}">
                <a16:creationId xmlns:a16="http://schemas.microsoft.com/office/drawing/2014/main" id="{6949B346-5846-4028-B01F-9A831BB2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1" y="240492"/>
            <a:ext cx="1781174" cy="183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22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C449F-0CC2-4CDE-AA39-6F7158CD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1"/>
            <a:ext cx="10515600" cy="8255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Each of the four assemblies explored a different temperature history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35A42ACD-68D5-481F-A942-294CEBE2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733425"/>
            <a:ext cx="6453677" cy="602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9B6CA3-E6EA-42B0-A82D-82319F7277D2}"/>
              </a:ext>
            </a:extLst>
          </p:cNvPr>
          <p:cNvSpPr/>
          <p:nvPr/>
        </p:nvSpPr>
        <p:spPr>
          <a:xfrm>
            <a:off x="6924674" y="2289514"/>
            <a:ext cx="44291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Coolant outlet temperature histories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(top of the fuel column) 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for typical high temperature pins.</a:t>
            </a:r>
          </a:p>
          <a:p>
            <a:endParaRPr lang="en-US" sz="2000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sz="2000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Note the large increase in temperature of C-1 after completing two cycles when moved from Row 4 to Row 2.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8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6E0DCD-3BE7-41D5-936F-D2FBD556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29" y="1239134"/>
            <a:ext cx="8251151" cy="54258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E47F9D6-8862-4698-B837-B425B716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81" y="991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Upper surface of D-9 assemblies after irradiation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D9C04-8C03-43F8-AC41-D24DBD74E973}"/>
              </a:ext>
            </a:extLst>
          </p:cNvPr>
          <p:cNvSpPr txBox="1"/>
          <p:nvPr/>
        </p:nvSpPr>
        <p:spPr>
          <a:xfrm>
            <a:off x="9255760" y="2184400"/>
            <a:ext cx="69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F7139-7851-48E2-86CD-381927366568}"/>
              </a:ext>
            </a:extLst>
          </p:cNvPr>
          <p:cNvSpPr txBox="1"/>
          <p:nvPr/>
        </p:nvSpPr>
        <p:spPr>
          <a:xfrm>
            <a:off x="9733280" y="4856480"/>
            <a:ext cx="83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D9-2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473B7-0778-4B74-B98D-7B273077871F}"/>
              </a:ext>
            </a:extLst>
          </p:cNvPr>
          <p:cNvSpPr txBox="1"/>
          <p:nvPr/>
        </p:nvSpPr>
        <p:spPr>
          <a:xfrm>
            <a:off x="435649" y="5046628"/>
            <a:ext cx="104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</a:t>
            </a:r>
            <a:r>
              <a:rPr lang="en-US" sz="2400" b="1" dirty="0">
                <a:solidFill>
                  <a:srgbClr val="C00000"/>
                </a:solidFill>
              </a:rPr>
              <a:t>D9-4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DA0C4-2E25-4AF4-9479-31CC0061C536}"/>
              </a:ext>
            </a:extLst>
          </p:cNvPr>
          <p:cNvSpPr txBox="1"/>
          <p:nvPr/>
        </p:nvSpPr>
        <p:spPr>
          <a:xfrm>
            <a:off x="435649" y="2204720"/>
            <a:ext cx="202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As-fabricated</a:t>
            </a:r>
          </a:p>
        </p:txBody>
      </p:sp>
    </p:spTree>
    <p:extLst>
      <p:ext uri="{BB962C8B-B14F-4D97-AF65-F5344CB8AC3E}">
        <p14:creationId xmlns:p14="http://schemas.microsoft.com/office/powerpoint/2010/main" val="283189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A481-90BA-4C00-8CC1-067B4E48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38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Major questions addressed in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C2AD-F99B-443B-B9ED-5855CAF92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47"/>
            <a:ext cx="9687339" cy="4351338"/>
          </a:xfrm>
        </p:spPr>
        <p:txBody>
          <a:bodyPr/>
          <a:lstStyle/>
          <a:p>
            <a:r>
              <a:rPr lang="en-US" b="1" dirty="0"/>
              <a:t>For well-specified production heats of steel, is void swelling a reproducible process for a given set of irradiation conditions?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If I see “scatter” in my swelling data, is it due to an inherent chaotic nature of swelling, ….. or does it arise from small variations in temperature, neutron flux or stress?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What are various consequences of swelling on the performance of the fuel assemblies?</a:t>
            </a:r>
          </a:p>
        </p:txBody>
      </p:sp>
    </p:spTree>
    <p:extLst>
      <p:ext uri="{BB962C8B-B14F-4D97-AF65-F5344CB8AC3E}">
        <p14:creationId xmlns:p14="http://schemas.microsoft.com/office/powerpoint/2010/main" val="410761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AB35D27B-B827-4019-A437-64969C65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15544"/>
            <a:ext cx="5210175" cy="604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CFE43-AA70-40A8-85DF-E7C910E12CD0}"/>
              </a:ext>
            </a:extLst>
          </p:cNvPr>
          <p:cNvSpPr txBox="1"/>
          <p:nvPr/>
        </p:nvSpPr>
        <p:spPr>
          <a:xfrm>
            <a:off x="6649693" y="1580737"/>
            <a:ext cx="3886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Data are identified by a symbol specific to each assembly.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C00000"/>
                </a:solidFill>
              </a:rPr>
              <a:t>Is there a possibility to separate the “apparent” </a:t>
            </a:r>
            <a:r>
              <a:rPr lang="en-US" sz="2000" b="1" u="sng" dirty="0">
                <a:solidFill>
                  <a:srgbClr val="C00000"/>
                </a:solidFill>
              </a:rPr>
              <a:t>scatter</a:t>
            </a:r>
            <a:r>
              <a:rPr lang="en-US" sz="2000" b="1" dirty="0">
                <a:solidFill>
                  <a:srgbClr val="C00000"/>
                </a:solidFill>
              </a:rPr>
              <a:t> into </a:t>
            </a:r>
            <a:r>
              <a:rPr lang="en-US" sz="2000" b="1" u="sng" dirty="0">
                <a:solidFill>
                  <a:srgbClr val="C00000"/>
                </a:solidFill>
              </a:rPr>
              <a:t>information</a:t>
            </a:r>
            <a:r>
              <a:rPr lang="en-US" sz="2000" b="1" dirty="0">
                <a:solidFill>
                  <a:srgbClr val="C00000"/>
                </a:solidFill>
              </a:rPr>
              <a:t> concerning temperature history and dpa rate?</a:t>
            </a:r>
          </a:p>
          <a:p>
            <a:endParaRPr lang="en-US" sz="2000" b="1" dirty="0"/>
          </a:p>
          <a:p>
            <a:r>
              <a:rPr lang="en-US" sz="2000" b="1" dirty="0"/>
              <a:t>Is swelling at a given set of irradiation conditions very reproducible ……. or is there inherent chaotic swelling, leading to significant scatter?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2B32E-7D94-4E86-946B-89F4F53D34B3}"/>
              </a:ext>
            </a:extLst>
          </p:cNvPr>
          <p:cNvSpPr txBox="1"/>
          <p:nvPr/>
        </p:nvSpPr>
        <p:spPr>
          <a:xfrm>
            <a:off x="407503" y="494913"/>
            <a:ext cx="1026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All swelling data were derived from density change measurements.</a:t>
            </a:r>
          </a:p>
        </p:txBody>
      </p:sp>
    </p:spTree>
    <p:extLst>
      <p:ext uri="{BB962C8B-B14F-4D97-AF65-F5344CB8AC3E}">
        <p14:creationId xmlns:p14="http://schemas.microsoft.com/office/powerpoint/2010/main" val="312803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7099" y="136525"/>
            <a:ext cx="8803640" cy="82708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Cutting of 1.3 cm long rings and immersion density to assess the reproducibility of swelling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016126" y="1360488"/>
            <a:ext cx="8803640" cy="48117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75000"/>
              </a:lnSpc>
            </a:pPr>
            <a:r>
              <a:rPr lang="en-US" sz="3200" b="1" dirty="0">
                <a:solidFill>
                  <a:srgbClr val="C00000"/>
                </a:solidFill>
              </a:rPr>
              <a:t>D9-1 assembly </a:t>
            </a:r>
          </a:p>
          <a:p>
            <a:pPr>
              <a:lnSpc>
                <a:spcPct val="75000"/>
              </a:lnSpc>
            </a:pPr>
            <a:r>
              <a:rPr lang="en-US" b="1" dirty="0"/>
              <a:t>T</a:t>
            </a:r>
            <a:r>
              <a:rPr lang="en-US" sz="3200" b="1" dirty="0"/>
              <a:t>wo </a:t>
            </a:r>
            <a:r>
              <a:rPr lang="en-US" sz="3200" b="1" u="sng" dirty="0"/>
              <a:t>adjacent</a:t>
            </a:r>
            <a:r>
              <a:rPr lang="en-US" sz="3200" b="1" dirty="0"/>
              <a:t> fuel pins clad with </a:t>
            </a:r>
            <a:r>
              <a:rPr lang="en-US" sz="3200" b="1" dirty="0">
                <a:solidFill>
                  <a:srgbClr val="FF0000"/>
                </a:solidFill>
              </a:rPr>
              <a:t>D9-C1 </a:t>
            </a:r>
            <a:r>
              <a:rPr lang="en-US" sz="3200" b="1" dirty="0"/>
              <a:t>heat</a:t>
            </a:r>
          </a:p>
          <a:p>
            <a:pPr>
              <a:lnSpc>
                <a:spcPct val="75000"/>
              </a:lnSpc>
            </a:pPr>
            <a:endParaRPr lang="en-US" sz="3200" b="1" dirty="0">
              <a:solidFill>
                <a:srgbClr val="FF00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3200" b="1" dirty="0">
                <a:solidFill>
                  <a:srgbClr val="C00000"/>
                </a:solidFill>
              </a:rPr>
              <a:t>D9-2 assembly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z="2400" b="1" dirty="0"/>
              <a:t>    T</a:t>
            </a:r>
            <a:r>
              <a:rPr lang="en-US" b="1" dirty="0"/>
              <a:t>wo </a:t>
            </a:r>
            <a:r>
              <a:rPr lang="en-US" b="1" u="sng" dirty="0"/>
              <a:t>near-adjacent</a:t>
            </a:r>
            <a:r>
              <a:rPr lang="en-US" b="1" dirty="0"/>
              <a:t> fuel pins clad with </a:t>
            </a:r>
            <a:r>
              <a:rPr lang="en-US" b="1" dirty="0">
                <a:solidFill>
                  <a:srgbClr val="FF0000"/>
                </a:solidFill>
              </a:rPr>
              <a:t>D9-C1 </a:t>
            </a:r>
            <a:r>
              <a:rPr lang="en-US" b="1" dirty="0"/>
              <a:t>heat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b="1" dirty="0"/>
          </a:p>
          <a:p>
            <a:pPr>
              <a:lnSpc>
                <a:spcPct val="75000"/>
              </a:lnSpc>
            </a:pPr>
            <a:r>
              <a:rPr lang="en-US" sz="3200" b="1" dirty="0">
                <a:solidFill>
                  <a:srgbClr val="C00000"/>
                </a:solidFill>
              </a:rPr>
              <a:t>D9-4 assembly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b="1" dirty="0"/>
              <a:t>   1) Hexagonal duct (2 faces) made from </a:t>
            </a:r>
            <a:r>
              <a:rPr lang="en-US" b="1" dirty="0">
                <a:solidFill>
                  <a:srgbClr val="FF0000"/>
                </a:solidFill>
              </a:rPr>
              <a:t>D9-C1</a:t>
            </a:r>
            <a:r>
              <a:rPr lang="en-US" b="1" dirty="0"/>
              <a:t> heat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b="1" dirty="0"/>
              <a:t>   2) Two </a:t>
            </a:r>
            <a:r>
              <a:rPr lang="en-US" b="1" u="sng" dirty="0"/>
              <a:t>adjacent</a:t>
            </a:r>
            <a:r>
              <a:rPr lang="en-US" b="1" dirty="0"/>
              <a:t> fuel pins clad with different heats  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b="1" dirty="0"/>
              <a:t>		</a:t>
            </a:r>
            <a:r>
              <a:rPr lang="en-US" b="1" dirty="0">
                <a:solidFill>
                  <a:srgbClr val="FF0000"/>
                </a:solidFill>
              </a:rPr>
              <a:t>D9-C1</a:t>
            </a:r>
            <a:r>
              <a:rPr lang="en-US" b="1" dirty="0"/>
              <a:t> (standard levels of minor and “tramp” elements)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b="1" dirty="0"/>
              <a:t>		</a:t>
            </a:r>
            <a:r>
              <a:rPr lang="en-US" b="1" dirty="0">
                <a:solidFill>
                  <a:srgbClr val="FF0000"/>
                </a:solidFill>
              </a:rPr>
              <a:t>D9-C1P</a:t>
            </a:r>
            <a:r>
              <a:rPr lang="en-US" b="1" dirty="0"/>
              <a:t> (lower levels of “tramp” elements)   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b="1" dirty="0"/>
              <a:t>	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b="1" dirty="0"/>
              <a:t>	All other pins in these four assemblies were examined </a:t>
            </a:r>
            <a:r>
              <a:rPr lang="en-US" b="1" u="sng" dirty="0"/>
              <a:t>non-destructively</a:t>
            </a:r>
            <a:r>
              <a:rPr lang="en-US" b="1" dirty="0"/>
              <a:t> using profilometry and length change.</a:t>
            </a:r>
          </a:p>
          <a:p>
            <a:pPr>
              <a:lnSpc>
                <a:spcPct val="75000"/>
              </a:lnSpc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7C2DD75-5D8C-4F3F-ABF0-DAB4CFC0FCDF}" type="slidenum">
              <a:rPr lang="en-US"/>
              <a:pPr/>
              <a:t>14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13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68400" y="298189"/>
            <a:ext cx="7316788" cy="11430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Fast neutron fluence (E &gt; 0.1 MeV) experienced by two D9 assemblies in FFTF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D2BA537-3FC7-4F26-8E09-B31E1A982FB7}" type="slidenum">
              <a:rPr lang="en-US"/>
              <a:pPr/>
              <a:t>15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2149475" y="1398588"/>
            <a:ext cx="5264150" cy="5016500"/>
            <a:chOff x="394" y="881"/>
            <a:chExt cx="3316" cy="3160"/>
          </a:xfrm>
        </p:grpSpPr>
        <p:graphicFrame>
          <p:nvGraphicFramePr>
            <p:cNvPr id="68613" name="Object 5"/>
            <p:cNvGraphicFramePr>
              <a:graphicFrameLocks noChangeAspect="1"/>
            </p:cNvGraphicFramePr>
            <p:nvPr/>
          </p:nvGraphicFramePr>
          <p:xfrm>
            <a:off x="394" y="881"/>
            <a:ext cx="3316" cy="3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" name="Chart" r:id="rId3" imgW="4676851" imgH="4457700" progId="">
                    <p:embed/>
                  </p:oleObj>
                </mc:Choice>
                <mc:Fallback>
                  <p:oleObj name="Chart" r:id="rId3" imgW="4676851" imgH="4457700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" y="881"/>
                          <a:ext cx="3316" cy="3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1301" y="2787"/>
              <a:ext cx="6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folHlink"/>
                  </a:solidFill>
                </a:rPr>
                <a:t>D9-4 duct</a:t>
              </a:r>
            </a:p>
          </p:txBody>
        </p:sp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1691" y="2304"/>
              <a:ext cx="7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D9-4 cladding</a:t>
              </a:r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2490" y="1198"/>
              <a:ext cx="90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D9-2 cladding</a:t>
              </a:r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auto">
            <a:xfrm flipH="1">
              <a:off x="2211" y="1338"/>
              <a:ext cx="279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 flipH="1" flipV="1">
              <a:off x="1338" y="2127"/>
              <a:ext cx="353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 flipH="1" flipV="1">
              <a:off x="1022" y="2518"/>
              <a:ext cx="306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7630866" y="1764775"/>
            <a:ext cx="34313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D9-2 assembly spent more time in reactor and reached a higher fluence level than D9-4.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Each set of two pins experienced near-identical fluxes and temperatures.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Fluences and temperatures of the two duct faces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360978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0364" y="0"/>
            <a:ext cx="6243637" cy="14478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Time-averaged mid-wall temperatures experienced by two D9 assemblies in FFTF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DFBB24C-0971-40A1-8DE2-BA53F5DCA19B}" type="slidenum">
              <a:rPr lang="en-US"/>
              <a:pPr/>
              <a:t>16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2278063" y="1160463"/>
            <a:ext cx="4659312" cy="5276850"/>
            <a:chOff x="475" y="731"/>
            <a:chExt cx="2935" cy="3324"/>
          </a:xfrm>
        </p:grpSpPr>
        <p:graphicFrame>
          <p:nvGraphicFramePr>
            <p:cNvPr id="70659" name="Object 3"/>
            <p:cNvGraphicFramePr>
              <a:graphicFrameLocks noChangeAspect="1"/>
            </p:cNvGraphicFramePr>
            <p:nvPr/>
          </p:nvGraphicFramePr>
          <p:xfrm>
            <a:off x="475" y="731"/>
            <a:ext cx="2932" cy="3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8" name="Chart" r:id="rId3" imgW="4057802" imgH="4600651" progId="">
                    <p:embed/>
                  </p:oleObj>
                </mc:Choice>
                <mc:Fallback>
                  <p:oleObj name="Chart" r:id="rId3" imgW="4057802" imgH="4600651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" y="731"/>
                          <a:ext cx="2932" cy="3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0" name="Text Box 4"/>
            <p:cNvSpPr txBox="1">
              <a:spLocks noChangeArrowheads="1"/>
            </p:cNvSpPr>
            <p:nvPr/>
          </p:nvSpPr>
          <p:spPr bwMode="auto">
            <a:xfrm>
              <a:off x="1078" y="1115"/>
              <a:ext cx="8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D9-4 cladding</a:t>
              </a:r>
            </a:p>
          </p:txBody>
        </p:sp>
        <p:sp>
          <p:nvSpPr>
            <p:cNvPr id="70661" name="Text Box 5"/>
            <p:cNvSpPr txBox="1">
              <a:spLocks noChangeArrowheads="1"/>
            </p:cNvSpPr>
            <p:nvPr/>
          </p:nvSpPr>
          <p:spPr bwMode="auto">
            <a:xfrm>
              <a:off x="1645" y="3001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D9-4 duct</a:t>
              </a:r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2694" y="985"/>
              <a:ext cx="7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8080"/>
                  </a:solidFill>
                </a:rPr>
                <a:t>D9-2 cladding</a:t>
              </a:r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1477" y="1505"/>
              <a:ext cx="24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 flipH="1">
              <a:off x="2406" y="1198"/>
              <a:ext cx="27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H="1" flipV="1">
              <a:off x="1329" y="2861"/>
              <a:ext cx="287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7010400" y="1702478"/>
            <a:ext cx="4038459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The D9-4 assembly operated at higher temperatures than did D9-2.</a:t>
            </a:r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r>
              <a:rPr lang="en-US" sz="2000" b="1" dirty="0"/>
              <a:t>The D9-4 duct operated at lower temperatures than D9-4 cladding.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0187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0363" y="0"/>
            <a:ext cx="6285970" cy="14478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Time-averaged mid-wall temperatures experienced by two D9 assemblies in FFTF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DFBB24C-0971-40A1-8DE2-BA53F5DCA19B}" type="slidenum">
              <a:rPr lang="en-US"/>
              <a:pPr/>
              <a:t>17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2278063" y="1160463"/>
            <a:ext cx="4659312" cy="5276850"/>
            <a:chOff x="475" y="731"/>
            <a:chExt cx="2935" cy="3324"/>
          </a:xfrm>
        </p:grpSpPr>
        <p:graphicFrame>
          <p:nvGraphicFramePr>
            <p:cNvPr id="70659" name="Object 3"/>
            <p:cNvGraphicFramePr>
              <a:graphicFrameLocks noChangeAspect="1"/>
            </p:cNvGraphicFramePr>
            <p:nvPr/>
          </p:nvGraphicFramePr>
          <p:xfrm>
            <a:off x="475" y="731"/>
            <a:ext cx="2932" cy="3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4" name="Chart" r:id="rId3" imgW="4057802" imgH="4600651" progId="">
                    <p:embed/>
                  </p:oleObj>
                </mc:Choice>
                <mc:Fallback>
                  <p:oleObj name="Chart" r:id="rId3" imgW="4057802" imgH="4600651" progId="">
                    <p:embed/>
                    <p:pic>
                      <p:nvPicPr>
                        <p:cNvPr id="7065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" y="731"/>
                          <a:ext cx="2932" cy="3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0" name="Text Box 4"/>
            <p:cNvSpPr txBox="1">
              <a:spLocks noChangeArrowheads="1"/>
            </p:cNvSpPr>
            <p:nvPr/>
          </p:nvSpPr>
          <p:spPr bwMode="auto">
            <a:xfrm>
              <a:off x="1078" y="1115"/>
              <a:ext cx="8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D9-4 cladding</a:t>
              </a:r>
            </a:p>
          </p:txBody>
        </p:sp>
        <p:sp>
          <p:nvSpPr>
            <p:cNvPr id="70661" name="Text Box 5"/>
            <p:cNvSpPr txBox="1">
              <a:spLocks noChangeArrowheads="1"/>
            </p:cNvSpPr>
            <p:nvPr/>
          </p:nvSpPr>
          <p:spPr bwMode="auto">
            <a:xfrm>
              <a:off x="1645" y="3001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D9-4 duct</a:t>
              </a:r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2694" y="985"/>
              <a:ext cx="7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8080"/>
                  </a:solidFill>
                </a:rPr>
                <a:t>D9-2 cladding</a:t>
              </a:r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1477" y="1505"/>
              <a:ext cx="24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 flipH="1">
              <a:off x="2406" y="1198"/>
              <a:ext cx="27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H="1" flipV="1">
              <a:off x="1329" y="2861"/>
              <a:ext cx="287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978651" y="1716453"/>
            <a:ext cx="3979467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The D9-4 assembly operated at higher temperatures than did D9-2</a:t>
            </a:r>
            <a:r>
              <a:rPr lang="en-US" sz="2000" b="1" dirty="0"/>
              <a:t>.</a:t>
            </a:r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r>
              <a:rPr lang="en-US" sz="2000" b="1" dirty="0"/>
              <a:t>The D9-4 duct operated at lower temperatures than D9-4 cladding.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Temperature </a:t>
            </a:r>
            <a:r>
              <a:rPr lang="en-US" sz="2000" b="1" dirty="0"/>
              <a:t>and neutron flux are  the </a:t>
            </a:r>
            <a:r>
              <a:rPr lang="en-US" sz="2000" b="1" u="sng" dirty="0"/>
              <a:t>most important variables</a:t>
            </a:r>
            <a:r>
              <a:rPr lang="en-US" sz="2000" b="1" dirty="0"/>
              <a:t> to determine the duration of the transient swelling regime.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6750" y="1386019"/>
            <a:ext cx="311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 very small difference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14520" y="1670632"/>
            <a:ext cx="406472" cy="420107"/>
          </a:xfrm>
          <a:prstGeom prst="straightConnector1">
            <a:avLst/>
          </a:prstGeom>
          <a:ln w="25400">
            <a:solidFill>
              <a:srgbClr val="FF0000">
                <a:alpha val="92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81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3451" y="304800"/>
            <a:ext cx="7439025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Swelling measured using density change for cladding and duct in two D9 assemblies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DAF92-7524-47BF-8CE0-07C502AFA58A}" type="slidenum">
              <a:rPr lang="en-US"/>
              <a:pPr/>
              <a:t>18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71687" name="Group 7"/>
          <p:cNvGrpSpPr>
            <a:grpSpLocks/>
          </p:cNvGrpSpPr>
          <p:nvPr/>
        </p:nvGrpSpPr>
        <p:grpSpPr bwMode="auto">
          <a:xfrm>
            <a:off x="2203451" y="1528763"/>
            <a:ext cx="6831013" cy="4552950"/>
            <a:chOff x="289" y="991"/>
            <a:chExt cx="4303" cy="2868"/>
          </a:xfrm>
        </p:grpSpPr>
        <p:graphicFrame>
          <p:nvGraphicFramePr>
            <p:cNvPr id="71683" name="Object 3"/>
            <p:cNvGraphicFramePr>
              <a:graphicFrameLocks noChangeAspect="1"/>
            </p:cNvGraphicFramePr>
            <p:nvPr/>
          </p:nvGraphicFramePr>
          <p:xfrm>
            <a:off x="289" y="991"/>
            <a:ext cx="4303" cy="2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6" name="Chart" r:id="rId3" imgW="4676851" imgH="3181502" progId="">
                    <p:embed/>
                  </p:oleObj>
                </mc:Choice>
                <mc:Fallback>
                  <p:oleObj name="Chart" r:id="rId3" imgW="4676851" imgH="3181502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" y="991"/>
                          <a:ext cx="4303" cy="28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84" name="Text Box 4"/>
            <p:cNvSpPr txBox="1">
              <a:spLocks noChangeArrowheads="1"/>
            </p:cNvSpPr>
            <p:nvPr/>
          </p:nvSpPr>
          <p:spPr bwMode="auto">
            <a:xfrm>
              <a:off x="1625" y="2963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D9-4 duct</a:t>
              </a:r>
            </a:p>
          </p:txBody>
        </p:sp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2601" y="1421"/>
              <a:ext cx="88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folHlink"/>
                  </a:solidFill>
                </a:rPr>
                <a:t>D9-2 cladding</a:t>
              </a:r>
            </a:p>
          </p:txBody>
        </p:sp>
        <p:sp>
          <p:nvSpPr>
            <p:cNvPr id="71686" name="Text Box 6"/>
            <p:cNvSpPr txBox="1">
              <a:spLocks noChangeArrowheads="1"/>
            </p:cNvSpPr>
            <p:nvPr/>
          </p:nvSpPr>
          <p:spPr bwMode="auto">
            <a:xfrm>
              <a:off x="1031" y="1682"/>
              <a:ext cx="7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D9-4 cladding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08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3451" y="304800"/>
            <a:ext cx="7439025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Swelling measured using density change for cladding and duct in two D9 assemblies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46DAF92-7524-47BF-8CE0-07C502AFA58A}" type="slidenum">
              <a:rPr lang="en-US"/>
              <a:pPr/>
              <a:t>19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71687" name="Group 7"/>
          <p:cNvGrpSpPr>
            <a:grpSpLocks/>
          </p:cNvGrpSpPr>
          <p:nvPr/>
        </p:nvGrpSpPr>
        <p:grpSpPr bwMode="auto">
          <a:xfrm>
            <a:off x="2203451" y="1528763"/>
            <a:ext cx="6831013" cy="4552950"/>
            <a:chOff x="289" y="991"/>
            <a:chExt cx="4303" cy="2868"/>
          </a:xfrm>
        </p:grpSpPr>
        <p:graphicFrame>
          <p:nvGraphicFramePr>
            <p:cNvPr id="71683" name="Object 3"/>
            <p:cNvGraphicFramePr>
              <a:graphicFrameLocks noChangeAspect="1"/>
            </p:cNvGraphicFramePr>
            <p:nvPr/>
          </p:nvGraphicFramePr>
          <p:xfrm>
            <a:off x="289" y="991"/>
            <a:ext cx="4303" cy="2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4" name="Chart" r:id="rId3" imgW="4676851" imgH="3181502" progId="">
                    <p:embed/>
                  </p:oleObj>
                </mc:Choice>
                <mc:Fallback>
                  <p:oleObj name="Chart" r:id="rId3" imgW="4676851" imgH="3181502" progId="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" y="991"/>
                          <a:ext cx="4303" cy="28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84" name="Text Box 4"/>
            <p:cNvSpPr txBox="1">
              <a:spLocks noChangeArrowheads="1"/>
            </p:cNvSpPr>
            <p:nvPr/>
          </p:nvSpPr>
          <p:spPr bwMode="auto">
            <a:xfrm>
              <a:off x="1625" y="2963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D9-4 duct</a:t>
              </a:r>
            </a:p>
          </p:txBody>
        </p:sp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2601" y="1421"/>
              <a:ext cx="88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folHlink"/>
                  </a:solidFill>
                </a:rPr>
                <a:t>D9-2 cladding</a:t>
              </a:r>
            </a:p>
          </p:txBody>
        </p:sp>
        <p:sp>
          <p:nvSpPr>
            <p:cNvPr id="71686" name="Text Box 6"/>
            <p:cNvSpPr txBox="1">
              <a:spLocks noChangeArrowheads="1"/>
            </p:cNvSpPr>
            <p:nvPr/>
          </p:nvSpPr>
          <p:spPr bwMode="auto">
            <a:xfrm>
              <a:off x="1031" y="1682"/>
              <a:ext cx="7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D9-4 cladding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261716" y="876300"/>
            <a:ext cx="2380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Result of the small difference in temperature or the small difference in phosphorous?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5516455" y="1684113"/>
            <a:ext cx="3637484" cy="1393939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423311" y="1704759"/>
            <a:ext cx="3838405" cy="181184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628594-DDAD-4498-A67B-A924C544B3DD}"/>
              </a:ext>
            </a:extLst>
          </p:cNvPr>
          <p:cNvSpPr txBox="1"/>
          <p:nvPr/>
        </p:nvSpPr>
        <p:spPr>
          <a:xfrm>
            <a:off x="4768906" y="2484255"/>
            <a:ext cx="110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D9-C1P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74ABA0-9DFA-4B53-806D-582AE75BB658}"/>
              </a:ext>
            </a:extLst>
          </p:cNvPr>
          <p:cNvSpPr txBox="1"/>
          <p:nvPr/>
        </p:nvSpPr>
        <p:spPr>
          <a:xfrm>
            <a:off x="4726458" y="3541860"/>
            <a:ext cx="110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D9-C1</a:t>
            </a:r>
          </a:p>
        </p:txBody>
      </p:sp>
    </p:spTree>
    <p:extLst>
      <p:ext uri="{BB962C8B-B14F-4D97-AF65-F5344CB8AC3E}">
        <p14:creationId xmlns:p14="http://schemas.microsoft.com/office/powerpoint/2010/main" val="76093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6E0DCD-3BE7-41D5-936F-D2FBD556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29" y="1239134"/>
            <a:ext cx="8251151" cy="54258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E47F9D6-8862-4698-B837-B425B716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81" y="991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Upper surface of D-9 assemblies after irradiation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D9C04-8C03-43F8-AC41-D24DBD74E973}"/>
              </a:ext>
            </a:extLst>
          </p:cNvPr>
          <p:cNvSpPr txBox="1"/>
          <p:nvPr/>
        </p:nvSpPr>
        <p:spPr>
          <a:xfrm>
            <a:off x="9255760" y="2184400"/>
            <a:ext cx="69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F7139-7851-48E2-86CD-381927366568}"/>
              </a:ext>
            </a:extLst>
          </p:cNvPr>
          <p:cNvSpPr txBox="1"/>
          <p:nvPr/>
        </p:nvSpPr>
        <p:spPr>
          <a:xfrm>
            <a:off x="9733280" y="4856480"/>
            <a:ext cx="83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D9-2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473B7-0778-4B74-B98D-7B273077871F}"/>
              </a:ext>
            </a:extLst>
          </p:cNvPr>
          <p:cNvSpPr txBox="1"/>
          <p:nvPr/>
        </p:nvSpPr>
        <p:spPr>
          <a:xfrm>
            <a:off x="435649" y="5046628"/>
            <a:ext cx="104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</a:t>
            </a:r>
            <a:r>
              <a:rPr lang="en-US" sz="2400" b="1" dirty="0">
                <a:solidFill>
                  <a:srgbClr val="C00000"/>
                </a:solidFill>
              </a:rPr>
              <a:t>D9-4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DA0C4-2E25-4AF4-9479-31CC0061C536}"/>
              </a:ext>
            </a:extLst>
          </p:cNvPr>
          <p:cNvSpPr txBox="1"/>
          <p:nvPr/>
        </p:nvSpPr>
        <p:spPr>
          <a:xfrm>
            <a:off x="435649" y="2204720"/>
            <a:ext cx="202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As-fabricated</a:t>
            </a:r>
          </a:p>
        </p:txBody>
      </p:sp>
    </p:spTree>
    <p:extLst>
      <p:ext uri="{BB962C8B-B14F-4D97-AF65-F5344CB8AC3E}">
        <p14:creationId xmlns:p14="http://schemas.microsoft.com/office/powerpoint/2010/main" val="38864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666" y="-298579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Influence of phosphorous on void swelling in EBR-II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175" y="1026984"/>
            <a:ext cx="3643094" cy="4201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0270" y="1169233"/>
            <a:ext cx="5091389" cy="3916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2362" y="5537915"/>
            <a:ext cx="332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1518" y="5378756"/>
            <a:ext cx="3147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Effect of P on swelling of annealed Fe-25Ni-15Cr</a:t>
            </a:r>
          </a:p>
          <a:p>
            <a:r>
              <a:rPr lang="en-US" b="1" dirty="0"/>
              <a:t>Garner and Kumar, 1987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3867" y="5427134"/>
            <a:ext cx="386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Effect of P on swelling of Fe-16.2Cr-13.8Ni-2.5Mo-2.0Mn-1.5Si-0.2Ti-0.04C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</a:t>
            </a:r>
            <a:r>
              <a:rPr lang="en-US" b="1" dirty="0"/>
              <a:t>Garner and Mitchell, 1992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819400" y="1244601"/>
            <a:ext cx="118534" cy="296333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810933" y="2209801"/>
            <a:ext cx="135468" cy="313267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18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666" y="-37809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Influence of phosphorous on void swelling in EBR-II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175" y="1026984"/>
            <a:ext cx="3643094" cy="4201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0270" y="1169233"/>
            <a:ext cx="5091389" cy="3916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2362" y="5537915"/>
            <a:ext cx="332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1518" y="5378756"/>
            <a:ext cx="3147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Effect of P on swelling of annealed Fe-25Ni-15Cr</a:t>
            </a:r>
          </a:p>
          <a:p>
            <a:r>
              <a:rPr lang="en-US" b="1" dirty="0"/>
              <a:t>Garner and Kumar, 1987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3867" y="5427134"/>
            <a:ext cx="386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Effect of P on swelling of Fe-16.2Cr-13.8Ni-2.5Mo-2.0Mn-1.5Si-0.2Ti-0.04C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</a:t>
            </a:r>
            <a:r>
              <a:rPr lang="en-US" b="1" dirty="0"/>
              <a:t>Garner and Mitchell, 1992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819400" y="1244601"/>
            <a:ext cx="118534" cy="296333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810933" y="2209801"/>
            <a:ext cx="135468" cy="313267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A67E82-7E25-4258-A12F-CB2643D18DA6}"/>
              </a:ext>
            </a:extLst>
          </p:cNvPr>
          <p:cNvCxnSpPr>
            <a:cxnSpLocks/>
          </p:cNvCxnSpPr>
          <p:nvPr/>
        </p:nvCxnSpPr>
        <p:spPr>
          <a:xfrm flipV="1">
            <a:off x="3409122" y="1169233"/>
            <a:ext cx="0" cy="35617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AF5B09-A1C9-4FAC-A30A-036B37CA35C2}"/>
              </a:ext>
            </a:extLst>
          </p:cNvPr>
          <p:cNvCxnSpPr>
            <a:cxnSpLocks/>
          </p:cNvCxnSpPr>
          <p:nvPr/>
        </p:nvCxnSpPr>
        <p:spPr>
          <a:xfrm flipV="1">
            <a:off x="7293736" y="1244601"/>
            <a:ext cx="0" cy="32646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262BABE-40C3-4776-9E2A-8B52FBAB3337}"/>
              </a:ext>
            </a:extLst>
          </p:cNvPr>
          <p:cNvSpPr txBox="1"/>
          <p:nvPr/>
        </p:nvSpPr>
        <p:spPr>
          <a:xfrm>
            <a:off x="2810933" y="675861"/>
            <a:ext cx="562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Specification of maximum phosphorous in D9 is 0.04 </a:t>
            </a:r>
            <a:r>
              <a:rPr lang="en-US" b="1" dirty="0" err="1">
                <a:solidFill>
                  <a:srgbClr val="FF0000"/>
                </a:solidFill>
              </a:rPr>
              <a:t>wt</a:t>
            </a:r>
            <a:r>
              <a:rPr lang="en-US" b="1" dirty="0">
                <a:solidFill>
                  <a:srgbClr val="FF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6232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157" y="1431538"/>
            <a:ext cx="78390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54157" y="402645"/>
            <a:ext cx="886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Influence of phosphorous on void swelling of 316 SS in EBR-II</a:t>
            </a:r>
            <a:r>
              <a:rPr lang="en-US" sz="2800" b="1" dirty="0">
                <a:solidFill>
                  <a:srgbClr val="FF0000"/>
                </a:solidFill>
              </a:rPr>
              <a:t>                                     </a:t>
            </a:r>
            <a:r>
              <a:rPr lang="en-US" sz="2000" b="1" dirty="0"/>
              <a:t>Garner and Mitchell, 1992</a:t>
            </a:r>
            <a:endParaRPr lang="en-U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3D408-0F4B-4713-94A7-BDDA015A7D48}"/>
              </a:ext>
            </a:extLst>
          </p:cNvPr>
          <p:cNvSpPr txBox="1"/>
          <p:nvPr/>
        </p:nvSpPr>
        <p:spPr>
          <a:xfrm>
            <a:off x="8627165" y="2097157"/>
            <a:ext cx="2610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With respect to the action of all trace impurities, phosphorous is the most important!</a:t>
            </a:r>
          </a:p>
        </p:txBody>
      </p:sp>
    </p:spTree>
    <p:extLst>
      <p:ext uri="{BB962C8B-B14F-4D97-AF65-F5344CB8AC3E}">
        <p14:creationId xmlns:p14="http://schemas.microsoft.com/office/powerpoint/2010/main" val="160771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2425521" y="304800"/>
            <a:ext cx="7115354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Irradiation conditions of D9 fueled assemblies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197CB64-9EB1-4BA2-B612-A35E504C846A}" type="slidenum">
              <a:rPr lang="en-US"/>
              <a:pPr/>
              <a:t>23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4845" name="Group 93"/>
          <p:cNvGraphicFramePr>
            <a:graphicFrameLocks noGrp="1"/>
          </p:cNvGraphicFramePr>
          <p:nvPr>
            <p:extLst/>
          </p:nvPr>
        </p:nvGraphicFramePr>
        <p:xfrm>
          <a:off x="2322490" y="1609859"/>
          <a:ext cx="7702573" cy="3850994"/>
        </p:xfrm>
        <a:graphic>
          <a:graphicData uri="http://schemas.openxmlformats.org/drawingml/2006/table">
            <a:tbl>
              <a:tblPr/>
              <a:tblGrid>
                <a:gridCol w="191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9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Assembly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 in FFTF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exposure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n/cm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(E&gt;0.1 MeV)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dpa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D9-4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D9-2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52650" y="5760305"/>
            <a:ext cx="787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</a:t>
            </a:r>
            <a:r>
              <a:rPr lang="en-US" sz="2400" b="1" dirty="0">
                <a:solidFill>
                  <a:srgbClr val="FF0000"/>
                </a:solidFill>
              </a:rPr>
              <a:t>~4.3 dpa per 10</a:t>
            </a:r>
            <a:r>
              <a:rPr lang="en-US" sz="2400" b="1" baseline="30000" dirty="0">
                <a:solidFill>
                  <a:srgbClr val="FF0000"/>
                </a:solidFill>
              </a:rPr>
              <a:t>22</a:t>
            </a:r>
            <a:r>
              <a:rPr lang="en-US" sz="2400" b="1" dirty="0">
                <a:solidFill>
                  <a:srgbClr val="FF0000"/>
                </a:solidFill>
              </a:rPr>
              <a:t> n/cm</a:t>
            </a:r>
            <a:r>
              <a:rPr lang="en-US" sz="2400" b="1" baseline="30000" dirty="0">
                <a:solidFill>
                  <a:srgbClr val="FF0000"/>
                </a:solidFill>
              </a:rPr>
              <a:t>2 </a:t>
            </a:r>
            <a:r>
              <a:rPr lang="en-US" sz="2400" b="1" dirty="0">
                <a:solidFill>
                  <a:srgbClr val="FF0000"/>
                </a:solidFill>
              </a:rPr>
              <a:t>(E &gt; 0.1 MeV)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2654" y="4430333"/>
            <a:ext cx="224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Radial flux gradient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0208" y="3166024"/>
            <a:ext cx="200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radial gradient</a:t>
            </a:r>
          </a:p>
        </p:txBody>
      </p:sp>
    </p:spTree>
    <p:extLst>
      <p:ext uri="{BB962C8B-B14F-4D97-AF65-F5344CB8AC3E}">
        <p14:creationId xmlns:p14="http://schemas.microsoft.com/office/powerpoint/2010/main" val="326142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2089" y="304800"/>
            <a:ext cx="7108825" cy="11430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Top of two D9 assemblies showing variable length increases in fuel pins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57F0B7F-48EE-43C5-9510-C18636D68585}" type="slidenum">
              <a:rPr lang="en-US"/>
              <a:pPr/>
              <a:t>24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1" y="1690689"/>
            <a:ext cx="4022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074259" y="4638675"/>
            <a:ext cx="39893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D9-4</a:t>
            </a:r>
            <a:r>
              <a:rPr lang="en-US" b="1" dirty="0"/>
              <a:t> assembly in </a:t>
            </a:r>
            <a:r>
              <a:rPr lang="en-US" b="1" dirty="0">
                <a:solidFill>
                  <a:srgbClr val="FF0000"/>
                </a:solidFill>
              </a:rPr>
              <a:t>Row 2 </a:t>
            </a:r>
            <a:r>
              <a:rPr lang="en-US" b="1" dirty="0"/>
              <a:t>showing increased length change due to higher swelling of D9-C1P pins compared to D9-C1 pins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Difference is due primarily to the lower phosphorous level in D9-C1P.</a:t>
            </a: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245225" y="4621213"/>
            <a:ext cx="342423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D9-2</a:t>
            </a:r>
            <a:r>
              <a:rPr lang="en-US" b="1" dirty="0"/>
              <a:t> assembly in </a:t>
            </a:r>
            <a:r>
              <a:rPr lang="en-US" b="1" dirty="0">
                <a:solidFill>
                  <a:srgbClr val="FF0000"/>
                </a:solidFill>
              </a:rPr>
              <a:t>Row 4 </a:t>
            </a:r>
            <a:r>
              <a:rPr lang="en-US" b="1" dirty="0"/>
              <a:t>showing higher swelling and length change of D9-C1 pins located closer to the core center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Difference is due primarily to the  flux gradient across the assembly.</a:t>
            </a:r>
          </a:p>
        </p:txBody>
      </p:sp>
      <p:pic>
        <p:nvPicPr>
          <p:cNvPr id="25602" name="Picture 2" descr="C:\Users\Frank\Dropbox\TAKE TO TENNESSEE\Ongoing papers\ONGOING PAPERS ADD\D9 COMPILE FOR WRITING\D9 paper\D9-2 top of Bun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0394" y="1676401"/>
            <a:ext cx="4193540" cy="27262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65416" y="1270450"/>
            <a:ext cx="235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217 pin assemblies</a:t>
            </a:r>
          </a:p>
        </p:txBody>
      </p:sp>
    </p:spTree>
    <p:extLst>
      <p:ext uri="{BB962C8B-B14F-4D97-AF65-F5344CB8AC3E}">
        <p14:creationId xmlns:p14="http://schemas.microsoft.com/office/powerpoint/2010/main" val="756729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498F51-EF15-4296-BD94-7B00A04B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61" y="1527379"/>
            <a:ext cx="9783002" cy="4665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1D7668-0BDD-4545-A56F-CC623A24217F}"/>
              </a:ext>
            </a:extLst>
          </p:cNvPr>
          <p:cNvSpPr txBox="1"/>
          <p:nvPr/>
        </p:nvSpPr>
        <p:spPr>
          <a:xfrm>
            <a:off x="1421297" y="437322"/>
            <a:ext cx="8885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Remember the loop analysis technique shown in yesterday’s plenary lecture?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5891D9-9DFD-4573-8CD9-3B2D5F75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9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1" y="29093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1" y="5089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434266" y="1822175"/>
            <a:ext cx="8005734" cy="3745685"/>
            <a:chOff x="609600" y="1295400"/>
            <a:chExt cx="7656966" cy="3518412"/>
          </a:xfrm>
        </p:grpSpPr>
        <p:grpSp>
          <p:nvGrpSpPr>
            <p:cNvPr id="3" name="Group 24"/>
            <p:cNvGrpSpPr/>
            <p:nvPr/>
          </p:nvGrpSpPr>
          <p:grpSpPr>
            <a:xfrm>
              <a:off x="1295400" y="1295400"/>
              <a:ext cx="6971166" cy="3429000"/>
              <a:chOff x="609600" y="838200"/>
              <a:chExt cx="6971166" cy="3429000"/>
            </a:xfrm>
          </p:grpSpPr>
          <p:grpSp>
            <p:nvGrpSpPr>
              <p:cNvPr id="4" name="Group 14"/>
              <p:cNvGrpSpPr/>
              <p:nvPr/>
            </p:nvGrpSpPr>
            <p:grpSpPr>
              <a:xfrm>
                <a:off x="685799" y="838200"/>
                <a:ext cx="6894967" cy="3429000"/>
                <a:chOff x="-1" y="457200"/>
                <a:chExt cx="6083795" cy="2819400"/>
              </a:xfrm>
            </p:grpSpPr>
            <p:pic>
              <p:nvPicPr>
                <p:cNvPr id="11267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57200"/>
                  <a:ext cx="1981200" cy="2667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26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981200" y="914400"/>
                  <a:ext cx="1760538" cy="2362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265" name="Picture 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65176" y="895773"/>
                  <a:ext cx="2057400" cy="2362200"/>
                </a:xfrm>
                <a:prstGeom prst="rect">
                  <a:avLst/>
                </a:prstGeom>
                <a:noFill/>
              </p:spPr>
            </p:pic>
            <p:sp>
              <p:nvSpPr>
                <p:cNvPr id="11268" name="Rectangle 4"/>
                <p:cNvSpPr>
                  <a:spLocks noChangeArrowheads="1"/>
                </p:cNvSpPr>
                <p:nvPr/>
              </p:nvSpPr>
              <p:spPr bwMode="auto">
                <a:xfrm>
                  <a:off x="-1" y="478863"/>
                  <a:ext cx="6083795" cy="261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400" b="1" dirty="0">
                      <a:latin typeface="Arial" pitchFamily="34" charset="0"/>
                      <a:ea typeface="MS Mincho" pitchFamily="49" charset="-128"/>
                      <a:cs typeface="Arial" pitchFamily="34" charset="0"/>
                    </a:rPr>
                    <a:t>          </a:t>
                  </a:r>
                  <a:r>
                    <a:rPr lang="en-US" altLang="ja-JP" sz="1600" b="1" dirty="0">
                      <a:solidFill>
                        <a:srgbClr val="FF0000"/>
                      </a:solidFill>
                      <a:latin typeface="Arial" pitchFamily="34" charset="0"/>
                      <a:ea typeface="MS Mincho" pitchFamily="49" charset="-128"/>
                      <a:cs typeface="Arial" pitchFamily="34" charset="0"/>
                    </a:rPr>
                    <a:t>Row 3 low power         Row 4 medium power     Row 5 high power</a:t>
                  </a:r>
                  <a:endParaRPr lang="en-US" altLang="ja-JP" sz="2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5867400" y="4038600"/>
                <a:ext cx="1066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57600" y="4038600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447800" y="3886200"/>
                <a:ext cx="8382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3000" y="2286000"/>
                <a:ext cx="2286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95600" y="2362200"/>
                <a:ext cx="1524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9600" y="2133600"/>
                <a:ext cx="3048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81600" y="3810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048000" y="4495800"/>
              <a:ext cx="3429000" cy="31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Fluence, 10</a:t>
              </a:r>
              <a:r>
                <a:rPr lang="en-US" sz="1600" b="1" baseline="30000" dirty="0"/>
                <a:t>26</a:t>
              </a:r>
              <a:r>
                <a:rPr lang="en-US" sz="1600" b="1" dirty="0"/>
                <a:t> n/m</a:t>
              </a:r>
              <a:r>
                <a:rPr lang="en-US" sz="1600" b="1" baseline="30000" dirty="0"/>
                <a:t>2 </a:t>
              </a:r>
              <a:r>
                <a:rPr lang="en-US" sz="1600" b="1" dirty="0"/>
                <a:t>E&gt;0.1 MeV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600" y="2590800"/>
              <a:ext cx="1066800" cy="31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% swelling</a:t>
              </a: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24661" cy="132556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</a:rPr>
              <a:t>Swelling of annealed 304 stainless steel cladding in three fuel assemblies in in EBR-II</a:t>
            </a:r>
            <a:br>
              <a:rPr lang="en-US" sz="2800" dirty="0"/>
            </a:br>
            <a:r>
              <a:rPr lang="en-US" sz="2800" dirty="0"/>
              <a:t>        </a:t>
            </a:r>
            <a:r>
              <a:rPr lang="en-US" sz="1800" b="1" dirty="0"/>
              <a:t>Garner, Makenas, Chastain, 2011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08732" y="5943601"/>
            <a:ext cx="781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Swelling loops become thinner as the temperature range increases.</a:t>
            </a:r>
          </a:p>
          <a:p>
            <a:r>
              <a:rPr lang="en-US" b="1" dirty="0">
                <a:solidFill>
                  <a:srgbClr val="C00000"/>
                </a:solidFill>
              </a:rPr>
              <a:t>Skinny loops can be so thin as to be a single line!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42204" y="3745480"/>
            <a:ext cx="81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1%/dpa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833562" y="3919133"/>
            <a:ext cx="161841" cy="485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1" y="29093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1" y="50890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434266" y="1822175"/>
            <a:ext cx="8005734" cy="3745685"/>
            <a:chOff x="609600" y="1295400"/>
            <a:chExt cx="7656966" cy="3518412"/>
          </a:xfrm>
        </p:grpSpPr>
        <p:grpSp>
          <p:nvGrpSpPr>
            <p:cNvPr id="3" name="Group 24"/>
            <p:cNvGrpSpPr/>
            <p:nvPr/>
          </p:nvGrpSpPr>
          <p:grpSpPr>
            <a:xfrm>
              <a:off x="1295400" y="1295400"/>
              <a:ext cx="6971166" cy="3429000"/>
              <a:chOff x="609600" y="838200"/>
              <a:chExt cx="6971166" cy="3429000"/>
            </a:xfrm>
          </p:grpSpPr>
          <p:grpSp>
            <p:nvGrpSpPr>
              <p:cNvPr id="4" name="Group 14"/>
              <p:cNvGrpSpPr/>
              <p:nvPr/>
            </p:nvGrpSpPr>
            <p:grpSpPr>
              <a:xfrm>
                <a:off x="685799" y="838200"/>
                <a:ext cx="6894967" cy="3429000"/>
                <a:chOff x="-1" y="457200"/>
                <a:chExt cx="6083795" cy="2819400"/>
              </a:xfrm>
            </p:grpSpPr>
            <p:pic>
              <p:nvPicPr>
                <p:cNvPr id="11267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57200"/>
                  <a:ext cx="1981200" cy="2667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26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981200" y="914400"/>
                  <a:ext cx="1760538" cy="2362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265" name="Picture 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65176" y="895773"/>
                  <a:ext cx="2057400" cy="2362200"/>
                </a:xfrm>
                <a:prstGeom prst="rect">
                  <a:avLst/>
                </a:prstGeom>
                <a:noFill/>
              </p:spPr>
            </p:pic>
            <p:sp>
              <p:nvSpPr>
                <p:cNvPr id="11268" name="Rectangle 4"/>
                <p:cNvSpPr>
                  <a:spLocks noChangeArrowheads="1"/>
                </p:cNvSpPr>
                <p:nvPr/>
              </p:nvSpPr>
              <p:spPr bwMode="auto">
                <a:xfrm>
                  <a:off x="-1" y="478863"/>
                  <a:ext cx="6083795" cy="261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400" b="1" dirty="0">
                      <a:latin typeface="Arial" pitchFamily="34" charset="0"/>
                      <a:ea typeface="MS Mincho" pitchFamily="49" charset="-128"/>
                      <a:cs typeface="Arial" pitchFamily="34" charset="0"/>
                    </a:rPr>
                    <a:t>          </a:t>
                  </a:r>
                  <a:r>
                    <a:rPr lang="en-US" altLang="ja-JP" sz="1600" b="1" dirty="0">
                      <a:solidFill>
                        <a:srgbClr val="FF0000"/>
                      </a:solidFill>
                      <a:latin typeface="Arial" pitchFamily="34" charset="0"/>
                      <a:ea typeface="MS Mincho" pitchFamily="49" charset="-128"/>
                      <a:cs typeface="Arial" pitchFamily="34" charset="0"/>
                    </a:rPr>
                    <a:t>Row 3 low power         Row 4 medium power     Row 5 high power</a:t>
                  </a:r>
                  <a:endParaRPr lang="en-US" altLang="ja-JP" sz="2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5867400" y="4038600"/>
                <a:ext cx="1066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57600" y="4038600"/>
                <a:ext cx="838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447800" y="3886200"/>
                <a:ext cx="8382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3000" y="2286000"/>
                <a:ext cx="2286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95600" y="2362200"/>
                <a:ext cx="1524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9600" y="2133600"/>
                <a:ext cx="3048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81600" y="3810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048000" y="4495800"/>
              <a:ext cx="3429000" cy="31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Fluence, 10</a:t>
              </a:r>
              <a:r>
                <a:rPr lang="en-US" sz="1600" b="1" baseline="30000" dirty="0"/>
                <a:t>26</a:t>
              </a:r>
              <a:r>
                <a:rPr lang="en-US" sz="1600" b="1" dirty="0"/>
                <a:t> n/m</a:t>
              </a:r>
              <a:r>
                <a:rPr lang="en-US" sz="1600" b="1" baseline="30000" dirty="0"/>
                <a:t>2 </a:t>
              </a:r>
              <a:r>
                <a:rPr lang="en-US" sz="1600" b="1" dirty="0"/>
                <a:t>E&gt;0.1 MeV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600" y="2590800"/>
              <a:ext cx="1066800" cy="31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% swelling</a:t>
              </a: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24661" cy="132556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</a:rPr>
              <a:t>Swelling of annealed 304 stainless steel cladding in three fuel assemblies in in EBR-II</a:t>
            </a:r>
            <a:br>
              <a:rPr lang="en-US" sz="2800" dirty="0"/>
            </a:br>
            <a:r>
              <a:rPr lang="en-US" sz="2800" b="1" dirty="0"/>
              <a:t>        </a:t>
            </a:r>
            <a:r>
              <a:rPr lang="en-US" sz="1800" b="1" dirty="0"/>
              <a:t>Garner, Makenas, Chastain, 2011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08732" y="5943601"/>
            <a:ext cx="7816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Swelling loops become thinner as the temperature range increases.</a:t>
            </a:r>
          </a:p>
          <a:p>
            <a:r>
              <a:rPr lang="en-US" b="1" dirty="0">
                <a:solidFill>
                  <a:srgbClr val="C00000"/>
                </a:solidFill>
              </a:rPr>
              <a:t>Skinny loops can be so thin as to be a single line!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42204" y="3745480"/>
            <a:ext cx="81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1%/dpa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833562" y="3919133"/>
            <a:ext cx="161841" cy="485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259AC515-C993-4E3D-8621-AC6361B9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39" y="1279875"/>
            <a:ext cx="3587690" cy="447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025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1" y="304800"/>
            <a:ext cx="7342188" cy="8334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Swelling behavior of heat </a:t>
            </a:r>
            <a:r>
              <a:rPr lang="en-US" sz="2800" b="1" u="sng" dirty="0">
                <a:solidFill>
                  <a:srgbClr val="C00000"/>
                </a:solidFill>
              </a:rPr>
              <a:t>D9-C1 </a:t>
            </a:r>
            <a:r>
              <a:rPr lang="en-US" sz="2800" b="1" dirty="0">
                <a:solidFill>
                  <a:srgbClr val="C00000"/>
                </a:solidFill>
              </a:rPr>
              <a:t>cladding in the two assemblies: another way to visualize the data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E2CA1D9-D05B-4FAC-BDC3-E60846FB918E}" type="slidenum">
              <a:rPr lang="en-US"/>
              <a:pPr/>
              <a:t>28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267576" y="1858964"/>
            <a:ext cx="340042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Higher fluence in D9-2 leads to higher overall swelling.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Higher temperatures in D9-4 lead to </a:t>
            </a:r>
            <a:r>
              <a:rPr lang="en-US" sz="2000" b="1" dirty="0">
                <a:solidFill>
                  <a:srgbClr val="FF0000"/>
                </a:solidFill>
              </a:rPr>
              <a:t>“narrower” </a:t>
            </a:r>
            <a:r>
              <a:rPr lang="en-US" sz="2000" b="1" dirty="0"/>
              <a:t>loops.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High temperature “wall” defines shortest transient.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Loop and wall behavior is consistent with many other studies.</a:t>
            </a:r>
          </a:p>
        </p:txBody>
      </p: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1524000" y="1452563"/>
            <a:ext cx="5715000" cy="5086350"/>
            <a:chOff x="273" y="920"/>
            <a:chExt cx="3600" cy="3204"/>
          </a:xfrm>
        </p:grpSpPr>
        <p:grpSp>
          <p:nvGrpSpPr>
            <p:cNvPr id="72717" name="Group 13"/>
            <p:cNvGrpSpPr>
              <a:grpSpLocks/>
            </p:cNvGrpSpPr>
            <p:nvPr/>
          </p:nvGrpSpPr>
          <p:grpSpPr bwMode="auto">
            <a:xfrm>
              <a:off x="273" y="920"/>
              <a:ext cx="3600" cy="3204"/>
              <a:chOff x="273" y="920"/>
              <a:chExt cx="3600" cy="3204"/>
            </a:xfrm>
          </p:grpSpPr>
          <p:graphicFrame>
            <p:nvGraphicFramePr>
              <p:cNvPr id="72707" name="Object 3"/>
              <p:cNvGraphicFramePr>
                <a:graphicFrameLocks noChangeAspect="1"/>
              </p:cNvGraphicFramePr>
              <p:nvPr/>
            </p:nvGraphicFramePr>
            <p:xfrm>
              <a:off x="273" y="920"/>
              <a:ext cx="3600" cy="3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47" name="Chart" r:id="rId3" imgW="4686300" imgH="4172102" progId="">
                      <p:embed/>
                    </p:oleObj>
                  </mc:Choice>
                  <mc:Fallback>
                    <p:oleObj name="Chart" r:id="rId3" imgW="4686300" imgH="4172102" progId="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" y="920"/>
                            <a:ext cx="3600" cy="32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10" name="Text Box 6"/>
              <p:cNvSpPr txBox="1">
                <a:spLocks noChangeArrowheads="1"/>
              </p:cNvSpPr>
              <p:nvPr/>
            </p:nvSpPr>
            <p:spPr bwMode="auto">
              <a:xfrm>
                <a:off x="966" y="1208"/>
                <a:ext cx="1153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swelling  forms “loops” when plotted vs. dpa</a:t>
                </a:r>
              </a:p>
            </p:txBody>
          </p:sp>
          <p:sp>
            <p:nvSpPr>
              <p:cNvPr id="72711" name="Text Box 7"/>
              <p:cNvSpPr txBox="1">
                <a:spLocks noChangeArrowheads="1"/>
              </p:cNvSpPr>
              <p:nvPr/>
            </p:nvSpPr>
            <p:spPr bwMode="auto">
              <a:xfrm>
                <a:off x="2843" y="1384"/>
                <a:ext cx="4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accent1"/>
                    </a:solidFill>
                  </a:rPr>
                  <a:t>D9-2</a:t>
                </a:r>
              </a:p>
            </p:txBody>
          </p:sp>
          <p:sp>
            <p:nvSpPr>
              <p:cNvPr id="72712" name="Text Box 8"/>
              <p:cNvSpPr txBox="1">
                <a:spLocks noChangeArrowheads="1"/>
              </p:cNvSpPr>
              <p:nvPr/>
            </p:nvSpPr>
            <p:spPr bwMode="auto">
              <a:xfrm>
                <a:off x="2861" y="2973"/>
                <a:ext cx="66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66"/>
                    </a:solidFill>
                  </a:rPr>
                  <a:t>D9-4</a:t>
                </a:r>
              </a:p>
            </p:txBody>
          </p:sp>
          <p:sp>
            <p:nvSpPr>
              <p:cNvPr id="72715" name="Line 11"/>
              <p:cNvSpPr>
                <a:spLocks noChangeShapeType="1"/>
              </p:cNvSpPr>
              <p:nvPr/>
            </p:nvSpPr>
            <p:spPr bwMode="auto">
              <a:xfrm flipH="1">
                <a:off x="2462" y="1505"/>
                <a:ext cx="381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6" name="Line 12"/>
              <p:cNvSpPr>
                <a:spLocks noChangeShapeType="1"/>
              </p:cNvSpPr>
              <p:nvPr/>
            </p:nvSpPr>
            <p:spPr bwMode="auto">
              <a:xfrm flipH="1" flipV="1">
                <a:off x="2183" y="2862"/>
                <a:ext cx="660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 flipV="1">
              <a:off x="845" y="2025"/>
              <a:ext cx="316" cy="150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1021" y="2592"/>
              <a:ext cx="7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~1%/dpa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4586288" y="3095625"/>
            <a:ext cx="501650" cy="23891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9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1" y="304800"/>
            <a:ext cx="7342188" cy="8334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Swelling behavior of heat </a:t>
            </a:r>
            <a:r>
              <a:rPr lang="en-US" sz="2800" b="1" u="sng" dirty="0">
                <a:solidFill>
                  <a:srgbClr val="C00000"/>
                </a:solidFill>
              </a:rPr>
              <a:t>D9-C1 </a:t>
            </a:r>
            <a:r>
              <a:rPr lang="en-US" sz="2800" b="1" dirty="0">
                <a:solidFill>
                  <a:srgbClr val="C00000"/>
                </a:solidFill>
              </a:rPr>
              <a:t>cladding in the two assemblies: another way to visualize the data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E2CA1D9-D05B-4FAC-BDC3-E60846FB918E}" type="slidenum">
              <a:rPr lang="en-US"/>
              <a:pPr/>
              <a:t>29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267576" y="1858964"/>
            <a:ext cx="340042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Higher fluence in D9-2 leads to higher overall swelling.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Higher temperatures in D9-4 lead to </a:t>
            </a:r>
            <a:r>
              <a:rPr lang="en-US" sz="2000" b="1" dirty="0">
                <a:solidFill>
                  <a:srgbClr val="FF0000"/>
                </a:solidFill>
              </a:rPr>
              <a:t>“narrower” </a:t>
            </a:r>
            <a:r>
              <a:rPr lang="en-US" sz="2000" b="1" dirty="0"/>
              <a:t>loops.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High temperature “wall” defines shortest transient.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Loop and wall behavior is consistent with many other studies.</a:t>
            </a:r>
          </a:p>
        </p:txBody>
      </p: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1524000" y="1452563"/>
            <a:ext cx="5715000" cy="5086350"/>
            <a:chOff x="273" y="920"/>
            <a:chExt cx="3600" cy="3204"/>
          </a:xfrm>
        </p:grpSpPr>
        <p:grpSp>
          <p:nvGrpSpPr>
            <p:cNvPr id="72717" name="Group 13"/>
            <p:cNvGrpSpPr>
              <a:grpSpLocks/>
            </p:cNvGrpSpPr>
            <p:nvPr/>
          </p:nvGrpSpPr>
          <p:grpSpPr bwMode="auto">
            <a:xfrm>
              <a:off x="273" y="920"/>
              <a:ext cx="3600" cy="3204"/>
              <a:chOff x="273" y="920"/>
              <a:chExt cx="3600" cy="3204"/>
            </a:xfrm>
          </p:grpSpPr>
          <p:graphicFrame>
            <p:nvGraphicFramePr>
              <p:cNvPr id="72707" name="Object 3"/>
              <p:cNvGraphicFramePr>
                <a:graphicFrameLocks noChangeAspect="1"/>
              </p:cNvGraphicFramePr>
              <p:nvPr/>
            </p:nvGraphicFramePr>
            <p:xfrm>
              <a:off x="273" y="920"/>
              <a:ext cx="3600" cy="3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1970" name="Chart" r:id="rId3" imgW="4686300" imgH="4172102" progId="">
                      <p:embed/>
                    </p:oleObj>
                  </mc:Choice>
                  <mc:Fallback>
                    <p:oleObj name="Chart" r:id="rId3" imgW="4686300" imgH="4172102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" y="920"/>
                            <a:ext cx="3600" cy="32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10" name="Text Box 6"/>
              <p:cNvSpPr txBox="1">
                <a:spLocks noChangeArrowheads="1"/>
              </p:cNvSpPr>
              <p:nvPr/>
            </p:nvSpPr>
            <p:spPr bwMode="auto">
              <a:xfrm>
                <a:off x="966" y="1208"/>
                <a:ext cx="1153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swelling  forms “loops” when plotted vs. dpa</a:t>
                </a:r>
              </a:p>
            </p:txBody>
          </p:sp>
          <p:sp>
            <p:nvSpPr>
              <p:cNvPr id="72711" name="Text Box 7"/>
              <p:cNvSpPr txBox="1">
                <a:spLocks noChangeArrowheads="1"/>
              </p:cNvSpPr>
              <p:nvPr/>
            </p:nvSpPr>
            <p:spPr bwMode="auto">
              <a:xfrm>
                <a:off x="2843" y="1384"/>
                <a:ext cx="4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accent1"/>
                    </a:solidFill>
                  </a:rPr>
                  <a:t>D9-2</a:t>
                </a:r>
              </a:p>
            </p:txBody>
          </p:sp>
          <p:sp>
            <p:nvSpPr>
              <p:cNvPr id="72712" name="Text Box 8"/>
              <p:cNvSpPr txBox="1">
                <a:spLocks noChangeArrowheads="1"/>
              </p:cNvSpPr>
              <p:nvPr/>
            </p:nvSpPr>
            <p:spPr bwMode="auto">
              <a:xfrm>
                <a:off x="2861" y="2973"/>
                <a:ext cx="66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66"/>
                    </a:solidFill>
                  </a:rPr>
                  <a:t>D9-4</a:t>
                </a:r>
              </a:p>
            </p:txBody>
          </p:sp>
          <p:sp>
            <p:nvSpPr>
              <p:cNvPr id="72715" name="Line 11"/>
              <p:cNvSpPr>
                <a:spLocks noChangeShapeType="1"/>
              </p:cNvSpPr>
              <p:nvPr/>
            </p:nvSpPr>
            <p:spPr bwMode="auto">
              <a:xfrm flipH="1">
                <a:off x="2462" y="1505"/>
                <a:ext cx="381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6" name="Line 12"/>
              <p:cNvSpPr>
                <a:spLocks noChangeShapeType="1"/>
              </p:cNvSpPr>
              <p:nvPr/>
            </p:nvSpPr>
            <p:spPr bwMode="auto">
              <a:xfrm flipH="1" flipV="1">
                <a:off x="2183" y="2862"/>
                <a:ext cx="660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 flipV="1">
              <a:off x="845" y="2025"/>
              <a:ext cx="316" cy="150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1021" y="2592"/>
              <a:ext cx="7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~1%/dpa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4586288" y="3095625"/>
            <a:ext cx="501650" cy="23891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AA9B23-0E7D-4B44-B9D4-7F94A4752C6E}"/>
              </a:ext>
            </a:extLst>
          </p:cNvPr>
          <p:cNvSpPr txBox="1"/>
          <p:nvPr/>
        </p:nvSpPr>
        <p:spPr>
          <a:xfrm>
            <a:off x="7429501" y="1138238"/>
            <a:ext cx="242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Very reproducible swelling of two pins.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CF3643-208E-4F9C-8738-60E08E5066D1}"/>
              </a:ext>
            </a:extLst>
          </p:cNvPr>
          <p:cNvCxnSpPr>
            <a:stCxn id="2" idx="1"/>
          </p:cNvCxnSpPr>
          <p:nvPr/>
        </p:nvCxnSpPr>
        <p:spPr>
          <a:xfrm flipH="1">
            <a:off x="5087938" y="1492181"/>
            <a:ext cx="2341562" cy="82239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5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F1F4-C674-4EDB-AC89-BD9B0D6E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19"/>
            <a:ext cx="10515600" cy="88147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Background on D9-clad fuel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1763-C148-4736-901A-8955A0D9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81407"/>
            <a:ext cx="10515600" cy="535042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D9 was the improved swelling-resistant variant of 316 stainless steel developed for fast reactor application as driver fuel in the USA.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Most of the data in this report was generated in </a:t>
            </a:r>
            <a:r>
              <a:rPr lang="en-US" b="1" u="sng" dirty="0">
                <a:solidFill>
                  <a:srgbClr val="C00000"/>
                </a:solidFill>
              </a:rPr>
              <a:t>1991-1993</a:t>
            </a:r>
            <a:r>
              <a:rPr lang="en-US" b="1" dirty="0">
                <a:solidFill>
                  <a:srgbClr val="C00000"/>
                </a:solidFill>
              </a:rPr>
              <a:t> after several years of irradiation in the FFTF fast reactor.</a:t>
            </a:r>
          </a:p>
          <a:p>
            <a:pPr lvl="0"/>
            <a:r>
              <a:rPr lang="en-US" b="1" dirty="0"/>
              <a:t>Some brief summary reports were published by B.J. </a:t>
            </a:r>
            <a:r>
              <a:rPr lang="en-US" b="1" dirty="0" err="1"/>
              <a:t>Makenas</a:t>
            </a:r>
            <a:r>
              <a:rPr lang="en-US" b="1" dirty="0"/>
              <a:t>, J.W. Hales, S.A. Chastain, B.C. </a:t>
            </a:r>
            <a:r>
              <a:rPr lang="en-US" b="1" dirty="0" err="1"/>
              <a:t>Gneiting</a:t>
            </a:r>
            <a:r>
              <a:rPr lang="en-US" b="1" dirty="0"/>
              <a:t>, A.L. </a:t>
            </a:r>
            <a:r>
              <a:rPr lang="en-US" b="1" dirty="0" err="1"/>
              <a:t>Pitner</a:t>
            </a:r>
            <a:r>
              <a:rPr lang="en-US" b="1" dirty="0"/>
              <a:t>, B.C. </a:t>
            </a:r>
            <a:r>
              <a:rPr lang="en-US" b="1" dirty="0" err="1"/>
              <a:t>Gneiting</a:t>
            </a:r>
            <a:r>
              <a:rPr lang="en-US" b="1" dirty="0"/>
              <a:t>, F.E. Bard.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 FFTF was decommissioned and the fast reactor program was terminated.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Very little analysis of the D9 data was conducted before the program was terminated.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Three decades later I am compiling a detailed report on the cladding and duct, but not on the fuel.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I will provide only some highlights in this presentation.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The publication will be submitted to J. Nuclear Materials in 3-4 months.</a:t>
            </a:r>
          </a:p>
        </p:txBody>
      </p:sp>
    </p:spTree>
    <p:extLst>
      <p:ext uri="{BB962C8B-B14F-4D97-AF65-F5344CB8AC3E}">
        <p14:creationId xmlns:p14="http://schemas.microsoft.com/office/powerpoint/2010/main" val="920913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2651" y="304800"/>
            <a:ext cx="7342188" cy="8334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Swelling behavior of heat </a:t>
            </a:r>
            <a:r>
              <a:rPr lang="en-US" sz="2800" b="1" u="sng" dirty="0">
                <a:solidFill>
                  <a:srgbClr val="C00000"/>
                </a:solidFill>
              </a:rPr>
              <a:t>D9-C1</a:t>
            </a:r>
            <a:r>
              <a:rPr lang="en-US" sz="2800" b="1" dirty="0">
                <a:solidFill>
                  <a:srgbClr val="C00000"/>
                </a:solidFill>
              </a:rPr>
              <a:t> cladding in the two assemblies: another way to visualize the data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E2CA1D9-D05B-4FAC-BDC3-E60846FB918E}" type="slidenum">
              <a:rPr lang="en-US"/>
              <a:pPr/>
              <a:t>30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267576" y="1858964"/>
            <a:ext cx="34004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Higher fluence in D9-2 leads to higher overall swelling.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Higher temperatures in D9-4 lead to </a:t>
            </a:r>
            <a:r>
              <a:rPr lang="en-US" sz="2000" b="1" dirty="0">
                <a:solidFill>
                  <a:srgbClr val="FF0000"/>
                </a:solidFill>
              </a:rPr>
              <a:t>“narrower” </a:t>
            </a:r>
            <a:r>
              <a:rPr lang="en-US" sz="2000" b="1" dirty="0"/>
              <a:t>loops.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High temperature “wall” defines shortest transient.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Loop and wall behavior is consistent with many other studies.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All temperatures between ~420 and ~540°C lie in the 1%/dpa regime …. and maybe even beyond.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0" y="1452563"/>
            <a:ext cx="5715000" cy="5086350"/>
            <a:chOff x="273" y="920"/>
            <a:chExt cx="3600" cy="3204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73" y="920"/>
              <a:ext cx="3600" cy="3204"/>
              <a:chOff x="273" y="920"/>
              <a:chExt cx="3600" cy="3204"/>
            </a:xfrm>
          </p:grpSpPr>
          <p:graphicFrame>
            <p:nvGraphicFramePr>
              <p:cNvPr id="72707" name="Object 3"/>
              <p:cNvGraphicFramePr>
                <a:graphicFrameLocks noChangeAspect="1"/>
              </p:cNvGraphicFramePr>
              <p:nvPr/>
            </p:nvGraphicFramePr>
            <p:xfrm>
              <a:off x="273" y="920"/>
              <a:ext cx="3600" cy="3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96" name="Chart" r:id="rId3" imgW="4686300" imgH="4172102" progId="">
                      <p:embed/>
                    </p:oleObj>
                  </mc:Choice>
                  <mc:Fallback>
                    <p:oleObj name="Chart" r:id="rId3" imgW="4686300" imgH="4172102" progId="">
                      <p:embed/>
                      <p:pic>
                        <p:nvPicPr>
                          <p:cNvPr id="0" name="Picture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" y="920"/>
                            <a:ext cx="3600" cy="32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10" name="Text Box 6"/>
              <p:cNvSpPr txBox="1">
                <a:spLocks noChangeArrowheads="1"/>
              </p:cNvSpPr>
              <p:nvPr/>
            </p:nvSpPr>
            <p:spPr bwMode="auto">
              <a:xfrm>
                <a:off x="966" y="1208"/>
                <a:ext cx="1153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swelling  forms “loops” when plotted vs. dpa</a:t>
                </a:r>
              </a:p>
            </p:txBody>
          </p:sp>
          <p:sp>
            <p:nvSpPr>
              <p:cNvPr id="72711" name="Text Box 7"/>
              <p:cNvSpPr txBox="1">
                <a:spLocks noChangeArrowheads="1"/>
              </p:cNvSpPr>
              <p:nvPr/>
            </p:nvSpPr>
            <p:spPr bwMode="auto">
              <a:xfrm>
                <a:off x="2843" y="1384"/>
                <a:ext cx="4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chemeClr val="accent1"/>
                    </a:solidFill>
                  </a:rPr>
                  <a:t>D9-2</a:t>
                </a:r>
              </a:p>
            </p:txBody>
          </p:sp>
          <p:sp>
            <p:nvSpPr>
              <p:cNvPr id="72712" name="Text Box 8"/>
              <p:cNvSpPr txBox="1">
                <a:spLocks noChangeArrowheads="1"/>
              </p:cNvSpPr>
              <p:nvPr/>
            </p:nvSpPr>
            <p:spPr bwMode="auto">
              <a:xfrm>
                <a:off x="2861" y="2973"/>
                <a:ext cx="66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66"/>
                    </a:solidFill>
                  </a:rPr>
                  <a:t>D9-4</a:t>
                </a:r>
              </a:p>
            </p:txBody>
          </p:sp>
          <p:sp>
            <p:nvSpPr>
              <p:cNvPr id="72715" name="Line 11"/>
              <p:cNvSpPr>
                <a:spLocks noChangeShapeType="1"/>
              </p:cNvSpPr>
              <p:nvPr/>
            </p:nvSpPr>
            <p:spPr bwMode="auto">
              <a:xfrm flipH="1">
                <a:off x="2462" y="1505"/>
                <a:ext cx="381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6" name="Line 12"/>
              <p:cNvSpPr>
                <a:spLocks noChangeShapeType="1"/>
              </p:cNvSpPr>
              <p:nvPr/>
            </p:nvSpPr>
            <p:spPr bwMode="auto">
              <a:xfrm flipH="1" flipV="1">
                <a:off x="2183" y="2862"/>
                <a:ext cx="660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 flipV="1">
              <a:off x="845" y="2025"/>
              <a:ext cx="316" cy="150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1021" y="2592"/>
              <a:ext cx="7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~1%/dpa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4586288" y="3095625"/>
            <a:ext cx="501650" cy="23891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461411" y="5081800"/>
            <a:ext cx="2799842" cy="946767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903059" y="5122258"/>
            <a:ext cx="3325827" cy="914400"/>
          </a:xfrm>
          <a:prstGeom prst="straightConnector1">
            <a:avLst/>
          </a:prstGeom>
          <a:ln w="2222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99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280" y="304800"/>
            <a:ext cx="6586359" cy="11430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Comparison of swelling in D9-C1 cladding and duct in D9-4 assembly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14FEA38-D33B-484C-8DF7-A0FB261CDB73}" type="slidenum">
              <a:rPr lang="en-US"/>
              <a:pPr/>
              <a:t>31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90132" y="2506664"/>
            <a:ext cx="312364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Neutron fluences of cladding and duct are nearly identical.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Lower swelling of duct faces compared to cladding is related primarily to their lower temperature.</a:t>
            </a:r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1935164" y="1457325"/>
            <a:ext cx="5489575" cy="4889500"/>
            <a:chOff x="259" y="918"/>
            <a:chExt cx="3458" cy="3080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259" y="918"/>
            <a:ext cx="3458" cy="3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0" name="Chart" r:id="rId3" imgW="4695749" imgH="4181551" progId="">
                    <p:embed/>
                  </p:oleObj>
                </mc:Choice>
                <mc:Fallback>
                  <p:oleObj name="Chart" r:id="rId3" imgW="4695749" imgH="4181551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" y="918"/>
                          <a:ext cx="3458" cy="3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29" name="Text Box 5"/>
            <p:cNvSpPr txBox="1">
              <a:spLocks noChangeArrowheads="1"/>
            </p:cNvSpPr>
            <p:nvPr/>
          </p:nvSpPr>
          <p:spPr bwMode="auto">
            <a:xfrm>
              <a:off x="1226" y="1505"/>
              <a:ext cx="7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cladding</a:t>
              </a:r>
            </a:p>
          </p:txBody>
        </p:sp>
        <p:sp>
          <p:nvSpPr>
            <p:cNvPr id="77830" name="Text Box 6"/>
            <p:cNvSpPr txBox="1">
              <a:spLocks noChangeArrowheads="1"/>
            </p:cNvSpPr>
            <p:nvPr/>
          </p:nvSpPr>
          <p:spPr bwMode="auto">
            <a:xfrm>
              <a:off x="1106" y="2759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82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2886075" y="0"/>
            <a:ext cx="7043116" cy="14478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In assembly D9-4 the pins with D9-C1P cladding swell and creep more than pins with D9-C1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98B0DE4-C0F4-4009-9877-DE26BF1D6C45}" type="slidenum">
              <a:rPr lang="en-US"/>
              <a:pPr/>
              <a:t>32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80906" name="Group 10"/>
          <p:cNvGrpSpPr>
            <a:grpSpLocks/>
          </p:cNvGrpSpPr>
          <p:nvPr/>
        </p:nvGrpSpPr>
        <p:grpSpPr bwMode="auto">
          <a:xfrm>
            <a:off x="2189164" y="1270001"/>
            <a:ext cx="7458075" cy="5083175"/>
            <a:chOff x="419" y="800"/>
            <a:chExt cx="4698" cy="3202"/>
          </a:xfrm>
        </p:grpSpPr>
        <p:grpSp>
          <p:nvGrpSpPr>
            <p:cNvPr id="80904" name="Group 8"/>
            <p:cNvGrpSpPr>
              <a:grpSpLocks/>
            </p:cNvGrpSpPr>
            <p:nvPr/>
          </p:nvGrpSpPr>
          <p:grpSpPr bwMode="auto">
            <a:xfrm>
              <a:off x="419" y="800"/>
              <a:ext cx="4698" cy="3202"/>
              <a:chOff x="419" y="800"/>
              <a:chExt cx="4698" cy="3202"/>
            </a:xfrm>
          </p:grpSpPr>
          <p:pic>
            <p:nvPicPr>
              <p:cNvPr id="80901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9" y="800"/>
                <a:ext cx="4698" cy="3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0902" name="Text Box 6"/>
              <p:cNvSpPr txBox="1">
                <a:spLocks noChangeArrowheads="1"/>
              </p:cNvSpPr>
              <p:nvPr/>
            </p:nvSpPr>
            <p:spPr bwMode="auto">
              <a:xfrm>
                <a:off x="956" y="1026"/>
                <a:ext cx="1721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Group of </a:t>
                </a:r>
                <a:r>
                  <a:rPr lang="en-US" sz="2000" b="1" u="sng" dirty="0">
                    <a:solidFill>
                      <a:srgbClr val="FF0000"/>
                    </a:solidFill>
                  </a:rPr>
                  <a:t>interior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pins with similar irradiation conditions</a:t>
                </a:r>
              </a:p>
            </p:txBody>
          </p:sp>
          <p:sp>
            <p:nvSpPr>
              <p:cNvPr id="80903" name="Rectangle 7"/>
              <p:cNvSpPr>
                <a:spLocks noChangeArrowheads="1"/>
              </p:cNvSpPr>
              <p:nvPr/>
            </p:nvSpPr>
            <p:spPr bwMode="auto">
              <a:xfrm>
                <a:off x="3149" y="1059"/>
                <a:ext cx="446" cy="1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05" name="Text Box 9"/>
            <p:cNvSpPr txBox="1">
              <a:spLocks noChangeArrowheads="1"/>
            </p:cNvSpPr>
            <p:nvPr/>
          </p:nvSpPr>
          <p:spPr bwMode="auto">
            <a:xfrm>
              <a:off x="3270" y="985"/>
              <a:ext cx="8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D9-C1P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27852" y="4919958"/>
            <a:ext cx="195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Profilometry data</a:t>
            </a:r>
          </a:p>
        </p:txBody>
      </p:sp>
    </p:spTree>
    <p:extLst>
      <p:ext uri="{BB962C8B-B14F-4D97-AF65-F5344CB8AC3E}">
        <p14:creationId xmlns:p14="http://schemas.microsoft.com/office/powerpoint/2010/main" val="2925344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6075" y="0"/>
            <a:ext cx="6903968" cy="14478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In assembly D9-4 the pins with D9-C1P cladding swell and creep more than pins with D9-C1</a:t>
            </a:r>
            <a:endParaRPr lang="en-US" sz="280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2F7ABD0-8B3E-4728-BB20-87538670728A}" type="slidenum">
              <a:rPr lang="en-US"/>
              <a:pPr/>
              <a:t>33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2208214" y="1352551"/>
            <a:ext cx="7273925" cy="4949825"/>
            <a:chOff x="431" y="852"/>
            <a:chExt cx="4582" cy="3118"/>
          </a:xfrm>
        </p:grpSpPr>
        <p:grpSp>
          <p:nvGrpSpPr>
            <p:cNvPr id="88075" name="Group 11"/>
            <p:cNvGrpSpPr>
              <a:grpSpLocks/>
            </p:cNvGrpSpPr>
            <p:nvPr/>
          </p:nvGrpSpPr>
          <p:grpSpPr bwMode="auto">
            <a:xfrm>
              <a:off x="431" y="852"/>
              <a:ext cx="4582" cy="3118"/>
              <a:chOff x="431" y="852"/>
              <a:chExt cx="4582" cy="3118"/>
            </a:xfrm>
          </p:grpSpPr>
          <p:pic>
            <p:nvPicPr>
              <p:cNvPr id="88073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1" y="852"/>
                <a:ext cx="4582" cy="3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8074" name="Rectangle 10"/>
              <p:cNvSpPr>
                <a:spLocks noChangeArrowheads="1"/>
              </p:cNvSpPr>
              <p:nvPr/>
            </p:nvSpPr>
            <p:spPr bwMode="auto">
              <a:xfrm>
                <a:off x="3419" y="1431"/>
                <a:ext cx="362" cy="1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3456" y="1449"/>
              <a:ext cx="6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D9-C1P</a:t>
              </a:r>
            </a:p>
          </p:txBody>
        </p:sp>
        <p:sp>
          <p:nvSpPr>
            <p:cNvPr id="88077" name="Text Box 13"/>
            <p:cNvSpPr txBox="1">
              <a:spLocks noChangeArrowheads="1"/>
            </p:cNvSpPr>
            <p:nvPr/>
          </p:nvSpPr>
          <p:spPr bwMode="auto">
            <a:xfrm>
              <a:off x="1044" y="1133"/>
              <a:ext cx="1237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</a:rPr>
                <a:t>Group of</a:t>
              </a:r>
              <a:r>
                <a:rPr lang="en-US" sz="2000" b="1" u="sng" dirty="0">
                  <a:solidFill>
                    <a:srgbClr val="FF0000"/>
                  </a:solidFill>
                </a:rPr>
                <a:t> corner </a:t>
              </a:r>
              <a:r>
                <a:rPr lang="en-US" sz="2000" b="1" dirty="0">
                  <a:solidFill>
                    <a:srgbClr val="FF0000"/>
                  </a:solidFill>
                </a:rPr>
                <a:t>pins with similar irradiation conditions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93183" y="4879498"/>
            <a:ext cx="199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Profilometry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95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0828" y="1"/>
            <a:ext cx="5992522" cy="1017431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Most radial deformation arises from swelling and not creep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AD137B9-0EEB-48CC-AAE8-E551F2B3244C}" type="slidenum">
              <a:rPr lang="en-US"/>
              <a:pPr/>
              <a:t>34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2152651" y="920840"/>
            <a:ext cx="7394575" cy="5060950"/>
            <a:chOff x="394" y="687"/>
            <a:chExt cx="4842" cy="3262"/>
          </a:xfrm>
        </p:grpSpPr>
        <p:pic>
          <p:nvPicPr>
            <p:cNvPr id="819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4" y="687"/>
              <a:ext cx="4842" cy="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924" name="Text Box 4"/>
            <p:cNvSpPr txBox="1">
              <a:spLocks noChangeArrowheads="1"/>
            </p:cNvSpPr>
            <p:nvPr/>
          </p:nvSpPr>
          <p:spPr bwMode="auto">
            <a:xfrm>
              <a:off x="963" y="1477"/>
              <a:ext cx="141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Pin 4161 from D9-4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D9-C1 Heat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24225" y="5981790"/>
            <a:ext cx="533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All pins exhibited this behavior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8150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0828" y="1"/>
            <a:ext cx="5992522" cy="1017431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Most radial deformation arises from swelling and not creep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AD137B9-0EEB-48CC-AAE8-E551F2B3244C}" type="slidenum">
              <a:rPr lang="en-US"/>
              <a:pPr/>
              <a:t>35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52651" y="920840"/>
            <a:ext cx="7394575" cy="5060950"/>
            <a:chOff x="394" y="687"/>
            <a:chExt cx="4842" cy="3262"/>
          </a:xfrm>
        </p:grpSpPr>
        <p:pic>
          <p:nvPicPr>
            <p:cNvPr id="819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4" y="687"/>
              <a:ext cx="4842" cy="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924" name="Text Box 4"/>
            <p:cNvSpPr txBox="1">
              <a:spLocks noChangeArrowheads="1"/>
            </p:cNvSpPr>
            <p:nvPr/>
          </p:nvSpPr>
          <p:spPr bwMode="auto">
            <a:xfrm>
              <a:off x="963" y="1477"/>
              <a:ext cx="1416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Pin 4161 from D9-4</a:t>
              </a:r>
            </a:p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D9-C1 Heat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24225" y="5981790"/>
            <a:ext cx="533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All pins exhibited this behavior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5821" y="3932730"/>
            <a:ext cx="354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“Swelling before creep” case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Fission gas builds up slowly.</a:t>
            </a:r>
          </a:p>
          <a:p>
            <a:r>
              <a:rPr lang="en-US" b="1" dirty="0">
                <a:solidFill>
                  <a:srgbClr val="C00000"/>
                </a:solidFill>
              </a:rPr>
              <a:t>Creep disappearance phenomena</a:t>
            </a:r>
          </a:p>
        </p:txBody>
      </p:sp>
    </p:spTree>
    <p:extLst>
      <p:ext uri="{BB962C8B-B14F-4D97-AF65-F5344CB8AC3E}">
        <p14:creationId xmlns:p14="http://schemas.microsoft.com/office/powerpoint/2010/main" val="2078150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lide2">
            <a:extLst>
              <a:ext uri="{FF2B5EF4-FFF2-40B4-BE49-F238E27FC236}">
                <a16:creationId xmlns:a16="http://schemas.microsoft.com/office/drawing/2014/main" id="{48932588-36D4-4275-B68B-46F5D089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06" y="1666875"/>
            <a:ext cx="4723876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EABBA14-761E-4FA1-A835-4556B10D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1235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 the high fluence assemblies obey the 0.33%/dpa strain rate criteria?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928B8-91E7-4AEE-AC6C-D8B52F9D288E}"/>
              </a:ext>
            </a:extLst>
          </p:cNvPr>
          <p:cNvSpPr txBox="1"/>
          <p:nvPr/>
        </p:nvSpPr>
        <p:spPr>
          <a:xfrm>
            <a:off x="6629400" y="2505075"/>
            <a:ext cx="38481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Yes, D9-2 and D9-4 obeyed this criteria for every examined pin.</a:t>
            </a:r>
          </a:p>
          <a:p>
            <a:endParaRPr lang="en-US" sz="2000" b="1" dirty="0"/>
          </a:p>
          <a:p>
            <a:r>
              <a:rPr lang="en-US" sz="2000" b="1" dirty="0"/>
              <a:t>C-1 and D9-1 may obey with a smaller incubation period but the data are insufficient to state with confidence.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04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6739" y="304800"/>
            <a:ext cx="6359525" cy="11430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Correlation between peak cladding diametral strain and axial growth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91D9517-8E4A-4E66-9A0E-6EC20D278414}" type="slidenum">
              <a:rPr lang="en-US"/>
              <a:pPr/>
              <a:t>37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325" y="1277938"/>
            <a:ext cx="48133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945665" y="1931989"/>
            <a:ext cx="330964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Length-averaged swelling leads to increase in pin length.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Length increase contains no creep contribution. 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Length grows at ~40% the rate of peak radial strain.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Differences in composition, dpa rate and temperature do not affect this relationship!</a:t>
            </a:r>
          </a:p>
        </p:txBody>
      </p:sp>
    </p:spTree>
    <p:extLst>
      <p:ext uri="{BB962C8B-B14F-4D97-AF65-F5344CB8AC3E}">
        <p14:creationId xmlns:p14="http://schemas.microsoft.com/office/powerpoint/2010/main" val="3612797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1" y="173039"/>
            <a:ext cx="7527925" cy="8667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Swelling behavior of FFTF fuel pins under constrained condition by wire wrap </a:t>
            </a:r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0675" y="63341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fld id="{CB946EC0-5DAB-4541-8B60-59B7A3E92BAF}" type="slidenum">
              <a:rPr lang="en-US" smtClean="0"/>
              <a:pPr algn="l"/>
              <a:t>38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4276726"/>
            <a:ext cx="359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676400" y="1358901"/>
            <a:ext cx="56388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In presence of constraint the swelling strain is directed by irradiation creep toward unconstrained directions.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Constraints can be externally applied or                                  arise internally from gradients in swelling.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Stresses generated by swelling or swelling gradients will </a:t>
            </a:r>
            <a:r>
              <a:rPr lang="en-US" sz="2000" b="1" u="sng" dirty="0">
                <a:solidFill>
                  <a:srgbClr val="C00000"/>
                </a:solidFill>
              </a:rPr>
              <a:t>never</a:t>
            </a:r>
            <a:r>
              <a:rPr lang="en-US" sz="2000" b="1" dirty="0">
                <a:solidFill>
                  <a:srgbClr val="C00000"/>
                </a:solidFill>
              </a:rPr>
              <a:t> exceed the yield stress.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pic>
        <p:nvPicPr>
          <p:cNvPr id="22534" name="Picture 2" descr="C:\Users\Frank\Desktop\bambo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6" y="4114801"/>
            <a:ext cx="37830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412876"/>
            <a:ext cx="33337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2215" y="6310514"/>
            <a:ext cx="339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~40% maximum swelling in D9-2</a:t>
            </a:r>
          </a:p>
        </p:txBody>
      </p:sp>
    </p:spTree>
    <p:extLst>
      <p:ext uri="{BB962C8B-B14F-4D97-AF65-F5344CB8AC3E}">
        <p14:creationId xmlns:p14="http://schemas.microsoft.com/office/powerpoint/2010/main" val="2277505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1325" y="304801"/>
            <a:ext cx="6877050" cy="727075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Swelling-creep interaction of clad with wire wrap to produce spiral pins in FFTF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90ECEC6-970B-4D6C-A8A1-F67A56513659}" type="slidenum">
              <a:rPr lang="en-US"/>
              <a:pPr/>
              <a:t>39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83974" name="Group 6"/>
          <p:cNvGrpSpPr>
            <a:grpSpLocks/>
          </p:cNvGrpSpPr>
          <p:nvPr/>
        </p:nvGrpSpPr>
        <p:grpSpPr bwMode="auto">
          <a:xfrm>
            <a:off x="2081214" y="1214438"/>
            <a:ext cx="7813675" cy="5748338"/>
            <a:chOff x="351" y="765"/>
            <a:chExt cx="4922" cy="3621"/>
          </a:xfrm>
        </p:grpSpPr>
        <p:pic>
          <p:nvPicPr>
            <p:cNvPr id="839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" y="1117"/>
              <a:ext cx="4922" cy="2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1408" y="3688"/>
              <a:ext cx="290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400" b="1" dirty="0">
                  <a:solidFill>
                    <a:srgbClr val="C00000"/>
                  </a:solidFill>
                </a:rPr>
                <a:t>No pin failures were observed even for such large deformation.</a:t>
              </a:r>
              <a:br>
                <a:rPr lang="en-US" altLang="en-US" b="1" dirty="0">
                  <a:solidFill>
                    <a:srgbClr val="000000"/>
                  </a:solidFill>
                </a:rPr>
              </a:b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3973" name="Text Box 5"/>
            <p:cNvSpPr txBox="1">
              <a:spLocks noChangeArrowheads="1"/>
            </p:cNvSpPr>
            <p:nvPr/>
          </p:nvSpPr>
          <p:spPr bwMode="auto">
            <a:xfrm>
              <a:off x="2126" y="765"/>
              <a:ext cx="20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D9-2 assembly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34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F1F4-C674-4EDB-AC89-BD9B0D6E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19"/>
            <a:ext cx="10515600" cy="88147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Background on D9-clad fuel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1763-C148-4736-901A-8955A0D9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81407"/>
            <a:ext cx="10515600" cy="535042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D9 was the improved swelling-resistant variant of 316 stainless steel developed for fast reactor application as driver fuel in the USA.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Most of the data in this report was generated in </a:t>
            </a:r>
            <a:r>
              <a:rPr lang="en-US" b="1" u="sng" dirty="0">
                <a:solidFill>
                  <a:srgbClr val="C00000"/>
                </a:solidFill>
              </a:rPr>
              <a:t>1991-1993</a:t>
            </a:r>
            <a:r>
              <a:rPr lang="en-US" b="1" dirty="0">
                <a:solidFill>
                  <a:srgbClr val="C00000"/>
                </a:solidFill>
              </a:rPr>
              <a:t> after several years of irradiation in the FFTF fast reactor.</a:t>
            </a:r>
          </a:p>
          <a:p>
            <a:pPr lvl="0"/>
            <a:r>
              <a:rPr lang="en-US" b="1" dirty="0"/>
              <a:t>Some brief summary reports were published by B.J. </a:t>
            </a:r>
            <a:r>
              <a:rPr lang="en-US" b="1" dirty="0" err="1"/>
              <a:t>Makenas</a:t>
            </a:r>
            <a:r>
              <a:rPr lang="en-US" b="1" dirty="0"/>
              <a:t>, J.W. Hales, S.A. Chastain, B.C. </a:t>
            </a:r>
            <a:r>
              <a:rPr lang="en-US" b="1" dirty="0" err="1"/>
              <a:t>Gneiting</a:t>
            </a:r>
            <a:r>
              <a:rPr lang="en-US" b="1" dirty="0"/>
              <a:t>, A.L. </a:t>
            </a:r>
            <a:r>
              <a:rPr lang="en-US" b="1" dirty="0" err="1"/>
              <a:t>Pitner</a:t>
            </a:r>
            <a:r>
              <a:rPr lang="en-US" b="1" dirty="0"/>
              <a:t>, B.C. </a:t>
            </a:r>
            <a:r>
              <a:rPr lang="en-US" b="1" dirty="0" err="1"/>
              <a:t>Gneiting</a:t>
            </a:r>
            <a:r>
              <a:rPr lang="en-US" b="1" dirty="0"/>
              <a:t>, F.E. Bard.</a:t>
            </a:r>
          </a:p>
          <a:p>
            <a:pPr lvl="0"/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FFTF was decommissioned and the fast reactor program was terminated.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Very little analysis of the D9 data was conducted before the program was terminated.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Three decades later I am compiling a detailed report on the cladding and duct, but not on the fuel.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I will provide only some highlights in this presentation.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The publication will be submitted to J. Nuclear Materials in 3-4 months.</a:t>
            </a:r>
          </a:p>
        </p:txBody>
      </p:sp>
    </p:spTree>
    <p:extLst>
      <p:ext uri="{BB962C8B-B14F-4D97-AF65-F5344CB8AC3E}">
        <p14:creationId xmlns:p14="http://schemas.microsoft.com/office/powerpoint/2010/main" val="2683027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1464" y="0"/>
            <a:ext cx="7627937" cy="14478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Out-of-reactor failure of D9-2 fuel pin after irradiation in FFTF to ~110 dpa </a:t>
            </a:r>
            <a:br>
              <a:rPr lang="en-US" sz="2800" dirty="0"/>
            </a:br>
            <a:r>
              <a:rPr lang="en-US" sz="2800" dirty="0"/>
              <a:t>              </a:t>
            </a:r>
            <a:r>
              <a:rPr lang="en-US" sz="2000" b="1" dirty="0">
                <a:solidFill>
                  <a:srgbClr val="C00000"/>
                </a:solidFill>
              </a:rPr>
              <a:t>Makenas et al., 1990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1AA11117-5501-4922-9126-E6E71161207C}" type="slidenum">
              <a:rPr lang="en-US"/>
              <a:pPr/>
              <a:t>40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2343151" y="1296988"/>
            <a:ext cx="7851775" cy="5072062"/>
            <a:chOff x="516" y="817"/>
            <a:chExt cx="4946" cy="3195"/>
          </a:xfrm>
        </p:grpSpPr>
        <p:graphicFrame>
          <p:nvGraphicFramePr>
            <p:cNvPr id="94212" name="Object 4"/>
            <p:cNvGraphicFramePr>
              <a:graphicFrameLocks noChangeAspect="1"/>
            </p:cNvGraphicFramePr>
            <p:nvPr/>
          </p:nvGraphicFramePr>
          <p:xfrm>
            <a:off x="521" y="817"/>
            <a:ext cx="4865" cy="2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8" name="Photo Editor Photo" r:id="rId3" imgW="12673158" imgH="6934801" progId="">
                    <p:embed/>
                  </p:oleObj>
                </mc:Choice>
                <mc:Fallback>
                  <p:oleObj name="Photo Editor Photo" r:id="rId3" imgW="12673158" imgH="6934801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817"/>
                          <a:ext cx="4865" cy="2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213" name="Text Box 5"/>
            <p:cNvSpPr txBox="1">
              <a:spLocks noChangeArrowheads="1"/>
            </p:cNvSpPr>
            <p:nvPr/>
          </p:nvSpPr>
          <p:spPr bwMode="auto">
            <a:xfrm>
              <a:off x="516" y="3566"/>
              <a:ext cx="494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</a:rPr>
                <a:t>Two</a:t>
              </a:r>
              <a:r>
                <a:rPr lang="en-US" sz="2000" b="1" dirty="0"/>
                <a:t> fuel pins were broken upon receiving minor physical insults from the manipulator. There was </a:t>
              </a:r>
              <a:r>
                <a:rPr lang="en-US" sz="2000" b="1" dirty="0">
                  <a:solidFill>
                    <a:srgbClr val="C00000"/>
                  </a:solidFill>
                </a:rPr>
                <a:t>~30% swelling </a:t>
              </a:r>
              <a:r>
                <a:rPr lang="en-US" sz="2000" b="1" dirty="0"/>
                <a:t>at the failure points.</a:t>
              </a:r>
            </a:p>
          </p:txBody>
        </p:sp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814" y="2880"/>
              <a:ext cx="359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</a:rPr>
                <a:t>The life-limiting factor for FFTF fuel pins was swelling-induced embrittlement, not fuel burn-up.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823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14664" y="304800"/>
            <a:ext cx="6543675" cy="7445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Void-induced embrittlement of two sibling fuel pins in D9-2 assembly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4C6B0D1-3A7D-4877-9173-6320CCC3EB9E}" type="slidenum">
              <a:rPr lang="en-US"/>
              <a:pPr/>
              <a:t>41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247775"/>
            <a:ext cx="603885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7953376" y="1212851"/>
            <a:ext cx="23828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Different physical insult to produce failure in each pin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Failure occurred at the same position and swelling level.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The D9-2 duct also showed evidence of cracking during production of test specimens.</a:t>
            </a:r>
          </a:p>
        </p:txBody>
      </p:sp>
    </p:spTree>
    <p:extLst>
      <p:ext uri="{BB962C8B-B14F-4D97-AF65-F5344CB8AC3E}">
        <p14:creationId xmlns:p14="http://schemas.microsoft.com/office/powerpoint/2010/main" val="318942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51722" y="-65087"/>
            <a:ext cx="8687628" cy="8900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600271"/>
            <a:ext cx="11320670" cy="543973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Minor variability in composition of D9 leads to significant differences in swelling behavior.</a:t>
            </a:r>
          </a:p>
          <a:p>
            <a:r>
              <a:rPr lang="en-US" b="1" dirty="0">
                <a:solidFill>
                  <a:srgbClr val="C00000"/>
                </a:solidFill>
              </a:rPr>
              <a:t>Small variations in phosphorus are especially important.</a:t>
            </a:r>
          </a:p>
          <a:p>
            <a:r>
              <a:rPr lang="en-US" b="1" dirty="0"/>
              <a:t>It is necessary to define both upper and lower limits of composition specifications for uniformity of response.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 well-specified production heat swelling is very reproducible at a given set of irradiation conditions.</a:t>
            </a:r>
          </a:p>
          <a:p>
            <a:r>
              <a:rPr lang="en-US" b="1" dirty="0">
                <a:solidFill>
                  <a:schemeClr val="bg1"/>
                </a:solidFill>
              </a:rPr>
              <a:t>Most “scatter” is information that you do not recognize.</a:t>
            </a:r>
          </a:p>
          <a:p>
            <a:r>
              <a:rPr lang="en-US" b="1" dirty="0">
                <a:solidFill>
                  <a:schemeClr val="bg1"/>
                </a:solidFill>
              </a:rPr>
              <a:t>Post-transient swelling rate is ~1%/dpa over a wide range of temperatures, at least 420 to 540°C ….. probably even over a larger range.</a:t>
            </a:r>
          </a:p>
          <a:p>
            <a:r>
              <a:rPr lang="en-US" b="1" dirty="0">
                <a:solidFill>
                  <a:schemeClr val="bg1"/>
                </a:solidFill>
              </a:rPr>
              <a:t>High swelling leads to large axial growth of pins and development of spiral ovality.</a:t>
            </a:r>
          </a:p>
          <a:p>
            <a:r>
              <a:rPr lang="en-US" b="1" dirty="0">
                <a:solidFill>
                  <a:schemeClr val="bg1"/>
                </a:solidFill>
              </a:rPr>
              <a:t>While high swelling does not lead to direct in-reactor failures, post-irradiation examination shows severe void-induced embrittlement during examination.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1FF7A9C-5FBC-4DF2-9F87-A8652BA5C759}" type="slidenum">
              <a:rPr lang="en-US"/>
              <a:pPr/>
              <a:t>42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57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51722" y="-65087"/>
            <a:ext cx="8687628" cy="8900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600271"/>
            <a:ext cx="11320670" cy="543973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Minor variability in composition of D9 leads to significant differences in swelling behavior.</a:t>
            </a:r>
          </a:p>
          <a:p>
            <a:r>
              <a:rPr lang="en-US" b="1" dirty="0">
                <a:solidFill>
                  <a:srgbClr val="C00000"/>
                </a:solidFill>
              </a:rPr>
              <a:t>Small variations in phosphorus are especially important.</a:t>
            </a:r>
          </a:p>
          <a:p>
            <a:r>
              <a:rPr lang="en-US" b="1" dirty="0"/>
              <a:t>It is necessary to define both upper and lower limits of composition specifications for uniformity of response.</a:t>
            </a:r>
          </a:p>
          <a:p>
            <a:r>
              <a:rPr lang="en-US" b="1" dirty="0">
                <a:solidFill>
                  <a:srgbClr val="C00000"/>
                </a:solidFill>
              </a:rPr>
              <a:t>For a well-specified production heat swelling is very reproducible at a given set of irradiation conditions.</a:t>
            </a:r>
          </a:p>
          <a:p>
            <a:r>
              <a:rPr lang="en-US" b="1" dirty="0">
                <a:solidFill>
                  <a:srgbClr val="C00000"/>
                </a:solidFill>
              </a:rPr>
              <a:t>Most “scatter” is information that you do not recognize.</a:t>
            </a:r>
          </a:p>
          <a:p>
            <a:r>
              <a:rPr lang="en-US" b="1" dirty="0">
                <a:solidFill>
                  <a:schemeClr val="bg1"/>
                </a:solidFill>
              </a:rPr>
              <a:t>Post-transient swelling rate is ~1%/dpa over a wide range of temperatures, at least 420 to 540°C ….. probably even over a larger range.</a:t>
            </a:r>
          </a:p>
          <a:p>
            <a:r>
              <a:rPr lang="en-US" b="1" dirty="0">
                <a:solidFill>
                  <a:schemeClr val="bg1"/>
                </a:solidFill>
              </a:rPr>
              <a:t>High swelling leads to large axial growth of pins and development of spiral ovality.</a:t>
            </a:r>
          </a:p>
          <a:p>
            <a:r>
              <a:rPr lang="en-US" b="1" dirty="0">
                <a:solidFill>
                  <a:schemeClr val="bg1"/>
                </a:solidFill>
              </a:rPr>
              <a:t>While high swelling does not lead to direct in-reactor failures, post-irradiation examination shows severe void-induced embrittlement during examination.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1FF7A9C-5FBC-4DF2-9F87-A8652BA5C759}" type="slidenum">
              <a:rPr lang="en-US"/>
              <a:pPr/>
              <a:t>43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699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51722" y="-65087"/>
            <a:ext cx="8687628" cy="8900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600271"/>
            <a:ext cx="11320670" cy="543973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Minor variability in composition of D9 leads to significant differences in swelling behavior.</a:t>
            </a:r>
          </a:p>
          <a:p>
            <a:r>
              <a:rPr lang="en-US" b="1" dirty="0">
                <a:solidFill>
                  <a:srgbClr val="C00000"/>
                </a:solidFill>
              </a:rPr>
              <a:t>Small variations in phosphorus are especially important.</a:t>
            </a:r>
          </a:p>
          <a:p>
            <a:r>
              <a:rPr lang="en-US" b="1" dirty="0"/>
              <a:t>It is necessary to define both upper and lower limits of composition specifications for uniformity of response.</a:t>
            </a:r>
          </a:p>
          <a:p>
            <a:r>
              <a:rPr lang="en-US" b="1" dirty="0">
                <a:solidFill>
                  <a:srgbClr val="C00000"/>
                </a:solidFill>
              </a:rPr>
              <a:t>For a well-specified production heat swelling is very reproducible at a given set of irradiation conditions.</a:t>
            </a:r>
          </a:p>
          <a:p>
            <a:r>
              <a:rPr lang="en-US" b="1" dirty="0">
                <a:solidFill>
                  <a:srgbClr val="C00000"/>
                </a:solidFill>
              </a:rPr>
              <a:t>Most “scatter” is information that you do not recognize.</a:t>
            </a:r>
          </a:p>
          <a:p>
            <a:r>
              <a:rPr lang="en-US" b="1" dirty="0"/>
              <a:t>Post-transient swelling rate is ~1%/dpa over a wide range of temperatures, at least 420 to 540°C ….. probably even over a larger range.</a:t>
            </a:r>
          </a:p>
          <a:p>
            <a:r>
              <a:rPr lang="en-US" b="1" dirty="0">
                <a:solidFill>
                  <a:srgbClr val="C00000"/>
                </a:solidFill>
              </a:rPr>
              <a:t>High swelling leads to large axial growth of pins and development of spiral ovality.</a:t>
            </a:r>
          </a:p>
          <a:p>
            <a:r>
              <a:rPr lang="en-US" b="1" dirty="0"/>
              <a:t>While high swelling does not lead to direct in-reactor failures, post-irradiation examination shows severe void-induced embrittlement during examination.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1FF7A9C-5FBC-4DF2-9F87-A8652BA5C759}" type="slidenum">
              <a:rPr lang="en-US"/>
              <a:pPr/>
              <a:t>44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1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151" y="1"/>
            <a:ext cx="6464926" cy="1065213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Top end of fuel pin bundle in BN-600 with annealed EI-847 cladding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B193A22-278D-4979-BD5C-2074A6C3A9BD}" type="slidenum">
              <a:rPr lang="en-US"/>
              <a:pPr/>
              <a:t>45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pic>
        <p:nvPicPr>
          <p:cNvPr id="93187" name="Picture 3" descr="П-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947738"/>
            <a:ext cx="384175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405094" y="959679"/>
            <a:ext cx="4031087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Two heats of fuel pins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Both heats fell within specifications. 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C(0.04-0.06); </a:t>
            </a:r>
            <a:r>
              <a:rPr lang="en-US" sz="2000" b="1" dirty="0" err="1"/>
              <a:t>Mn</a:t>
            </a:r>
            <a:r>
              <a:rPr lang="en-US" sz="2000" b="1" dirty="0"/>
              <a:t>(0.4-0.8); </a:t>
            </a:r>
            <a:r>
              <a:rPr lang="en-US" sz="2000" b="1" dirty="0">
                <a:solidFill>
                  <a:srgbClr val="FF0000"/>
                </a:solidFill>
              </a:rPr>
              <a:t>Si≤0.4</a:t>
            </a:r>
            <a:r>
              <a:rPr lang="en-US" sz="2000" b="1" dirty="0"/>
              <a:t>; S≤0.010; P≤0.015; Cr(15.0-16.0); Ni(15.0-16.0); Mo(2.7- 3.2); Nb≤0.9; N≤0.025; B≤0.001; Co≤0.02; Cu≤0.05; Bi≤0.01; Pb≤0.001; Ti≤0.05, wt. % 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Heat #1 was measured to be </a:t>
            </a:r>
            <a:r>
              <a:rPr lang="en-US" sz="2000" b="1" dirty="0">
                <a:solidFill>
                  <a:srgbClr val="FF0000"/>
                </a:solidFill>
              </a:rPr>
              <a:t>0.10</a:t>
            </a:r>
            <a:r>
              <a:rPr lang="en-US" sz="2000" b="1" dirty="0"/>
              <a:t> ±0.015 wt. % Si and heat #2 had </a:t>
            </a:r>
            <a:r>
              <a:rPr lang="en-US" sz="2000" b="1" dirty="0">
                <a:solidFill>
                  <a:srgbClr val="FF0000"/>
                </a:solidFill>
              </a:rPr>
              <a:t>0.18</a:t>
            </a:r>
            <a:r>
              <a:rPr lang="en-US" sz="2000" b="1" dirty="0"/>
              <a:t> ±0.011 </a:t>
            </a:r>
            <a:r>
              <a:rPr lang="en-US" sz="2000" b="1" dirty="0" err="1"/>
              <a:t>wt</a:t>
            </a:r>
            <a:r>
              <a:rPr lang="en-US" sz="2000" b="1" dirty="0"/>
              <a:t>% Si.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Lower silicon leads to increased swelling.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082350" y="963358"/>
            <a:ext cx="4788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Porollo, </a:t>
            </a:r>
            <a:r>
              <a:rPr lang="en-US" b="1" dirty="0" err="1">
                <a:solidFill>
                  <a:srgbClr val="C00000"/>
                </a:solidFill>
              </a:rPr>
              <a:t>Shulepin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Konobeev</a:t>
            </a:r>
            <a:r>
              <a:rPr lang="en-US" b="1" dirty="0">
                <a:solidFill>
                  <a:srgbClr val="C00000"/>
                </a:solidFill>
              </a:rPr>
              <a:t>, Garner, 2008</a:t>
            </a:r>
          </a:p>
        </p:txBody>
      </p:sp>
    </p:spTree>
    <p:extLst>
      <p:ext uri="{BB962C8B-B14F-4D97-AF65-F5344CB8AC3E}">
        <p14:creationId xmlns:p14="http://schemas.microsoft.com/office/powerpoint/2010/main" val="4129936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151" y="1"/>
            <a:ext cx="6464926" cy="1065213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Top end of fuel pin bundle in BN-600 with annealed EI-847 cladding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B193A22-278D-4979-BD5C-2074A6C3A9BD}" type="slidenum">
              <a:rPr lang="en-US"/>
              <a:pPr/>
              <a:t>46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pic>
        <p:nvPicPr>
          <p:cNvPr id="93187" name="Picture 3" descr="П-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947738"/>
            <a:ext cx="384175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39356" y="5488568"/>
            <a:ext cx="4224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Effect of silicon on swelling of annealed Fe-25Ni-15Cr irradiated in EBR-II 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838921" y="957972"/>
            <a:ext cx="3876043" cy="4375749"/>
            <a:chOff x="4314920" y="957971"/>
            <a:chExt cx="3876043" cy="43757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4920" y="1220061"/>
              <a:ext cx="3515435" cy="4113659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009882" y="957971"/>
              <a:ext cx="3181081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 Garner and Kumar, 1987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5259823" y="1634591"/>
              <a:ext cx="121382" cy="77683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300283" y="3309642"/>
              <a:ext cx="184770" cy="77548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017613" y="946769"/>
            <a:ext cx="428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Porollo, </a:t>
            </a:r>
            <a:r>
              <a:rPr lang="en-US" b="1" dirty="0" err="1">
                <a:solidFill>
                  <a:srgbClr val="C00000"/>
                </a:solidFill>
              </a:rPr>
              <a:t>Shulepin</a:t>
            </a:r>
            <a:r>
              <a:rPr lang="en-US" b="1" dirty="0">
                <a:solidFill>
                  <a:srgbClr val="C00000"/>
                </a:solidFill>
              </a:rPr>
              <a:t>, Konobeev, Garner, 2008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864743" y="1359463"/>
            <a:ext cx="225230" cy="85640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413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408271C-DB29-44B0-A6D0-D0B43BD4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34" y="675640"/>
            <a:ext cx="3759482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B20F1A-759C-4253-9A89-DE5DD2701FF5}"/>
              </a:ext>
            </a:extLst>
          </p:cNvPr>
          <p:cNvSpPr txBox="1"/>
          <p:nvPr/>
        </p:nvSpPr>
        <p:spPr>
          <a:xfrm>
            <a:off x="7762876" y="213975"/>
            <a:ext cx="386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My first visit to RIAR in 1990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3FBBE-8322-4B6A-94D1-AB32535F962B}"/>
              </a:ext>
            </a:extLst>
          </p:cNvPr>
          <p:cNvSpPr txBox="1"/>
          <p:nvPr/>
        </p:nvSpPr>
        <p:spPr>
          <a:xfrm>
            <a:off x="1066800" y="460047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Thanks for your attention!</a:t>
            </a:r>
          </a:p>
          <a:p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             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F6925-1E6B-4A44-9A8A-F8AD7BDE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56794"/>
            <a:ext cx="6897353" cy="2896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FFB95E-BE97-4B24-A7E8-C2695701F0B1}"/>
              </a:ext>
            </a:extLst>
          </p:cNvPr>
          <p:cNvSpPr/>
          <p:nvPr/>
        </p:nvSpPr>
        <p:spPr>
          <a:xfrm>
            <a:off x="1996946" y="3429000"/>
            <a:ext cx="374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My last visit to RIAR in 2014</a:t>
            </a:r>
          </a:p>
        </p:txBody>
      </p:sp>
    </p:spTree>
    <p:extLst>
      <p:ext uri="{BB962C8B-B14F-4D97-AF65-F5344CB8AC3E}">
        <p14:creationId xmlns:p14="http://schemas.microsoft.com/office/powerpoint/2010/main" val="777691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682" y="365127"/>
            <a:ext cx="7080531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Comparison of volume changes observed in FFTF of CW 316 and CW D9 fuel cladding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                                          </a:t>
            </a:r>
            <a:r>
              <a:rPr lang="en-US" sz="2000" b="1" dirty="0"/>
              <a:t>Makenas et al., 1990</a:t>
            </a:r>
            <a:endParaRPr lang="en-US" sz="2000" dirty="0"/>
          </a:p>
        </p:txBody>
      </p:sp>
      <p:pic>
        <p:nvPicPr>
          <p:cNvPr id="72708" name="Picture 4" descr="C:\Users\Frank\Dropbox\FRANK FILES\D9 paper\Makenas old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673" y="1711466"/>
            <a:ext cx="7509688" cy="445466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flipV="1">
            <a:off x="8466966" y="4499172"/>
            <a:ext cx="8092" cy="1011504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04531" y="4741934"/>
            <a:ext cx="100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Large amount of data scatter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6762" y="1731696"/>
            <a:ext cx="445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One heat of 316 SS and a number of heats of D9</a:t>
            </a:r>
          </a:p>
          <a:p>
            <a:endParaRPr lang="en-US" sz="1600" b="1" dirty="0"/>
          </a:p>
          <a:p>
            <a:r>
              <a:rPr lang="en-US" sz="1600" b="1" dirty="0">
                <a:solidFill>
                  <a:srgbClr val="FF0000"/>
                </a:solidFill>
              </a:rPr>
              <a:t>Both duct and cladding data included from four driver fuel assemblies irradiated in FFTF.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8524" y="3665692"/>
            <a:ext cx="134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&lt;480°C°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4216" y="3503851"/>
            <a:ext cx="110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&gt;480°C</a:t>
            </a:r>
          </a:p>
        </p:txBody>
      </p:sp>
    </p:spTree>
    <p:extLst>
      <p:ext uri="{BB962C8B-B14F-4D97-AF65-F5344CB8AC3E}">
        <p14:creationId xmlns:p14="http://schemas.microsoft.com/office/powerpoint/2010/main" val="4068125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682" y="365127"/>
            <a:ext cx="7080531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Comparison of volume changes observed in FFTF of CW 316 and CW D9 fuel cladding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                                          </a:t>
            </a:r>
            <a:r>
              <a:rPr lang="en-US" sz="2000" b="1" dirty="0"/>
              <a:t>Makenas et al., 1990</a:t>
            </a:r>
            <a:endParaRPr lang="en-US" sz="2000" dirty="0"/>
          </a:p>
        </p:txBody>
      </p:sp>
      <p:pic>
        <p:nvPicPr>
          <p:cNvPr id="72708" name="Picture 4" descr="C:\Users\Frank\Dropbox\FRANK FILES\D9 paper\Makenas old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673" y="1711466"/>
            <a:ext cx="7509688" cy="445466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flipV="1">
            <a:off x="8466966" y="4499172"/>
            <a:ext cx="8092" cy="101150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04531" y="4741933"/>
            <a:ext cx="129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Large amount of data scatter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6762" y="1731696"/>
            <a:ext cx="445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One heat of 316 SS and a number of heats of D9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Both duct and cladding data included from four driver fuel assemblies irradiated in FFTF.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8524" y="3665692"/>
            <a:ext cx="134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&lt;480°C°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4216" y="3503851"/>
            <a:ext cx="110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&gt;480°C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7346" y="6036659"/>
            <a:ext cx="701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Is this really “inherent” chaotic scatter ….  or is there additional information related to differences in composition, temperature, dose and dose rate?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69314" y="3917034"/>
            <a:ext cx="8092" cy="101150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60790" y="4569853"/>
            <a:ext cx="8092" cy="101150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2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F1F4-C674-4EDB-AC89-BD9B0D6E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19"/>
            <a:ext cx="10515600" cy="88147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Background on D9-clad fuel assemblies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1763-C148-4736-901A-8955A0D9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81407"/>
            <a:ext cx="10515600" cy="535042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D9 was the improved swelling-resistant variant of 316 stainless steel developed for fast reactor application as driver fuel in the USA.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Most of the data in this report was generated in </a:t>
            </a:r>
            <a:r>
              <a:rPr lang="en-US" b="1" u="sng" dirty="0">
                <a:solidFill>
                  <a:srgbClr val="C00000"/>
                </a:solidFill>
              </a:rPr>
              <a:t>1991-1993</a:t>
            </a:r>
            <a:r>
              <a:rPr lang="en-US" b="1" dirty="0">
                <a:solidFill>
                  <a:srgbClr val="C00000"/>
                </a:solidFill>
              </a:rPr>
              <a:t> after several years of irradiation in the FFTF fast reactor.</a:t>
            </a:r>
          </a:p>
          <a:p>
            <a:pPr lvl="0"/>
            <a:r>
              <a:rPr lang="en-US" b="1" dirty="0"/>
              <a:t>Some brief summary reports were published by B.J. </a:t>
            </a:r>
            <a:r>
              <a:rPr lang="en-US" b="1" dirty="0" err="1"/>
              <a:t>Makenas</a:t>
            </a:r>
            <a:r>
              <a:rPr lang="en-US" b="1" dirty="0"/>
              <a:t>, J.W. Hales, S.A. Chastain, B.C. </a:t>
            </a:r>
            <a:r>
              <a:rPr lang="en-US" b="1" dirty="0" err="1"/>
              <a:t>Gneiting</a:t>
            </a:r>
            <a:r>
              <a:rPr lang="en-US" b="1" dirty="0"/>
              <a:t>, A.L. </a:t>
            </a:r>
            <a:r>
              <a:rPr lang="en-US" b="1" dirty="0" err="1"/>
              <a:t>Pitner</a:t>
            </a:r>
            <a:r>
              <a:rPr lang="en-US" b="1" dirty="0"/>
              <a:t>, B.C. </a:t>
            </a:r>
            <a:r>
              <a:rPr lang="en-US" b="1" dirty="0" err="1"/>
              <a:t>Gneiting</a:t>
            </a:r>
            <a:r>
              <a:rPr lang="en-US" b="1" dirty="0"/>
              <a:t>, F.E. Bard.</a:t>
            </a:r>
          </a:p>
          <a:p>
            <a:pPr lvl="0"/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FFTF was decommissioned and the fast reactor program was terminated.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Very little analysis of the D9 data was conducted before the program was terminated.</a:t>
            </a:r>
          </a:p>
          <a:p>
            <a:pPr lvl="0"/>
            <a:r>
              <a:rPr lang="en-US" b="1" dirty="0"/>
              <a:t>Three decades later I am compiling a detailed report on the cladding and duct, but not on the fuel.</a:t>
            </a:r>
          </a:p>
          <a:p>
            <a:pPr lvl="0"/>
            <a:r>
              <a:rPr lang="en-US" b="1" dirty="0"/>
              <a:t>I will provide only </a:t>
            </a:r>
            <a:r>
              <a:rPr lang="en-US" b="1" u="sng" dirty="0"/>
              <a:t>some highlights </a:t>
            </a:r>
            <a:r>
              <a:rPr lang="en-US" b="1" dirty="0"/>
              <a:t>in this presentation.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The publication will be submitted to J. Nuclear Materials in 3-4 months.</a:t>
            </a:r>
          </a:p>
        </p:txBody>
      </p:sp>
    </p:spTree>
    <p:extLst>
      <p:ext uri="{BB962C8B-B14F-4D97-AF65-F5344CB8AC3E}">
        <p14:creationId xmlns:p14="http://schemas.microsoft.com/office/powerpoint/2010/main" val="2846344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Irradiation of D9-4 in two positions in row 2</a:t>
            </a:r>
          </a:p>
        </p:txBody>
      </p:sp>
      <p:pic>
        <p:nvPicPr>
          <p:cNvPr id="3" name="Picture 2" descr="C:\Users\Frank\Dropbox\TAKE TO TENNESSEE\Ongoing papers\ONGOING PAPERS ADD\D9 COMPILE FOR WRITING\D9 paper\duct ori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537" y="2149179"/>
            <a:ext cx="3909060" cy="3236976"/>
          </a:xfrm>
          <a:prstGeom prst="rect">
            <a:avLst/>
          </a:prstGeom>
          <a:noFill/>
        </p:spPr>
      </p:pic>
      <p:pic>
        <p:nvPicPr>
          <p:cNvPr id="4" name="Picture 1" descr="C:\Users\Frank\Dropbox\TAKE TO TENNESSEE\Ongoing papers\ONGOING PAPERS ADD\D9 COMPILE FOR WRITING\D9 paper\Core lo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200" y="1692827"/>
            <a:ext cx="4237546" cy="454710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942667" y="2988733"/>
            <a:ext cx="313267" cy="26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57067" y="3488267"/>
            <a:ext cx="313267" cy="26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2080462">
            <a:off x="3771828" y="3779909"/>
            <a:ext cx="127452" cy="2963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478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Irradiation of D9-4 in two positions in row 2</a:t>
            </a:r>
          </a:p>
        </p:txBody>
      </p:sp>
      <p:pic>
        <p:nvPicPr>
          <p:cNvPr id="3" name="Picture 2" descr="C:\Users\Frank\Dropbox\TAKE TO TENNESSEE\Ongoing papers\ONGOING PAPERS ADD\D9 COMPILE FOR WRITING\D9 paper\duct ori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537" y="2149179"/>
            <a:ext cx="3909060" cy="3236976"/>
          </a:xfrm>
          <a:prstGeom prst="rect">
            <a:avLst/>
          </a:prstGeom>
          <a:noFill/>
        </p:spPr>
      </p:pic>
      <p:pic>
        <p:nvPicPr>
          <p:cNvPr id="4" name="Picture 1" descr="C:\Users\Frank\Dropbox\TAKE TO TENNESSEE\Ongoing papers\ONGOING PAPERS ADD\D9 COMPILE FOR WRITING\D9 paper\Core lo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200" y="1692827"/>
            <a:ext cx="4237546" cy="454710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942667" y="2988733"/>
            <a:ext cx="313267" cy="26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57067" y="3488267"/>
            <a:ext cx="313267" cy="26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87067" y="5647268"/>
            <a:ext cx="280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D9-2 was irradiated in only one position in row 4.</a:t>
            </a:r>
          </a:p>
        </p:txBody>
      </p:sp>
      <p:sp>
        <p:nvSpPr>
          <p:cNvPr id="9" name="Hexagon 8"/>
          <p:cNvSpPr/>
          <p:nvPr/>
        </p:nvSpPr>
        <p:spPr>
          <a:xfrm rot="2008383">
            <a:off x="3361538" y="3471484"/>
            <a:ext cx="298758" cy="250852"/>
          </a:xfrm>
          <a:prstGeom prst="hex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522733" y="3625232"/>
            <a:ext cx="2905040" cy="222531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00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8856" y="304800"/>
            <a:ext cx="6492294" cy="11430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Comparison of swelling of two cladding heats in D9-4 assembly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A2BA782-20F9-411D-88F8-6FB4B51022BA}" type="slidenum">
              <a:rPr lang="en-US"/>
              <a:pPr/>
              <a:t>52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pSp>
        <p:nvGrpSpPr>
          <p:cNvPr id="76808" name="Group 8"/>
          <p:cNvGrpSpPr>
            <a:grpSpLocks/>
          </p:cNvGrpSpPr>
          <p:nvPr/>
        </p:nvGrpSpPr>
        <p:grpSpPr bwMode="auto">
          <a:xfrm>
            <a:off x="2190750" y="1544639"/>
            <a:ext cx="5359400" cy="4772025"/>
            <a:chOff x="420" y="973"/>
            <a:chExt cx="3376" cy="3006"/>
          </a:xfrm>
        </p:grpSpPr>
        <p:graphicFrame>
          <p:nvGraphicFramePr>
            <p:cNvPr id="76803" name="Object 3"/>
            <p:cNvGraphicFramePr>
              <a:graphicFrameLocks noChangeAspect="1"/>
            </p:cNvGraphicFramePr>
            <p:nvPr/>
          </p:nvGraphicFramePr>
          <p:xfrm>
            <a:off x="420" y="973"/>
            <a:ext cx="3376" cy="3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29" name="Chart" r:id="rId3" imgW="4695749" imgH="4181551" progId="">
                    <p:embed/>
                  </p:oleObj>
                </mc:Choice>
                <mc:Fallback>
                  <p:oleObj name="Chart" r:id="rId3" imgW="4695749" imgH="4181551" progId="">
                    <p:embed/>
                    <p:pic>
                      <p:nvPicPr>
                        <p:cNvPr id="7680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" y="973"/>
                          <a:ext cx="3376" cy="30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2908" y="1412"/>
              <a:ext cx="7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D9-C1P</a:t>
              </a:r>
            </a:p>
          </p:txBody>
        </p:sp>
        <p:sp>
          <p:nvSpPr>
            <p:cNvPr id="76805" name="Text Box 5"/>
            <p:cNvSpPr txBox="1">
              <a:spLocks noChangeArrowheads="1"/>
            </p:cNvSpPr>
            <p:nvPr/>
          </p:nvSpPr>
          <p:spPr bwMode="auto">
            <a:xfrm>
              <a:off x="2935" y="2852"/>
              <a:ext cx="6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66"/>
                  </a:solidFill>
                </a:rPr>
                <a:t>D9-C1</a:t>
              </a:r>
            </a:p>
          </p:txBody>
        </p:sp>
        <p:sp>
          <p:nvSpPr>
            <p:cNvPr id="76806" name="Line 6"/>
            <p:cNvSpPr>
              <a:spLocks noChangeShapeType="1"/>
            </p:cNvSpPr>
            <p:nvPr/>
          </p:nvSpPr>
          <p:spPr bwMode="auto">
            <a:xfrm flipH="1" flipV="1">
              <a:off x="2127" y="2908"/>
              <a:ext cx="809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Line 7"/>
            <p:cNvSpPr>
              <a:spLocks noChangeShapeType="1"/>
            </p:cNvSpPr>
            <p:nvPr/>
          </p:nvSpPr>
          <p:spPr bwMode="auto">
            <a:xfrm flipH="1">
              <a:off x="2267" y="1533"/>
              <a:ext cx="632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7880350" y="2271714"/>
            <a:ext cx="20653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Difference is due primarily to the effect of lower phosphorus level to produce higher swelling and also a narrower loop.</a:t>
            </a:r>
          </a:p>
        </p:txBody>
      </p:sp>
    </p:spTree>
    <p:extLst>
      <p:ext uri="{BB962C8B-B14F-4D97-AF65-F5344CB8AC3E}">
        <p14:creationId xmlns:p14="http://schemas.microsoft.com/office/powerpoint/2010/main" val="344630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E1CE-A7EF-44BA-9173-44D26DD9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187324"/>
            <a:ext cx="831532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Some </a:t>
            </a:r>
            <a:r>
              <a:rPr lang="en-US" sz="3200" b="1" dirty="0">
                <a:solidFill>
                  <a:srgbClr val="C00000"/>
                </a:solidFill>
              </a:rPr>
              <a:t>construction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EC07-D02D-4278-91EE-0D6AACEF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362" y="1138239"/>
            <a:ext cx="9537840" cy="576738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217 wire-wrapped mixed-oxide fuel pins contained in a hexagonal duct.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Cladding, wire wrap, fuel pin end-caps and duct were constructed from </a:t>
            </a:r>
            <a:r>
              <a:rPr lang="en-US" b="1" u="sng" dirty="0">
                <a:solidFill>
                  <a:srgbClr val="C00000"/>
                </a:solidFill>
              </a:rPr>
              <a:t>two</a:t>
            </a:r>
            <a:r>
              <a:rPr lang="en-US" b="1" dirty="0">
                <a:solidFill>
                  <a:srgbClr val="C00000"/>
                </a:solidFill>
              </a:rPr>
              <a:t> D9 heats in the 20% cold-worked condition. </a:t>
            </a:r>
          </a:p>
          <a:p>
            <a:endParaRPr lang="en-US" b="1" dirty="0"/>
          </a:p>
          <a:p>
            <a:r>
              <a:rPr lang="en-US" b="1" dirty="0"/>
              <a:t>The ducts were hexagonal in shape, 11.62 cm across a flat, 3.6 m long and 3.05 mm in thickness.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The fuel pin cladding tubes were 5.08 and 5.84 mm inside and outside diameter, respectively, and 2.38 m  in length.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0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399" y="71468"/>
            <a:ext cx="6607175" cy="7762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Composition of two heats of D9 in </a:t>
            </a:r>
            <a:r>
              <a:rPr lang="en-US" sz="2800" b="1" dirty="0" err="1">
                <a:solidFill>
                  <a:srgbClr val="C00000"/>
                </a:solidFill>
              </a:rPr>
              <a:t>wt</a:t>
            </a:r>
            <a:r>
              <a:rPr lang="en-US" sz="28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8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91DA6E1-EEAD-45E4-8AED-5A48D9466063}" type="slidenum">
              <a:rPr lang="en-US"/>
              <a:pPr/>
              <a:t>7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6061" name="Group 2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74735"/>
              </p:ext>
            </p:extLst>
          </p:nvPr>
        </p:nvGraphicFramePr>
        <p:xfrm>
          <a:off x="2121361" y="1872378"/>
          <a:ext cx="7985775" cy="2128743"/>
        </p:xfrm>
        <a:graphic>
          <a:graphicData uri="http://schemas.openxmlformats.org/drawingml/2006/table">
            <a:tbl>
              <a:tblPr/>
              <a:tblGrid>
                <a:gridCol w="11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2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3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9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69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59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63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D9-C1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D9-C1P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042" name="Group 2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406039"/>
              </p:ext>
            </p:extLst>
          </p:nvPr>
        </p:nvGraphicFramePr>
        <p:xfrm>
          <a:off x="2101519" y="4141883"/>
          <a:ext cx="8025461" cy="2590383"/>
        </p:xfrm>
        <a:graphic>
          <a:graphicData uri="http://schemas.openxmlformats.org/drawingml/2006/table">
            <a:tbl>
              <a:tblPr/>
              <a:tblGrid>
                <a:gridCol w="1182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3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0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C1P heat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also has lower levels of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Nb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Ta, Al, As, Co and a slightly higher level of 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D9-C1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0.052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D9-C1P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12399" y="847756"/>
            <a:ext cx="7417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</a:rPr>
              <a:t>D9-C1</a:t>
            </a:r>
            <a:r>
              <a:rPr lang="en-US" sz="2400" b="1" dirty="0"/>
              <a:t>  (standard levels of minor and “tramp” elements)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</a:rPr>
              <a:t>D9-C1P</a:t>
            </a:r>
            <a:r>
              <a:rPr lang="en-US" sz="2400" b="1" dirty="0"/>
              <a:t> (lower levels of “tramp” elements)  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133991" y="4622829"/>
            <a:ext cx="837127" cy="20543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03590" y="6145504"/>
            <a:ext cx="3410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Specification P&lt; 0.04 </a:t>
            </a:r>
            <a:r>
              <a:rPr lang="en-US" sz="2000" b="1" dirty="0" err="1">
                <a:solidFill>
                  <a:srgbClr val="FF0000"/>
                </a:solidFill>
              </a:rPr>
              <a:t>wt</a:t>
            </a:r>
            <a:r>
              <a:rPr lang="en-US" sz="2000" b="1" dirty="0">
                <a:solidFill>
                  <a:srgbClr val="FF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6946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7743-C5A2-4299-8AFE-7606CAAF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>
                <a:solidFill>
                  <a:srgbClr val="C00000"/>
                </a:solidFill>
              </a:rPr>
              <a:t>Six prototypic fuel assemblies were irradiated in FFTF, but only </a:t>
            </a:r>
            <a:r>
              <a:rPr lang="en-US" sz="3100" b="1" u="sng" dirty="0">
                <a:solidFill>
                  <a:srgbClr val="C00000"/>
                </a:solidFill>
              </a:rPr>
              <a:t>four</a:t>
            </a:r>
            <a:r>
              <a:rPr lang="en-US" sz="3100" b="1" dirty="0">
                <a:solidFill>
                  <a:srgbClr val="C00000"/>
                </a:solidFill>
              </a:rPr>
              <a:t> assemblies were destructively examined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30427D00-2774-4A5A-97EC-05EAA2AC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3" y="1502469"/>
            <a:ext cx="10025464" cy="48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55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3506-AB43-424D-9C25-665D773C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1" y="174627"/>
            <a:ext cx="9572624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Six D9-clad, mixed-oxide-fueled assemblies were irradiated in FFTF</a:t>
            </a:r>
          </a:p>
        </p:txBody>
      </p:sp>
      <p:pic>
        <p:nvPicPr>
          <p:cNvPr id="75778" name="Picture 1">
            <a:extLst>
              <a:ext uri="{FF2B5EF4-FFF2-40B4-BE49-F238E27FC236}">
                <a16:creationId xmlns:a16="http://schemas.microsoft.com/office/drawing/2014/main" id="{5FD872B8-0CF6-4C25-8AD7-53F21579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5" y="1477269"/>
            <a:ext cx="5416758" cy="506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5D3378-0B5A-4DC0-A7ED-4E293C3C7C99}"/>
              </a:ext>
            </a:extLst>
          </p:cNvPr>
          <p:cNvSpPr/>
          <p:nvPr/>
        </p:nvSpPr>
        <p:spPr>
          <a:xfrm>
            <a:off x="6422629" y="1834278"/>
            <a:ext cx="38246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Six D9 assemblies were irradiated in various positions (Rows 2 through 6) in FFTF. </a:t>
            </a:r>
          </a:p>
          <a:p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Two assemblies were moved during the irradiation campaign.</a:t>
            </a:r>
          </a:p>
          <a:p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US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Four of these assemblies explored a range of temperature histories.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7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3171</Words>
  <Application>Microsoft Office PowerPoint</Application>
  <PresentationFormat>Widescreen</PresentationFormat>
  <Paragraphs>435</Paragraphs>
  <Slides>52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Wingdings</vt:lpstr>
      <vt:lpstr>Office Theme</vt:lpstr>
      <vt:lpstr>Chart</vt:lpstr>
      <vt:lpstr>Photo Editor Photo</vt:lpstr>
      <vt:lpstr> Swelling, creep and embrittlement of D9 stainless steel cladding and duct irradiated in four FFTF mixed-oxide driver fuel assemblies after high neutron exposures  </vt:lpstr>
      <vt:lpstr>Upper surface of D-9 assemblies after irradiation</vt:lpstr>
      <vt:lpstr>Background on D9-clad fuel assemblies</vt:lpstr>
      <vt:lpstr>Background on D9-clad fuel assemblies</vt:lpstr>
      <vt:lpstr>Background on D9-clad fuel assemblies</vt:lpstr>
      <vt:lpstr>Some construction details</vt:lpstr>
      <vt:lpstr>Composition of two heats of D9 in wt%</vt:lpstr>
      <vt:lpstr>Six prototypic fuel assemblies were irradiated in FFTF, but only four assemblies were destructively examined</vt:lpstr>
      <vt:lpstr>Six D9-clad, mixed-oxide-fueled assemblies were irradiated in FFTF</vt:lpstr>
      <vt:lpstr>Each of the four assemblies explored a different temperature history</vt:lpstr>
      <vt:lpstr>Upper surface of D-9 assemblies after irradiation</vt:lpstr>
      <vt:lpstr>Major questions addressed in this presentation</vt:lpstr>
      <vt:lpstr>PowerPoint Presentation</vt:lpstr>
      <vt:lpstr>Cutting of 1.3 cm long rings and immersion density to assess the reproducibility of swelling</vt:lpstr>
      <vt:lpstr>Fast neutron fluence (E &gt; 0.1 MeV) experienced by two D9 assemblies in FFTF</vt:lpstr>
      <vt:lpstr>Time-averaged mid-wall temperatures experienced by two D9 assemblies in FFTF</vt:lpstr>
      <vt:lpstr>Time-averaged mid-wall temperatures experienced by two D9 assemblies in FFTF</vt:lpstr>
      <vt:lpstr>Swelling measured using density change for cladding and duct in two D9 assemblies</vt:lpstr>
      <vt:lpstr>Swelling measured using density change for cladding and duct in two D9 assemblies</vt:lpstr>
      <vt:lpstr>Influence of phosphorous on void swelling in EBR-II</vt:lpstr>
      <vt:lpstr>Influence of phosphorous on void swelling in EBR-II</vt:lpstr>
      <vt:lpstr>PowerPoint Presentation</vt:lpstr>
      <vt:lpstr>Irradiation conditions of D9 fueled assemblies</vt:lpstr>
      <vt:lpstr>Top of two D9 assemblies showing variable length increases in fuel pins</vt:lpstr>
      <vt:lpstr>PowerPoint Presentation</vt:lpstr>
      <vt:lpstr>Swelling of annealed 304 stainless steel cladding in three fuel assemblies in in EBR-II         Garner, Makenas, Chastain, 2011</vt:lpstr>
      <vt:lpstr>Swelling of annealed 304 stainless steel cladding in three fuel assemblies in in EBR-II         Garner, Makenas, Chastain, 2011</vt:lpstr>
      <vt:lpstr>Swelling behavior of heat D9-C1 cladding in the two assemblies: another way to visualize the data</vt:lpstr>
      <vt:lpstr>Swelling behavior of heat D9-C1 cladding in the two assemblies: another way to visualize the data</vt:lpstr>
      <vt:lpstr>Swelling behavior of heat D9-C1 cladding in the two assemblies: another way to visualize the data</vt:lpstr>
      <vt:lpstr>Comparison of swelling in D9-C1 cladding and duct in D9-4 assembly</vt:lpstr>
      <vt:lpstr>In assembly D9-4 the pins with D9-C1P cladding swell and creep more than pins with D9-C1</vt:lpstr>
      <vt:lpstr>In assembly D9-4 the pins with D9-C1P cladding swell and creep more than pins with D9-C1</vt:lpstr>
      <vt:lpstr>Most radial deformation arises from swelling and not creep</vt:lpstr>
      <vt:lpstr>Most radial deformation arises from swelling and not creep</vt:lpstr>
      <vt:lpstr>Do the high fluence assemblies obey the 0.33%/dpa strain rate criteria?</vt:lpstr>
      <vt:lpstr>Correlation between peak cladding diametral strain and axial growth</vt:lpstr>
      <vt:lpstr>Swelling behavior of FFTF fuel pins under constrained condition by wire wrap </vt:lpstr>
      <vt:lpstr>Swelling-creep interaction of clad with wire wrap to produce spiral pins in FFTF </vt:lpstr>
      <vt:lpstr>Out-of-reactor failure of D9-2 fuel pin after irradiation in FFTF to ~110 dpa                Makenas et al., 1990</vt:lpstr>
      <vt:lpstr>Void-induced embrittlement of two sibling fuel pins in D9-2 assembly</vt:lpstr>
      <vt:lpstr>Conclusions</vt:lpstr>
      <vt:lpstr>Conclusions</vt:lpstr>
      <vt:lpstr>Conclusions</vt:lpstr>
      <vt:lpstr>Top end of fuel pin bundle in BN-600 with annealed EI-847 cladding</vt:lpstr>
      <vt:lpstr>Top end of fuel pin bundle in BN-600 with annealed EI-847 cladding</vt:lpstr>
      <vt:lpstr>PowerPoint Presentation</vt:lpstr>
      <vt:lpstr>Comparison of volume changes observed in FFTF of CW 316 and CW D9 fuel cladding                                           Makenas et al., 1990</vt:lpstr>
      <vt:lpstr>Comparison of volume changes observed in FFTF of CW 316 and CW D9 fuel cladding                                           Makenas et al., 1990</vt:lpstr>
      <vt:lpstr>Irradiation of D9-4 in two positions in row 2</vt:lpstr>
      <vt:lpstr>Irradiation of D9-4 in two positions in row 2</vt:lpstr>
      <vt:lpstr>Comparison of swelling of two cladding heats in D9-4 assembly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Swelling</dc:creator>
  <cp:lastModifiedBy>Frank Garner</cp:lastModifiedBy>
  <cp:revision>188</cp:revision>
  <dcterms:created xsi:type="dcterms:W3CDTF">2016-10-24T15:12:50Z</dcterms:created>
  <dcterms:modified xsi:type="dcterms:W3CDTF">2019-05-29T02:01:35Z</dcterms:modified>
</cp:coreProperties>
</file>