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4" r:id="rId2"/>
    <p:sldId id="328" r:id="rId3"/>
    <p:sldId id="346" r:id="rId4"/>
    <p:sldId id="292" r:id="rId5"/>
    <p:sldId id="348" r:id="rId6"/>
    <p:sldId id="344" r:id="rId7"/>
    <p:sldId id="349" r:id="rId8"/>
    <p:sldId id="329" r:id="rId9"/>
    <p:sldId id="336" r:id="rId10"/>
    <p:sldId id="359" r:id="rId11"/>
    <p:sldId id="334" r:id="rId12"/>
    <p:sldId id="338" r:id="rId13"/>
    <p:sldId id="342" r:id="rId14"/>
    <p:sldId id="354" r:id="rId15"/>
    <p:sldId id="291" r:id="rId16"/>
    <p:sldId id="350" r:id="rId17"/>
    <p:sldId id="351" r:id="rId18"/>
    <p:sldId id="355" r:id="rId19"/>
    <p:sldId id="358" r:id="rId20"/>
    <p:sldId id="356" r:id="rId21"/>
    <p:sldId id="357" r:id="rId22"/>
    <p:sldId id="345" r:id="rId23"/>
    <p:sldId id="353" r:id="rId24"/>
  </p:sldIdLst>
  <p:sldSz cx="9144000" cy="6858000" type="screen4x3"/>
  <p:notesSz cx="6794500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2">
          <p15:clr>
            <a:srgbClr val="A4A3A4"/>
          </p15:clr>
        </p15:guide>
        <p15:guide id="2" orient="horz" pos="164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FF"/>
    <a:srgbClr val="000099"/>
    <a:srgbClr val="669900"/>
    <a:srgbClr val="CC0099"/>
    <a:srgbClr val="3399FF"/>
    <a:srgbClr val="000066"/>
    <a:srgbClr val="A2F8D9"/>
    <a:srgbClr val="A2F8EA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82" autoAdjust="0"/>
    <p:restoredTop sz="94660"/>
  </p:normalViewPr>
  <p:slideViewPr>
    <p:cSldViewPr showGuides="1">
      <p:cViewPr>
        <p:scale>
          <a:sx n="60" d="100"/>
          <a:sy n="60" d="100"/>
        </p:scale>
        <p:origin x="2069" y="629"/>
      </p:cViewPr>
      <p:guideLst>
        <p:guide orient="horz" pos="512"/>
        <p:guide orient="horz" pos="1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N:\&#1053;&#1048;&#1056;\work%202018\&#1056;&#1053;&#1060;\&#1054;&#1073;&#1088;&#1072;&#1073;&#1086;&#1090;&#1082;&#1072;%20&#1076;&#1072;&#1085;&#1085;&#1099;&#1093;\&#1088;&#1072;&#1089;&#1095;&#1077;&#1090;&#1099;%20DBH%20EK%20ChS+Nasib__04.03.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12751531058621"/>
          <c:y val="0.10221092155147274"/>
          <c:w val="0.70956692913385822"/>
          <c:h val="0.689216608340624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'Пет+Класт'!$J$31</c:f>
              <c:strCache>
                <c:ptCount val="1"/>
                <c:pt idx="0">
                  <c:v>N, 10_24 (1/m3)</c:v>
                </c:pt>
              </c:strCache>
            </c:strRef>
          </c:tx>
          <c:spPr>
            <a:ln w="47625">
              <a:noFill/>
            </a:ln>
          </c:spPr>
          <c:dPt>
            <c:idx val="0"/>
            <c:marker>
              <c:symbol val="squar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0-5B3F-412D-83A9-2A22DFB364AB}"/>
              </c:ext>
            </c:extLst>
          </c:dPt>
          <c:dPt>
            <c:idx val="1"/>
            <c:marker>
              <c:symbol val="triangle"/>
              <c:size val="9"/>
              <c:spPr>
                <a:solidFill>
                  <a:schemeClr val="tx1">
                    <a:lumMod val="65000"/>
                    <a:lumOff val="35000"/>
                  </a:schemeClr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B3F-412D-83A9-2A22DFB364AB}"/>
              </c:ext>
            </c:extLst>
          </c:dPt>
          <c:dPt>
            <c:idx val="2"/>
            <c:marker>
              <c:symbol val="circ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2-5B3F-412D-83A9-2A22DFB364AB}"/>
              </c:ext>
            </c:extLst>
          </c:dPt>
          <c:dPt>
            <c:idx val="3"/>
            <c:marker>
              <c:symbol val="squar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3-5B3F-412D-83A9-2A22DFB364AB}"/>
              </c:ext>
            </c:extLst>
          </c:dPt>
          <c:dPt>
            <c:idx val="4"/>
            <c:marker>
              <c:symbol val="square"/>
              <c:size val="9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B3F-412D-83A9-2A22DFB364AB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'Пет+Класт'!$L$32:$L$36</c:f>
                <c:numCache>
                  <c:formatCode>General</c:formatCode>
                  <c:ptCount val="5"/>
                  <c:pt idx="0">
                    <c:v>0.16980405814726787</c:v>
                  </c:pt>
                  <c:pt idx="1">
                    <c:v>0.12289105165985888</c:v>
                  </c:pt>
                  <c:pt idx="2">
                    <c:v>6.9570225297545349E-2</c:v>
                  </c:pt>
                  <c:pt idx="3">
                    <c:v>8.1035650490924205E-2</c:v>
                  </c:pt>
                  <c:pt idx="4">
                    <c:v>4.5875392105099923E-2</c:v>
                  </c:pt>
                </c:numCache>
              </c:numRef>
            </c:plus>
            <c:minus>
              <c:numRef>
                <c:f>'Пет+Класт'!$L$32:$L$36</c:f>
                <c:numCache>
                  <c:formatCode>General</c:formatCode>
                  <c:ptCount val="5"/>
                  <c:pt idx="0">
                    <c:v>0.16980405814726787</c:v>
                  </c:pt>
                  <c:pt idx="1">
                    <c:v>0.12289105165985888</c:v>
                  </c:pt>
                  <c:pt idx="2">
                    <c:v>6.9570225297545349E-2</c:v>
                  </c:pt>
                  <c:pt idx="3">
                    <c:v>8.1035650490924205E-2</c:v>
                  </c:pt>
                  <c:pt idx="4">
                    <c:v>4.5875392105099923E-2</c:v>
                  </c:pt>
                </c:numCache>
              </c:numRef>
            </c:minus>
          </c:errBars>
          <c:xVal>
            <c:numRef>
              <c:f>'Пет+Класт'!$I$32:$I$36</c:f>
              <c:numCache>
                <c:formatCode>General</c:formatCode>
                <c:ptCount val="5"/>
                <c:pt idx="0">
                  <c:v>4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20</c:v>
                </c:pt>
              </c:numCache>
            </c:numRef>
          </c:xVal>
          <c:yVal>
            <c:numRef>
              <c:f>'Пет+Класт'!$J$32:$J$36</c:f>
              <c:numCache>
                <c:formatCode>0.00E+00</c:formatCode>
                <c:ptCount val="5"/>
                <c:pt idx="0">
                  <c:v>2.0539999999999998</c:v>
                </c:pt>
                <c:pt idx="1">
                  <c:v>1.62</c:v>
                </c:pt>
                <c:pt idx="2">
                  <c:v>0.97000000000000008</c:v>
                </c:pt>
                <c:pt idx="3">
                  <c:v>0.77</c:v>
                </c:pt>
                <c:pt idx="4">
                  <c:v>0.77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B3F-412D-83A9-2A22DFB36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115136"/>
        <c:axId val="118115712"/>
      </c:scatterChart>
      <c:valAx>
        <c:axId val="118115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115712"/>
        <c:crosses val="autoZero"/>
        <c:crossBetween val="midCat"/>
      </c:valAx>
      <c:valAx>
        <c:axId val="11811571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81151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199017987140948E-2"/>
          <c:y val="2.1100946153249332E-2"/>
          <c:w val="0.52793568864283114"/>
          <c:h val="0.9509151524720993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Лист4!$N$27</c:f>
              <c:strCache>
                <c:ptCount val="1"/>
                <c:pt idx="0">
                  <c:v>DBH модель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val>
            <c:numRef>
              <c:f>Лист4!$N$28:$N$32</c:f>
              <c:numCache>
                <c:formatCode>0.00E+00</c:formatCode>
                <c:ptCount val="5"/>
                <c:pt idx="0">
                  <c:v>208.31978530864455</c:v>
                </c:pt>
                <c:pt idx="1">
                  <c:v>231.69719087481872</c:v>
                </c:pt>
                <c:pt idx="2">
                  <c:v>206.4560859284438</c:v>
                </c:pt>
                <c:pt idx="3">
                  <c:v>211.42143039900751</c:v>
                </c:pt>
                <c:pt idx="4">
                  <c:v>273.46195184629676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44-487B-983C-71984EF82C3E}"/>
            </c:ext>
          </c:extLst>
        </c:ser>
        <c:ser>
          <c:idx val="1"/>
          <c:order val="1"/>
          <c:tx>
            <c:strRef>
              <c:f>Лист4!$O$27</c:f>
              <c:strCache>
                <c:ptCount val="1"/>
                <c:pt idx="0">
                  <c:v>наноиндентирование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val>
            <c:numRef>
              <c:f>Лист4!$O$28:$O$32</c:f>
              <c:numCache>
                <c:formatCode>0.00E+00</c:formatCode>
                <c:ptCount val="5"/>
                <c:pt idx="0">
                  <c:v>216</c:v>
                </c:pt>
                <c:pt idx="1">
                  <c:v>220</c:v>
                </c:pt>
                <c:pt idx="2">
                  <c:v>186</c:v>
                </c:pt>
                <c:pt idx="3">
                  <c:v>173</c:v>
                </c:pt>
                <c:pt idx="4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44-487B-983C-71984EF82C3E}"/>
            </c:ext>
          </c:extLst>
        </c:ser>
        <c:ser>
          <c:idx val="2"/>
          <c:order val="2"/>
          <c:tx>
            <c:strRef>
              <c:f>Лист4!$P$27</c:f>
              <c:strCache>
                <c:ptCount val="1"/>
                <c:pt idx="0">
                  <c:v>DBH модель</c:v>
                </c:pt>
              </c:strCache>
            </c:strRef>
          </c:tx>
          <c:spPr>
            <a:pattFill prst="lgCheck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val>
            <c:numRef>
              <c:f>Лист4!$P$28:$P$32</c:f>
              <c:numCache>
                <c:formatCode>General</c:formatCode>
                <c:ptCount val="5"/>
                <c:pt idx="0">
                  <c:v>670.94631185656522</c:v>
                </c:pt>
                <c:pt idx="1">
                  <c:v>597.54596254001035</c:v>
                </c:pt>
                <c:pt idx="2">
                  <c:v>527.23828177933444</c:v>
                </c:pt>
                <c:pt idx="3">
                  <c:v>470.66565571717047</c:v>
                </c:pt>
                <c:pt idx="4">
                  <c:v>571.75860673322165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44-487B-983C-71984EF82C3E}"/>
            </c:ext>
          </c:extLst>
        </c:ser>
        <c:ser>
          <c:idx val="3"/>
          <c:order val="3"/>
          <c:tx>
            <c:strRef>
              <c:f>Лист4!$Q$27</c:f>
              <c:strCache>
                <c:ptCount val="1"/>
                <c:pt idx="0">
                  <c:v>наноиндентирование</c:v>
                </c:pt>
              </c:strCache>
            </c:strRef>
          </c:tx>
          <c:spPr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val>
            <c:numRef>
              <c:f>Лист4!$Q$28:$Q$32</c:f>
              <c:numCache>
                <c:formatCode>General</c:formatCode>
                <c:ptCount val="5"/>
                <c:pt idx="0">
                  <c:v>627</c:v>
                </c:pt>
                <c:pt idx="1">
                  <c:v>564</c:v>
                </c:pt>
                <c:pt idx="2">
                  <c:v>476</c:v>
                </c:pt>
                <c:pt idx="3">
                  <c:v>609</c:v>
                </c:pt>
                <c:pt idx="4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44-487B-983C-71984EF82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269120"/>
        <c:axId val="171264256"/>
        <c:axId val="49945088"/>
      </c:bar3DChart>
      <c:catAx>
        <c:axId val="83269120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4256"/>
        <c:crosses val="autoZero"/>
        <c:auto val="1"/>
        <c:lblAlgn val="ctr"/>
        <c:lblOffset val="100"/>
        <c:noMultiLvlLbl val="0"/>
      </c:catAx>
      <c:valAx>
        <c:axId val="17126425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83269120"/>
        <c:crosses val="autoZero"/>
        <c:crossBetween val="between"/>
      </c:valAx>
      <c:serAx>
        <c:axId val="49945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4256"/>
        <c:crosses val="autoZero"/>
      </c:ser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33826988683691E-2"/>
          <c:y val="0.60784208234672188"/>
          <c:w val="0.25247534465381033"/>
          <c:h val="0.365145366496691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Лист4!$S$27</c:f>
              <c:strCache>
                <c:ptCount val="1"/>
              </c:strCache>
            </c:strRef>
          </c:tx>
          <c:spPr>
            <a:solidFill>
              <a:schemeClr val="accent4"/>
            </a:solidFill>
          </c:spPr>
          <c:invertIfNegative val="0"/>
          <c:val>
            <c:numRef>
              <c:f>Лист4!$S$28:$S$32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458D-4FCB-BB1E-00358F34AD06}"/>
            </c:ext>
          </c:extLst>
        </c:ser>
        <c:ser>
          <c:idx val="1"/>
          <c:order val="1"/>
          <c:tx>
            <c:strRef>
              <c:f>Лист4!$T$27</c:f>
              <c:strCache>
                <c:ptCount val="1"/>
              </c:strCache>
            </c:strRef>
          </c:tx>
          <c:spPr>
            <a:solidFill>
              <a:schemeClr val="accent3"/>
            </a:solidFill>
          </c:spPr>
          <c:invertIfNegative val="0"/>
          <c:val>
            <c:numRef>
              <c:f>Лист4!$T$28:$T$32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458D-4FCB-BB1E-00358F34AD06}"/>
            </c:ext>
          </c:extLst>
        </c:ser>
        <c:ser>
          <c:idx val="2"/>
          <c:order val="2"/>
          <c:tx>
            <c:strRef>
              <c:f>Лист4!$U$27</c:f>
              <c:strCache>
                <c:ptCount val="1"/>
              </c:strCache>
            </c:strRef>
          </c:tx>
          <c:spPr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val>
            <c:numRef>
              <c:f>Лист4!$U$28:$U$32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458D-4FCB-BB1E-00358F34AD06}"/>
            </c:ext>
          </c:extLst>
        </c:ser>
        <c:ser>
          <c:idx val="3"/>
          <c:order val="3"/>
          <c:tx>
            <c:strRef>
              <c:f>Лист4!$V$27</c:f>
              <c:strCache>
                <c:ptCount val="1"/>
              </c:strCache>
            </c:strRef>
          </c:tx>
          <c:spPr>
            <a:pattFill prst="lgCheck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val>
            <c:numRef>
              <c:f>Лист4!$V$28:$V$32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458D-4FCB-BB1E-00358F34A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269632"/>
        <c:axId val="171265984"/>
        <c:axId val="78918912"/>
      </c:bar3DChart>
      <c:catAx>
        <c:axId val="83269632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5984"/>
        <c:crosses val="autoZero"/>
        <c:auto val="1"/>
        <c:lblAlgn val="ctr"/>
        <c:lblOffset val="100"/>
        <c:noMultiLvlLbl val="0"/>
      </c:catAx>
      <c:valAx>
        <c:axId val="17126598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83269632"/>
        <c:crosses val="autoZero"/>
        <c:crossBetween val="between"/>
      </c:valAx>
      <c:serAx>
        <c:axId val="78918912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5984"/>
        <c:crosses val="autoZero"/>
      </c:ser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1.9344766781359431E-2"/>
          <c:w val="1"/>
          <c:h val="0.980655233218640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33826988683691E-2"/>
          <c:y val="0.60784208234672188"/>
          <c:w val="0.25247534465381033"/>
          <c:h val="0.365145366496691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Лист4!$S$27</c:f>
              <c:strCache>
                <c:ptCount val="1"/>
              </c:strCache>
            </c:strRef>
          </c:tx>
          <c:spPr>
            <a:solidFill>
              <a:schemeClr val="accent4"/>
            </a:solidFill>
          </c:spPr>
          <c:invertIfNegative val="0"/>
          <c:val>
            <c:numRef>
              <c:f>Лист4!$S$28:$S$32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50B9-403E-9B0D-A5DFC6C4B450}"/>
            </c:ext>
          </c:extLst>
        </c:ser>
        <c:ser>
          <c:idx val="1"/>
          <c:order val="1"/>
          <c:tx>
            <c:strRef>
              <c:f>Лист4!$T$27</c:f>
              <c:strCache>
                <c:ptCount val="1"/>
              </c:strCache>
            </c:strRef>
          </c:tx>
          <c:spPr>
            <a:solidFill>
              <a:schemeClr val="accent3"/>
            </a:solidFill>
          </c:spPr>
          <c:invertIfNegative val="0"/>
          <c:val>
            <c:numRef>
              <c:f>Лист4!$T$28:$T$32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50B9-403E-9B0D-A5DFC6C4B450}"/>
            </c:ext>
          </c:extLst>
        </c:ser>
        <c:ser>
          <c:idx val="2"/>
          <c:order val="2"/>
          <c:tx>
            <c:strRef>
              <c:f>Лист4!$U$27</c:f>
              <c:strCache>
                <c:ptCount val="1"/>
              </c:strCache>
            </c:strRef>
          </c:tx>
          <c:spPr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val>
            <c:numRef>
              <c:f>Лист4!$U$28:$U$32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50B9-403E-9B0D-A5DFC6C4B450}"/>
            </c:ext>
          </c:extLst>
        </c:ser>
        <c:ser>
          <c:idx val="3"/>
          <c:order val="3"/>
          <c:tx>
            <c:strRef>
              <c:f>Лист4!$V$27</c:f>
              <c:strCache>
                <c:ptCount val="1"/>
              </c:strCache>
            </c:strRef>
          </c:tx>
          <c:spPr>
            <a:pattFill prst="lgCheck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val>
            <c:numRef>
              <c:f>Лист4!$V$28:$V$32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50B9-403E-9B0D-A5DFC6C4B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523072"/>
        <c:axId val="171267712"/>
        <c:axId val="78919552"/>
      </c:bar3DChart>
      <c:catAx>
        <c:axId val="83523072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7712"/>
        <c:crosses val="autoZero"/>
        <c:auto val="1"/>
        <c:lblAlgn val="ctr"/>
        <c:lblOffset val="100"/>
        <c:noMultiLvlLbl val="0"/>
      </c:catAx>
      <c:valAx>
        <c:axId val="17126771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83523072"/>
        <c:crosses val="autoZero"/>
        <c:crossBetween val="between"/>
      </c:valAx>
      <c:serAx>
        <c:axId val="78919552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7712"/>
        <c:crosses val="autoZero"/>
      </c:ser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"/>
          <c:y val="1.9344973182699989E-2"/>
          <c:w val="1"/>
          <c:h val="0.980655233218640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33826988683691E-2"/>
          <c:y val="0.60784208234672188"/>
          <c:w val="0.25247534465381033"/>
          <c:h val="0.365145366496691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Лист4!$S$27</c:f>
              <c:strCache>
                <c:ptCount val="1"/>
              </c:strCache>
            </c:strRef>
          </c:tx>
          <c:spPr>
            <a:solidFill>
              <a:schemeClr val="accent4"/>
            </a:solidFill>
          </c:spPr>
          <c:invertIfNegative val="0"/>
          <c:val>
            <c:numRef>
              <c:f>Лист4!$S$28:$S$32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2E4E-4AEC-8489-0A1AC525F937}"/>
            </c:ext>
          </c:extLst>
        </c:ser>
        <c:ser>
          <c:idx val="1"/>
          <c:order val="1"/>
          <c:tx>
            <c:strRef>
              <c:f>Лист4!$T$27</c:f>
              <c:strCache>
                <c:ptCount val="1"/>
              </c:strCache>
            </c:strRef>
          </c:tx>
          <c:spPr>
            <a:solidFill>
              <a:schemeClr val="accent3"/>
            </a:solidFill>
          </c:spPr>
          <c:invertIfNegative val="0"/>
          <c:val>
            <c:numRef>
              <c:f>Лист4!$T$28:$T$32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2E4E-4AEC-8489-0A1AC525F937}"/>
            </c:ext>
          </c:extLst>
        </c:ser>
        <c:ser>
          <c:idx val="2"/>
          <c:order val="2"/>
          <c:tx>
            <c:strRef>
              <c:f>Лист4!$U$27</c:f>
              <c:strCache>
                <c:ptCount val="1"/>
              </c:strCache>
            </c:strRef>
          </c:tx>
          <c:spPr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val>
            <c:numRef>
              <c:f>Лист4!$U$28:$U$32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2E4E-4AEC-8489-0A1AC525F937}"/>
            </c:ext>
          </c:extLst>
        </c:ser>
        <c:ser>
          <c:idx val="3"/>
          <c:order val="3"/>
          <c:tx>
            <c:strRef>
              <c:f>Лист4!$V$27</c:f>
              <c:strCache>
                <c:ptCount val="1"/>
              </c:strCache>
            </c:strRef>
          </c:tx>
          <c:spPr>
            <a:pattFill prst="lgCheck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val>
            <c:numRef>
              <c:f>Лист4!$V$28:$V$32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2E4E-4AEC-8489-0A1AC525F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523584"/>
        <c:axId val="171269440"/>
        <c:axId val="78920192"/>
      </c:bar3DChart>
      <c:catAx>
        <c:axId val="83523584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9440"/>
        <c:crosses val="autoZero"/>
        <c:auto val="1"/>
        <c:lblAlgn val="ctr"/>
        <c:lblOffset val="100"/>
        <c:noMultiLvlLbl val="0"/>
      </c:catAx>
      <c:valAx>
        <c:axId val="17126944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83523584"/>
        <c:crosses val="autoZero"/>
        <c:crossBetween val="between"/>
      </c:valAx>
      <c:serAx>
        <c:axId val="78920192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9440"/>
        <c:crosses val="autoZero"/>
      </c:serAx>
      <c:spPr>
        <a:noFill/>
        <a:ln w="25400">
          <a:noFill/>
        </a:ln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0686683620661405E-2"/>
          <c:y val="1.9344766781359431E-2"/>
          <c:w val="0.97931331637933861"/>
          <c:h val="0.98065523321864057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33826988683691E-2"/>
          <c:y val="0.60784208234672188"/>
          <c:w val="0.25247534465381033"/>
          <c:h val="0.365145366496691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Лист4!$S$27</c:f>
              <c:strCache>
                <c:ptCount val="1"/>
              </c:strCache>
            </c:strRef>
          </c:tx>
          <c:spPr>
            <a:solidFill>
              <a:schemeClr val="accent4"/>
            </a:solidFill>
          </c:spPr>
          <c:invertIfNegative val="0"/>
          <c:val>
            <c:numRef>
              <c:f>Лист4!$S$28:$S$32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1F46-4000-96AB-3230C4D14DB1}"/>
            </c:ext>
          </c:extLst>
        </c:ser>
        <c:ser>
          <c:idx val="1"/>
          <c:order val="1"/>
          <c:tx>
            <c:strRef>
              <c:f>Лист4!$T$27</c:f>
              <c:strCache>
                <c:ptCount val="1"/>
              </c:strCache>
            </c:strRef>
          </c:tx>
          <c:spPr>
            <a:solidFill>
              <a:schemeClr val="accent3"/>
            </a:solidFill>
          </c:spPr>
          <c:invertIfNegative val="0"/>
          <c:val>
            <c:numRef>
              <c:f>Лист4!$T$28:$T$32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1F46-4000-96AB-3230C4D14DB1}"/>
            </c:ext>
          </c:extLst>
        </c:ser>
        <c:ser>
          <c:idx val="2"/>
          <c:order val="2"/>
          <c:tx>
            <c:strRef>
              <c:f>Лист4!$U$27</c:f>
              <c:strCache>
                <c:ptCount val="1"/>
              </c:strCache>
            </c:strRef>
          </c:tx>
          <c:spPr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val>
            <c:numRef>
              <c:f>Лист4!$U$28:$U$32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1F46-4000-96AB-3230C4D14DB1}"/>
            </c:ext>
          </c:extLst>
        </c:ser>
        <c:ser>
          <c:idx val="3"/>
          <c:order val="3"/>
          <c:tx>
            <c:strRef>
              <c:f>Лист4!$V$27</c:f>
              <c:strCache>
                <c:ptCount val="1"/>
              </c:strCache>
            </c:strRef>
          </c:tx>
          <c:spPr>
            <a:pattFill prst="lgCheck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val>
            <c:numRef>
              <c:f>Лист4!$V$28:$V$32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1F46-4000-96AB-3230C4D14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525120"/>
        <c:axId val="177636480"/>
        <c:axId val="49944448"/>
      </c:bar3DChart>
      <c:catAx>
        <c:axId val="83525120"/>
        <c:scaling>
          <c:orientation val="minMax"/>
        </c:scaling>
        <c:delete val="1"/>
        <c:axPos val="b"/>
        <c:majorTickMark val="out"/>
        <c:minorTickMark val="none"/>
        <c:tickLblPos val="nextTo"/>
        <c:crossAx val="177636480"/>
        <c:crosses val="autoZero"/>
        <c:auto val="1"/>
        <c:lblAlgn val="ctr"/>
        <c:lblOffset val="100"/>
        <c:noMultiLvlLbl val="0"/>
      </c:catAx>
      <c:valAx>
        <c:axId val="17763648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83525120"/>
        <c:crosses val="autoZero"/>
        <c:crossBetween val="between"/>
      </c:valAx>
      <c:serAx>
        <c:axId val="49944448"/>
        <c:scaling>
          <c:orientation val="minMax"/>
        </c:scaling>
        <c:delete val="1"/>
        <c:axPos val="b"/>
        <c:majorTickMark val="out"/>
        <c:minorTickMark val="none"/>
        <c:tickLblPos val="nextTo"/>
        <c:crossAx val="177636480"/>
        <c:crosses val="autoZero"/>
      </c:ser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"/>
          <c:w val="0.93034343547880982"/>
          <c:h val="0.980655233218640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342665629744842E-2"/>
          <c:y val="0.27835399241354142"/>
          <c:w val="0.26260600673999185"/>
          <c:h val="0.50592096909867157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dPt>
            <c:idx val="0"/>
            <c:marker>
              <c:symbol val="squar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0-C3F4-40F4-88F7-4A8A17804CE6}"/>
              </c:ext>
            </c:extLst>
          </c:dPt>
          <c:dPt>
            <c:idx val="1"/>
            <c:marker>
              <c:symbol val="circ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1-C3F4-40F4-88F7-4A8A17804CE6}"/>
              </c:ext>
            </c:extLst>
          </c:dPt>
          <c:dPt>
            <c:idx val="2"/>
            <c:marker>
              <c:symbol val="triang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2-C3F4-40F4-88F7-4A8A17804CE6}"/>
              </c:ext>
            </c:extLst>
          </c:dPt>
          <c:xVal>
            <c:numRef>
              <c:f>'Пет+Класт'!$F$39:$F$41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xVal>
          <c:yVal>
            <c:numRef>
              <c:f>'Пет+Класт'!$G$39:$G$41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3F4-40F4-88F7-4A8A17804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117440"/>
        <c:axId val="118118016"/>
      </c:scatterChart>
      <c:valAx>
        <c:axId val="118117440"/>
        <c:scaling>
          <c:orientation val="minMax"/>
          <c:max val="1.2"/>
          <c:min val="0.8"/>
        </c:scaling>
        <c:delete val="1"/>
        <c:axPos val="b"/>
        <c:numFmt formatCode="General" sourceLinked="1"/>
        <c:majorTickMark val="out"/>
        <c:minorTickMark val="none"/>
        <c:tickLblPos val="nextTo"/>
        <c:crossAx val="118118016"/>
        <c:crosses val="autoZero"/>
        <c:crossBetween val="midCat"/>
      </c:valAx>
      <c:valAx>
        <c:axId val="118118016"/>
        <c:scaling>
          <c:orientation val="minMax"/>
          <c:max val="3"/>
          <c:min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1181174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05907783522435"/>
          <c:y val="9.8118574948675721E-2"/>
          <c:w val="0.73375377177039403"/>
          <c:h val="0.689216608340624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'Пет+Класт'!$K$31</c:f>
              <c:strCache>
                <c:ptCount val="1"/>
                <c:pt idx="0">
                  <c:v>d, (нм)</c:v>
                </c:pt>
              </c:strCache>
            </c:strRef>
          </c:tx>
          <c:spPr>
            <a:ln w="47625">
              <a:noFill/>
            </a:ln>
          </c:spPr>
          <c:dPt>
            <c:idx val="0"/>
            <c:marker>
              <c:symbol val="squar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0-7914-4864-9AA7-D582E938FCEC}"/>
              </c:ext>
            </c:extLst>
          </c:dPt>
          <c:dPt>
            <c:idx val="1"/>
            <c:marker>
              <c:symbol val="triang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1-7914-4864-9AA7-D582E938FCEC}"/>
              </c:ext>
            </c:extLst>
          </c:dPt>
          <c:dPt>
            <c:idx val="2"/>
            <c:marker>
              <c:symbol val="circ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2-7914-4864-9AA7-D582E938FCEC}"/>
              </c:ext>
            </c:extLst>
          </c:dPt>
          <c:dPt>
            <c:idx val="3"/>
            <c:marker>
              <c:symbol val="squar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3-7914-4864-9AA7-D582E938FCEC}"/>
              </c:ext>
            </c:extLst>
          </c:dPt>
          <c:dPt>
            <c:idx val="4"/>
            <c:marker>
              <c:symbol val="squar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4-7914-4864-9AA7-D582E938FCEC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'Пет+Класт'!$M$32:$M$36</c:f>
                <c:numCache>
                  <c:formatCode>General</c:formatCode>
                  <c:ptCount val="5"/>
                  <c:pt idx="0">
                    <c:v>0.87286031032030686</c:v>
                  </c:pt>
                  <c:pt idx="1">
                    <c:v>0.90492037232560263</c:v>
                  </c:pt>
                  <c:pt idx="2">
                    <c:v>1.7316844285332391</c:v>
                  </c:pt>
                  <c:pt idx="3">
                    <c:v>0.7499827586307426</c:v>
                  </c:pt>
                  <c:pt idx="4">
                    <c:v>1.6198956206925108</c:v>
                  </c:pt>
                </c:numCache>
              </c:numRef>
            </c:plus>
            <c:minus>
              <c:numRef>
                <c:f>'Пет+Класт'!$M$32:$M$36</c:f>
                <c:numCache>
                  <c:formatCode>General</c:formatCode>
                  <c:ptCount val="5"/>
                  <c:pt idx="0">
                    <c:v>0.87286031032030686</c:v>
                  </c:pt>
                  <c:pt idx="1">
                    <c:v>0.90492037232560263</c:v>
                  </c:pt>
                  <c:pt idx="2">
                    <c:v>1.7316844285332391</c:v>
                  </c:pt>
                  <c:pt idx="3">
                    <c:v>0.7499827586307426</c:v>
                  </c:pt>
                  <c:pt idx="4">
                    <c:v>1.6198956206925108</c:v>
                  </c:pt>
                </c:numCache>
              </c:numRef>
            </c:minus>
          </c:errBars>
          <c:xVal>
            <c:numRef>
              <c:f>'Пет+Класт'!$I$32:$I$36</c:f>
              <c:numCache>
                <c:formatCode>General</c:formatCode>
                <c:ptCount val="5"/>
                <c:pt idx="0">
                  <c:v>4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20</c:v>
                </c:pt>
              </c:numCache>
            </c:numRef>
          </c:xVal>
          <c:yVal>
            <c:numRef>
              <c:f>'Пет+Класт'!$K$32:$K$36</c:f>
              <c:numCache>
                <c:formatCode>0.00E+00</c:formatCode>
                <c:ptCount val="5"/>
                <c:pt idx="0">
                  <c:v>2.6498569217954899</c:v>
                </c:pt>
                <c:pt idx="1">
                  <c:v>2.7</c:v>
                </c:pt>
                <c:pt idx="2">
                  <c:v>3.54</c:v>
                </c:pt>
                <c:pt idx="3">
                  <c:v>3.3</c:v>
                </c:pt>
                <c:pt idx="4">
                  <c:v>4.63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914-4864-9AA7-D582E938F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119744"/>
        <c:axId val="120242176"/>
      </c:scatterChart>
      <c:valAx>
        <c:axId val="118119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242176"/>
        <c:crosses val="autoZero"/>
        <c:crossBetween val="midCat"/>
      </c:valAx>
      <c:valAx>
        <c:axId val="12024217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8119744"/>
        <c:crosses val="autoZero"/>
        <c:crossBetween val="midCat"/>
        <c:majorUnit val="2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319353405177206E-2"/>
          <c:y val="0.22633411943969697"/>
          <c:w val="0.26260600673999185"/>
          <c:h val="0.50592096909867157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dPt>
            <c:idx val="0"/>
            <c:marker>
              <c:symbol val="squar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0-AB4A-47E5-BE81-313858E5D1AA}"/>
              </c:ext>
            </c:extLst>
          </c:dPt>
          <c:dPt>
            <c:idx val="1"/>
            <c:marker>
              <c:symbol val="circ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1-AB4A-47E5-BE81-313858E5D1AA}"/>
              </c:ext>
            </c:extLst>
          </c:dPt>
          <c:dPt>
            <c:idx val="2"/>
            <c:marker>
              <c:symbol val="triang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2-AB4A-47E5-BE81-313858E5D1AA}"/>
              </c:ext>
            </c:extLst>
          </c:dPt>
          <c:xVal>
            <c:numRef>
              <c:f>'Пет+Класт'!$F$39:$F$41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xVal>
          <c:yVal>
            <c:numRef>
              <c:f>'Пет+Класт'!$G$39:$G$41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B4A-47E5-BE81-313858E5D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243904"/>
        <c:axId val="120244480"/>
      </c:scatterChart>
      <c:valAx>
        <c:axId val="120243904"/>
        <c:scaling>
          <c:orientation val="minMax"/>
          <c:max val="1.2"/>
          <c:min val="0.8"/>
        </c:scaling>
        <c:delete val="1"/>
        <c:axPos val="b"/>
        <c:numFmt formatCode="General" sourceLinked="1"/>
        <c:majorTickMark val="out"/>
        <c:minorTickMark val="none"/>
        <c:tickLblPos val="nextTo"/>
        <c:crossAx val="120244480"/>
        <c:crosses val="autoZero"/>
        <c:crossBetween val="midCat"/>
      </c:valAx>
      <c:valAx>
        <c:axId val="120244480"/>
        <c:scaling>
          <c:orientation val="minMax"/>
          <c:max val="3"/>
          <c:min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1202439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47263726066364E-2"/>
          <c:y val="2.129425586005847E-2"/>
          <c:w val="0.57551846994606848"/>
          <c:h val="0.9644111669265189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Лист4!$H$27</c:f>
              <c:strCache>
                <c:ptCount val="1"/>
                <c:pt idx="0">
                  <c:v>ΔσL – вклад петель
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val>
            <c:numRef>
              <c:f>Лист4!$H$28:$H$32</c:f>
              <c:numCache>
                <c:formatCode>0.00E+00</c:formatCode>
                <c:ptCount val="5"/>
                <c:pt idx="0">
                  <c:v>167.458982884432</c:v>
                </c:pt>
                <c:pt idx="1">
                  <c:v>105.49206800035869</c:v>
                </c:pt>
                <c:pt idx="2">
                  <c:v>135.09885099491092</c:v>
                </c:pt>
                <c:pt idx="3">
                  <c:v>151.77170870666933</c:v>
                </c:pt>
                <c:pt idx="4">
                  <c:v>197.06359381708143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5-4F55-BD87-2233993E5973}"/>
            </c:ext>
          </c:extLst>
        </c:ser>
        <c:ser>
          <c:idx val="1"/>
          <c:order val="1"/>
          <c:tx>
            <c:strRef>
              <c:f>Лист4!$I$27</c:f>
              <c:strCache>
                <c:ptCount val="1"/>
                <c:pt idx="0">
                  <c:v>ΔσC – вклад кластеров
</c:v>
                </c:pt>
              </c:strCache>
            </c:strRef>
          </c:tx>
          <c:spPr>
            <a:solidFill>
              <a:srgbClr val="B01010"/>
            </a:solidFill>
          </c:spPr>
          <c:invertIfNegative val="0"/>
          <c:val>
            <c:numRef>
              <c:f>Лист4!$I$28:$I$32</c:f>
              <c:numCache>
                <c:formatCode>0.00E+00</c:formatCode>
                <c:ptCount val="5"/>
                <c:pt idx="0">
                  <c:v>123.91376841316357</c:v>
                </c:pt>
                <c:pt idx="1">
                  <c:v>206.28866146322699</c:v>
                </c:pt>
                <c:pt idx="2">
                  <c:v>156.11667392289598</c:v>
                </c:pt>
                <c:pt idx="3">
                  <c:v>147.18821171622506</c:v>
                </c:pt>
                <c:pt idx="4">
                  <c:v>189.59794065200887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65-4F55-BD87-2233993E5973}"/>
            </c:ext>
          </c:extLst>
        </c:ser>
        <c:ser>
          <c:idx val="2"/>
          <c:order val="2"/>
          <c:tx>
            <c:strRef>
              <c:f>Лист4!$J$27</c:f>
              <c:strCache>
                <c:ptCount val="1"/>
                <c:pt idx="0">
                  <c:v>ΔσL – вклад петель
</c:v>
                </c:pt>
              </c:strCache>
            </c:strRef>
          </c:tx>
          <c:spPr>
            <a:pattFill prst="lgCheck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</c:spPr>
          <c:invertIfNegative val="0"/>
          <c:val>
            <c:numRef>
              <c:f>Лист4!$J$28:$J$32</c:f>
              <c:numCache>
                <c:formatCode>0.00E+00</c:formatCode>
                <c:ptCount val="5"/>
                <c:pt idx="0">
                  <c:v>170.42324614229693</c:v>
                </c:pt>
                <c:pt idx="1">
                  <c:v>136.50191951302531</c:v>
                </c:pt>
                <c:pt idx="2">
                  <c:v>110.89481905133769</c:v>
                </c:pt>
                <c:pt idx="3">
                  <c:v>157.8670476463497</c:v>
                </c:pt>
                <c:pt idx="4">
                  <c:v>225.97857768580582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65-4F55-BD87-2233993E5973}"/>
            </c:ext>
          </c:extLst>
        </c:ser>
        <c:ser>
          <c:idx val="3"/>
          <c:order val="3"/>
          <c:tx>
            <c:strRef>
              <c:f>Лист4!$K$27</c:f>
              <c:strCache>
                <c:ptCount val="1"/>
                <c:pt idx="0">
                  <c:v>ΔσC – вклад кластеров
</c:v>
                </c:pt>
              </c:strCache>
            </c:strRef>
          </c:tx>
          <c:spPr>
            <a:pattFill prst="lgCheck">
              <a:fgClr>
                <a:srgbClr val="A02020"/>
              </a:fgClr>
              <a:bgClr>
                <a:schemeClr val="bg1"/>
              </a:bgClr>
            </a:pattFill>
            <a:ln>
              <a:solidFill>
                <a:srgbClr val="A02020"/>
              </a:solidFill>
            </a:ln>
          </c:spPr>
          <c:invertIfNegative val="0"/>
          <c:val>
            <c:numRef>
              <c:f>Лист4!$K$28:$K$32</c:f>
              <c:numCache>
                <c:formatCode>0.00E+00</c:formatCode>
                <c:ptCount val="5"/>
                <c:pt idx="0">
                  <c:v>648.94134601537701</c:v>
                </c:pt>
                <c:pt idx="1">
                  <c:v>581.74599553166422</c:v>
                </c:pt>
                <c:pt idx="2">
                  <c:v>515.44402691387927</c:v>
                </c:pt>
                <c:pt idx="3">
                  <c:v>443.40067065702459</c:v>
                </c:pt>
                <c:pt idx="4">
                  <c:v>525.20623263687094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65-4F55-BD87-2233993E5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3727488"/>
        <c:axId val="92166912"/>
        <c:axId val="49921152"/>
      </c:bar3DChart>
      <c:catAx>
        <c:axId val="73727488"/>
        <c:scaling>
          <c:orientation val="minMax"/>
        </c:scaling>
        <c:delete val="1"/>
        <c:axPos val="b"/>
        <c:majorTickMark val="out"/>
        <c:minorTickMark val="none"/>
        <c:tickLblPos val="nextTo"/>
        <c:crossAx val="92166912"/>
        <c:crosses val="autoZero"/>
        <c:auto val="1"/>
        <c:lblAlgn val="ctr"/>
        <c:lblOffset val="100"/>
        <c:noMultiLvlLbl val="0"/>
      </c:catAx>
      <c:valAx>
        <c:axId val="9216691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73727488"/>
        <c:crosses val="autoZero"/>
        <c:crossBetween val="between"/>
      </c:valAx>
      <c:serAx>
        <c:axId val="49921152"/>
        <c:scaling>
          <c:orientation val="minMax"/>
        </c:scaling>
        <c:delete val="1"/>
        <c:axPos val="b"/>
        <c:majorTickMark val="out"/>
        <c:minorTickMark val="none"/>
        <c:tickLblPos val="nextTo"/>
        <c:crossAx val="92166912"/>
        <c:crosses val="autoZero"/>
      </c:ser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245491459006081E-2"/>
          <c:y val="0.926044167228811"/>
          <c:w val="0"/>
          <c:h val="0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Лист4!$X$27</c:f>
              <c:strCache>
                <c:ptCount val="1"/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val>
            <c:numRef>
              <c:f>Лист4!$X$28:$X$32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4CC7-4D16-AB04-B77439F06330}"/>
            </c:ext>
          </c:extLst>
        </c:ser>
        <c:ser>
          <c:idx val="1"/>
          <c:order val="1"/>
          <c:tx>
            <c:strRef>
              <c:f>Лист4!$Y$27</c:f>
              <c:strCache>
                <c:ptCount val="1"/>
              </c:strCache>
            </c:strRef>
          </c:tx>
          <c:spPr>
            <a:solidFill>
              <a:srgbClr val="B01010"/>
            </a:solidFill>
          </c:spPr>
          <c:invertIfNegative val="0"/>
          <c:val>
            <c:numRef>
              <c:f>Лист4!$Y$28:$Y$32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4CC7-4D16-AB04-B77439F06330}"/>
            </c:ext>
          </c:extLst>
        </c:ser>
        <c:ser>
          <c:idx val="2"/>
          <c:order val="2"/>
          <c:tx>
            <c:strRef>
              <c:f>Лист4!$Z$27</c:f>
              <c:strCache>
                <c:ptCount val="1"/>
              </c:strCache>
            </c:strRef>
          </c:tx>
          <c:spPr>
            <a:pattFill prst="lgCheck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</c:spPr>
          <c:invertIfNegative val="0"/>
          <c:val>
            <c:numRef>
              <c:f>Лист4!$Z$28:$Z$32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4CC7-4D16-AB04-B77439F06330}"/>
            </c:ext>
          </c:extLst>
        </c:ser>
        <c:ser>
          <c:idx val="3"/>
          <c:order val="3"/>
          <c:tx>
            <c:strRef>
              <c:f>Лист4!$AA$27</c:f>
              <c:strCache>
                <c:ptCount val="1"/>
              </c:strCache>
            </c:strRef>
          </c:tx>
          <c:spPr>
            <a:pattFill prst="lgCheck">
              <a:fgClr>
                <a:srgbClr val="A02020"/>
              </a:fgClr>
              <a:bgClr>
                <a:schemeClr val="bg1"/>
              </a:bgClr>
            </a:pattFill>
            <a:ln>
              <a:solidFill>
                <a:srgbClr val="A02020"/>
              </a:solidFill>
            </a:ln>
          </c:spPr>
          <c:invertIfNegative val="0"/>
          <c:val>
            <c:numRef>
              <c:f>Лист4!$AA$28:$AA$32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4CC7-4D16-AB04-B77439F06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8778368"/>
        <c:axId val="92040000"/>
        <c:axId val="49945728"/>
      </c:bar3DChart>
      <c:catAx>
        <c:axId val="78778368"/>
        <c:scaling>
          <c:orientation val="minMax"/>
        </c:scaling>
        <c:delete val="1"/>
        <c:axPos val="b"/>
        <c:majorTickMark val="out"/>
        <c:minorTickMark val="none"/>
        <c:tickLblPos val="nextTo"/>
        <c:crossAx val="92040000"/>
        <c:crosses val="autoZero"/>
        <c:auto val="1"/>
        <c:lblAlgn val="ctr"/>
        <c:lblOffset val="100"/>
        <c:noMultiLvlLbl val="0"/>
      </c:catAx>
      <c:valAx>
        <c:axId val="92040000"/>
        <c:scaling>
          <c:orientation val="minMax"/>
        </c:scaling>
        <c:delete val="1"/>
        <c:axPos val="l"/>
        <c:majorGridlines/>
        <c:numFmt formatCode="General" sourceLinked="0"/>
        <c:majorTickMark val="out"/>
        <c:minorTickMark val="none"/>
        <c:tickLblPos val="nextTo"/>
        <c:crossAx val="78778368"/>
        <c:crosses val="autoZero"/>
        <c:crossBetween val="between"/>
      </c:valAx>
      <c:serAx>
        <c:axId val="49945728"/>
        <c:scaling>
          <c:orientation val="minMax"/>
        </c:scaling>
        <c:delete val="1"/>
        <c:axPos val="b"/>
        <c:majorTickMark val="out"/>
        <c:minorTickMark val="none"/>
        <c:tickLblPos val="nextTo"/>
        <c:crossAx val="92040000"/>
        <c:crosses val="autoZero"/>
      </c:ser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"/>
          <c:y val="0"/>
          <c:w val="1"/>
          <c:h val="1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245491459006081E-2"/>
          <c:y val="0.926044167228811"/>
          <c:w val="0"/>
          <c:h val="0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Лист4!$X$27</c:f>
              <c:strCache>
                <c:ptCount val="1"/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val>
            <c:numRef>
              <c:f>Лист4!$X$28:$X$32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843F-49F3-9494-C3ABC0BF96AB}"/>
            </c:ext>
          </c:extLst>
        </c:ser>
        <c:ser>
          <c:idx val="1"/>
          <c:order val="1"/>
          <c:tx>
            <c:strRef>
              <c:f>Лист4!$Y$27</c:f>
              <c:strCache>
                <c:ptCount val="1"/>
              </c:strCache>
            </c:strRef>
          </c:tx>
          <c:spPr>
            <a:solidFill>
              <a:srgbClr val="B01010"/>
            </a:solidFill>
          </c:spPr>
          <c:invertIfNegative val="0"/>
          <c:val>
            <c:numRef>
              <c:f>Лист4!$Y$28:$Y$32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843F-49F3-9494-C3ABC0BF96AB}"/>
            </c:ext>
          </c:extLst>
        </c:ser>
        <c:ser>
          <c:idx val="2"/>
          <c:order val="2"/>
          <c:tx>
            <c:strRef>
              <c:f>Лист4!$Z$27</c:f>
              <c:strCache>
                <c:ptCount val="1"/>
              </c:strCache>
            </c:strRef>
          </c:tx>
          <c:spPr>
            <a:pattFill prst="lgCheck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</c:spPr>
          <c:invertIfNegative val="0"/>
          <c:val>
            <c:numRef>
              <c:f>Лист4!$Z$28:$Z$32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843F-49F3-9494-C3ABC0BF96AB}"/>
            </c:ext>
          </c:extLst>
        </c:ser>
        <c:ser>
          <c:idx val="3"/>
          <c:order val="3"/>
          <c:tx>
            <c:strRef>
              <c:f>Лист4!$AA$27</c:f>
              <c:strCache>
                <c:ptCount val="1"/>
              </c:strCache>
            </c:strRef>
          </c:tx>
          <c:spPr>
            <a:pattFill prst="lgCheck">
              <a:fgClr>
                <a:srgbClr val="A02020"/>
              </a:fgClr>
              <a:bgClr>
                <a:schemeClr val="bg1"/>
              </a:bgClr>
            </a:pattFill>
            <a:ln>
              <a:solidFill>
                <a:srgbClr val="A02020"/>
              </a:solidFill>
            </a:ln>
          </c:spPr>
          <c:invertIfNegative val="0"/>
          <c:val>
            <c:numRef>
              <c:f>Лист4!$AA$28:$AA$32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843F-49F3-9494-C3ABC0BF9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074816"/>
        <c:axId val="92041728"/>
        <c:axId val="244806912"/>
      </c:bar3DChart>
      <c:catAx>
        <c:axId val="79074816"/>
        <c:scaling>
          <c:orientation val="minMax"/>
        </c:scaling>
        <c:delete val="1"/>
        <c:axPos val="b"/>
        <c:majorTickMark val="out"/>
        <c:minorTickMark val="none"/>
        <c:tickLblPos val="nextTo"/>
        <c:crossAx val="92041728"/>
        <c:crosses val="autoZero"/>
        <c:auto val="1"/>
        <c:lblAlgn val="ctr"/>
        <c:lblOffset val="100"/>
        <c:noMultiLvlLbl val="0"/>
      </c:catAx>
      <c:valAx>
        <c:axId val="92041728"/>
        <c:scaling>
          <c:orientation val="minMax"/>
        </c:scaling>
        <c:delete val="1"/>
        <c:axPos val="l"/>
        <c:majorGridlines/>
        <c:numFmt formatCode="General" sourceLinked="0"/>
        <c:majorTickMark val="out"/>
        <c:minorTickMark val="none"/>
        <c:tickLblPos val="nextTo"/>
        <c:crossAx val="79074816"/>
        <c:crosses val="autoZero"/>
        <c:crossBetween val="between"/>
      </c:valAx>
      <c:serAx>
        <c:axId val="244806912"/>
        <c:scaling>
          <c:orientation val="minMax"/>
        </c:scaling>
        <c:delete val="1"/>
        <c:axPos val="b"/>
        <c:majorTickMark val="out"/>
        <c:minorTickMark val="none"/>
        <c:tickLblPos val="nextTo"/>
        <c:crossAx val="92041728"/>
        <c:crosses val="autoZero"/>
      </c:ser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6.3345307642996241E-3"/>
          <c:w val="1"/>
          <c:h val="0.98211110707935712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245491459006081E-2"/>
          <c:y val="0.926044167228811"/>
          <c:w val="0"/>
          <c:h val="0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Лист4!$X$27</c:f>
              <c:strCache>
                <c:ptCount val="1"/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val>
            <c:numRef>
              <c:f>Лист4!$X$28:$X$32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0A2C-49CB-8EA2-03E7BC3DBBED}"/>
            </c:ext>
          </c:extLst>
        </c:ser>
        <c:ser>
          <c:idx val="1"/>
          <c:order val="1"/>
          <c:tx>
            <c:strRef>
              <c:f>Лист4!$Y$27</c:f>
              <c:strCache>
                <c:ptCount val="1"/>
              </c:strCache>
            </c:strRef>
          </c:tx>
          <c:spPr>
            <a:solidFill>
              <a:srgbClr val="B01010"/>
            </a:solidFill>
          </c:spPr>
          <c:invertIfNegative val="0"/>
          <c:val>
            <c:numRef>
              <c:f>Лист4!$Y$28:$Y$32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0A2C-49CB-8EA2-03E7BC3DBBED}"/>
            </c:ext>
          </c:extLst>
        </c:ser>
        <c:ser>
          <c:idx val="2"/>
          <c:order val="2"/>
          <c:tx>
            <c:strRef>
              <c:f>Лист4!$Z$27</c:f>
              <c:strCache>
                <c:ptCount val="1"/>
              </c:strCache>
            </c:strRef>
          </c:tx>
          <c:spPr>
            <a:pattFill prst="lgCheck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</c:spPr>
          <c:invertIfNegative val="0"/>
          <c:val>
            <c:numRef>
              <c:f>Лист4!$Z$28:$Z$32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0A2C-49CB-8EA2-03E7BC3DBBED}"/>
            </c:ext>
          </c:extLst>
        </c:ser>
        <c:ser>
          <c:idx val="3"/>
          <c:order val="3"/>
          <c:tx>
            <c:strRef>
              <c:f>Лист4!$AA$27</c:f>
              <c:strCache>
                <c:ptCount val="1"/>
              </c:strCache>
            </c:strRef>
          </c:tx>
          <c:spPr>
            <a:pattFill prst="lgCheck">
              <a:fgClr>
                <a:srgbClr val="A02020"/>
              </a:fgClr>
              <a:bgClr>
                <a:schemeClr val="bg1"/>
              </a:bgClr>
            </a:pattFill>
            <a:ln>
              <a:solidFill>
                <a:srgbClr val="A02020"/>
              </a:solidFill>
            </a:ln>
          </c:spPr>
          <c:invertIfNegative val="0"/>
          <c:val>
            <c:numRef>
              <c:f>Лист4!$AA$28:$AA$32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0A2C-49CB-8EA2-03E7BC3DB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075328"/>
        <c:axId val="92043456"/>
        <c:axId val="78917632"/>
      </c:bar3DChart>
      <c:catAx>
        <c:axId val="79075328"/>
        <c:scaling>
          <c:orientation val="minMax"/>
        </c:scaling>
        <c:delete val="1"/>
        <c:axPos val="b"/>
        <c:majorTickMark val="out"/>
        <c:minorTickMark val="none"/>
        <c:tickLblPos val="nextTo"/>
        <c:crossAx val="92043456"/>
        <c:crosses val="autoZero"/>
        <c:auto val="1"/>
        <c:lblAlgn val="ctr"/>
        <c:lblOffset val="100"/>
        <c:noMultiLvlLbl val="0"/>
      </c:catAx>
      <c:valAx>
        <c:axId val="92043456"/>
        <c:scaling>
          <c:orientation val="minMax"/>
        </c:scaling>
        <c:delete val="1"/>
        <c:axPos val="l"/>
        <c:majorGridlines/>
        <c:numFmt formatCode="General" sourceLinked="0"/>
        <c:majorTickMark val="out"/>
        <c:minorTickMark val="none"/>
        <c:tickLblPos val="nextTo"/>
        <c:crossAx val="79075328"/>
        <c:crosses val="autoZero"/>
        <c:crossBetween val="between"/>
      </c:valAx>
      <c:serAx>
        <c:axId val="78917632"/>
        <c:scaling>
          <c:orientation val="minMax"/>
        </c:scaling>
        <c:delete val="1"/>
        <c:axPos val="b"/>
        <c:majorTickMark val="out"/>
        <c:minorTickMark val="none"/>
        <c:tickLblPos val="nextTo"/>
        <c:crossAx val="92043456"/>
        <c:crosses val="autoZero"/>
      </c:ser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"/>
          <c:w val="1"/>
          <c:h val="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245491459006081E-2"/>
          <c:y val="0.926044167228811"/>
          <c:w val="0"/>
          <c:h val="0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Лист4!$X$27</c:f>
              <c:strCache>
                <c:ptCount val="1"/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val>
            <c:numRef>
              <c:f>Лист4!$X$28:$X$32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BEAE-472A-92A3-5CD75EDABC47}"/>
            </c:ext>
          </c:extLst>
        </c:ser>
        <c:ser>
          <c:idx val="1"/>
          <c:order val="1"/>
          <c:tx>
            <c:strRef>
              <c:f>Лист4!$Y$27</c:f>
              <c:strCache>
                <c:ptCount val="1"/>
              </c:strCache>
            </c:strRef>
          </c:tx>
          <c:spPr>
            <a:solidFill>
              <a:srgbClr val="B01010"/>
            </a:solidFill>
          </c:spPr>
          <c:invertIfNegative val="0"/>
          <c:val>
            <c:numRef>
              <c:f>Лист4!$Y$28:$Y$32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BEAE-472A-92A3-5CD75EDABC47}"/>
            </c:ext>
          </c:extLst>
        </c:ser>
        <c:ser>
          <c:idx val="2"/>
          <c:order val="2"/>
          <c:tx>
            <c:strRef>
              <c:f>Лист4!$Z$27</c:f>
              <c:strCache>
                <c:ptCount val="1"/>
              </c:strCache>
            </c:strRef>
          </c:tx>
          <c:spPr>
            <a:pattFill prst="lgCheck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rgbClr val="0070C0"/>
              </a:solidFill>
            </a:ln>
          </c:spPr>
          <c:invertIfNegative val="0"/>
          <c:val>
            <c:numRef>
              <c:f>Лист4!$Z$28:$Z$32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BEAE-472A-92A3-5CD75EDABC47}"/>
            </c:ext>
          </c:extLst>
        </c:ser>
        <c:ser>
          <c:idx val="3"/>
          <c:order val="3"/>
          <c:tx>
            <c:strRef>
              <c:f>Лист4!$AA$27</c:f>
              <c:strCache>
                <c:ptCount val="1"/>
              </c:strCache>
            </c:strRef>
          </c:tx>
          <c:spPr>
            <a:pattFill prst="lgCheck">
              <a:fgClr>
                <a:srgbClr val="A02020"/>
              </a:fgClr>
              <a:bgClr>
                <a:schemeClr val="bg1"/>
              </a:bgClr>
            </a:pattFill>
            <a:ln>
              <a:solidFill>
                <a:srgbClr val="A02020"/>
              </a:solidFill>
            </a:ln>
          </c:spPr>
          <c:invertIfNegative val="0"/>
          <c:val>
            <c:numRef>
              <c:f>Лист4!$AA$28:$AA$32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BEAE-472A-92A3-5CD75EDABC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076864"/>
        <c:axId val="171261952"/>
        <c:axId val="49920512"/>
      </c:bar3DChart>
      <c:catAx>
        <c:axId val="79076864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1952"/>
        <c:crosses val="autoZero"/>
        <c:auto val="1"/>
        <c:lblAlgn val="ctr"/>
        <c:lblOffset val="100"/>
        <c:noMultiLvlLbl val="0"/>
      </c:catAx>
      <c:valAx>
        <c:axId val="171261952"/>
        <c:scaling>
          <c:orientation val="minMax"/>
        </c:scaling>
        <c:delete val="1"/>
        <c:axPos val="l"/>
        <c:majorGridlines/>
        <c:numFmt formatCode="General" sourceLinked="0"/>
        <c:majorTickMark val="out"/>
        <c:minorTickMark val="none"/>
        <c:tickLblPos val="nextTo"/>
        <c:crossAx val="79076864"/>
        <c:crosses val="autoZero"/>
        <c:crossBetween val="between"/>
      </c:valAx>
      <c:serAx>
        <c:axId val="49920512"/>
        <c:scaling>
          <c:orientation val="minMax"/>
        </c:scaling>
        <c:delete val="1"/>
        <c:axPos val="b"/>
        <c:majorTickMark val="out"/>
        <c:minorTickMark val="none"/>
        <c:tickLblPos val="nextTo"/>
        <c:crossAx val="171261952"/>
        <c:crosses val="autoZero"/>
      </c:serAx>
      <c:spPr>
        <a:noFill/>
        <a:ln w="25400">
          <a:noFill/>
        </a:ln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"/>
          <c:w val="1"/>
          <c:h val="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0.05099</cdr:x>
      <cdr:y>6.80879E-17</cdr:y>
    </cdr:from>
    <cdr:to>
      <cdr:x>0.13287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1300036" y="1579310"/>
          <a:ext cx="3559950" cy="4274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>
              <a:latin typeface="Comic Sans MS" pitchFamily="66" charset="0"/>
              <a:cs typeface="Times New Roman" pitchFamily="18" charset="0"/>
            </a:rPr>
            <a:t>Объемная</a:t>
          </a:r>
          <a:r>
            <a:rPr lang="ru-RU" sz="1600" baseline="0" dirty="0">
              <a:latin typeface="Comic Sans MS" pitchFamily="66" charset="0"/>
              <a:cs typeface="Times New Roman" pitchFamily="18" charset="0"/>
            </a:rPr>
            <a:t> плотность, 10</a:t>
          </a:r>
          <a:r>
            <a:rPr lang="ru-RU" sz="1600" baseline="30000" dirty="0">
              <a:latin typeface="Comic Sans MS" pitchFamily="66" charset="0"/>
              <a:cs typeface="Times New Roman" pitchFamily="18" charset="0"/>
            </a:rPr>
            <a:t>24 </a:t>
          </a:r>
          <a:r>
            <a:rPr lang="ru-RU" sz="1600" baseline="0" dirty="0">
              <a:latin typeface="Comic Sans MS" pitchFamily="66" charset="0"/>
              <a:cs typeface="Times New Roman" pitchFamily="18" charset="0"/>
            </a:rPr>
            <a:t>м</a:t>
          </a:r>
          <a:r>
            <a:rPr lang="ru-RU" sz="1600" baseline="30000" dirty="0">
              <a:latin typeface="Comic Sans MS" pitchFamily="66" charset="0"/>
              <a:cs typeface="Times New Roman" pitchFamily="18" charset="0"/>
            </a:rPr>
            <a:t>-3</a:t>
          </a:r>
        </a:p>
      </cdr:txBody>
    </cdr:sp>
  </cdr:relSizeAnchor>
  <cdr:relSizeAnchor xmlns:cdr="http://schemas.openxmlformats.org/drawingml/2006/chartDrawing">
    <cdr:from>
      <cdr:x>0.26218</cdr:x>
      <cdr:y>0.80487</cdr:y>
    </cdr:from>
    <cdr:to>
      <cdr:x>0.91664</cdr:x>
      <cdr:y>0.89191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4116" y="2887773"/>
          <a:ext cx="3405186" cy="3122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dirty="0"/>
            <a:t>250                   300                400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0.35301</cdr:x>
      <cdr:y>0.86701</cdr:y>
    </cdr:from>
    <cdr:to>
      <cdr:x>0.89977</cdr:x>
      <cdr:y>0.96342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836738" y="3110706"/>
          <a:ext cx="2844781" cy="345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>
              <a:latin typeface="Comic Sans MS" pitchFamily="66" charset="0"/>
              <a:cs typeface="Times New Roman" pitchFamily="18" charset="0"/>
            </a:rPr>
            <a:t>Температура, </a:t>
          </a:r>
          <a:r>
            <a:rPr lang="en-US" sz="1600" dirty="0">
              <a:latin typeface="Comic Sans MS" pitchFamily="66" charset="0"/>
              <a:cs typeface="Times New Roman" pitchFamily="18" charset="0"/>
            </a:rPr>
            <a:t>ºC</a:t>
          </a:r>
          <a:endParaRPr lang="ru-RU" sz="1600" dirty="0">
            <a:latin typeface="Comic Sans MS" pitchFamily="66" charset="0"/>
            <a:cs typeface="Calibri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0.2559</cdr:x>
      <cdr:y>0.08894</cdr:y>
    </cdr:from>
    <cdr:to>
      <cdr:x>0.94075</cdr:x>
      <cdr:y>0.85592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5613" y="96363"/>
          <a:ext cx="844656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/>
            <a:t>2 сна</a:t>
          </a:r>
        </a:p>
        <a:p xmlns:a="http://schemas.openxmlformats.org/drawingml/2006/main">
          <a:r>
            <a:rPr lang="ru-RU" sz="1600" dirty="0"/>
            <a:t>4 сна</a:t>
          </a:r>
        </a:p>
        <a:p xmlns:a="http://schemas.openxmlformats.org/drawingml/2006/main">
          <a:r>
            <a:rPr lang="ru-RU" sz="1600" dirty="0"/>
            <a:t>6 сна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0.06728</cdr:x>
      <cdr:y>0.16516</cdr:y>
    </cdr:from>
    <cdr:to>
      <cdr:x>0.12903</cdr:x>
      <cdr:y>0.80353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604070" y="1484392"/>
          <a:ext cx="2152126" cy="2969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>
              <a:latin typeface="Comic Sans MS" pitchFamily="66" charset="0"/>
              <a:cs typeface="Times New Roman" pitchFamily="18" charset="0"/>
            </a:rPr>
            <a:t>Размер</a:t>
          </a:r>
          <a:r>
            <a:rPr lang="ru-RU" sz="1600" baseline="0" dirty="0">
              <a:latin typeface="Comic Sans MS" pitchFamily="66" charset="0"/>
              <a:cs typeface="Times New Roman" pitchFamily="18" charset="0"/>
            </a:rPr>
            <a:t> кластеров, </a:t>
          </a:r>
          <a:r>
            <a:rPr lang="ru-RU" sz="1600" baseline="0" dirty="0" err="1">
              <a:latin typeface="Comic Sans MS" pitchFamily="66" charset="0"/>
              <a:cs typeface="Times New Roman" pitchFamily="18" charset="0"/>
            </a:rPr>
            <a:t>нм</a:t>
          </a:r>
          <a:endParaRPr lang="ru-RU" sz="1600" dirty="0">
            <a:latin typeface="Comic Sans MS" pitchFamily="66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0.27361</cdr:x>
      <cdr:y>0.80752</cdr:y>
    </cdr:from>
    <cdr:to>
      <cdr:x>0.91364</cdr:x>
      <cdr:y>0.88677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55738" y="3182144"/>
          <a:ext cx="3405186" cy="3122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dirty="0"/>
            <a:t>250                  300               </a:t>
          </a:r>
          <a:r>
            <a:rPr lang="ru-RU" sz="1400" dirty="0"/>
            <a:t>      </a:t>
          </a:r>
          <a:r>
            <a:rPr lang="en-US" sz="1400" dirty="0"/>
            <a:t>400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0.38998</cdr:x>
      <cdr:y>0.86795</cdr:y>
    </cdr:from>
    <cdr:to>
      <cdr:x>0.92468</cdr:x>
      <cdr:y>0.95573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074863" y="3420268"/>
          <a:ext cx="2844781" cy="345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>
              <a:latin typeface="Comic Sans MS" pitchFamily="66" charset="0"/>
              <a:cs typeface="Times New Roman" pitchFamily="18" charset="0"/>
            </a:rPr>
            <a:t>Температура, </a:t>
          </a:r>
          <a:r>
            <a:rPr lang="en-US" sz="1600" dirty="0">
              <a:latin typeface="Comic Sans MS" pitchFamily="66" charset="0"/>
              <a:cs typeface="Times New Roman" pitchFamily="18" charset="0"/>
            </a:rPr>
            <a:t>ºC</a:t>
          </a:r>
          <a:endParaRPr lang="ru-RU" sz="1600" dirty="0">
            <a:latin typeface="Comic Sans MS" pitchFamily="66" charset="0"/>
            <a:cs typeface="Calibri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0.25944</cdr:x>
      <cdr:y>0.07374</cdr:y>
    </cdr:from>
    <cdr:to>
      <cdr:x>0.88201</cdr:x>
      <cdr:y>0.89805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8906" y="72008"/>
          <a:ext cx="717280" cy="8049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/>
            <a:t>2 сна</a:t>
          </a:r>
        </a:p>
        <a:p xmlns:a="http://schemas.openxmlformats.org/drawingml/2006/main">
          <a:r>
            <a:rPr lang="ru-RU" sz="1600" dirty="0"/>
            <a:t>4 сна</a:t>
          </a:r>
        </a:p>
        <a:p xmlns:a="http://schemas.openxmlformats.org/drawingml/2006/main">
          <a:r>
            <a:rPr lang="ru-RU" sz="1600" dirty="0"/>
            <a:t>6 сна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0.01317</cdr:x>
      <cdr:y>0.83505</cdr:y>
    </cdr:from>
    <cdr:to>
      <cdr:x>0.15259</cdr:x>
      <cdr:y>0.88479</cdr:y>
    </cdr:to>
    <cdr:sp macro="" textlink="">
      <cdr:nvSpPr>
        <cdr:cNvPr id="2" name="TextBox 1"/>
        <cdr:cNvSpPr txBox="1"/>
      </cdr:nvSpPr>
      <cdr:spPr>
        <a:xfrm xmlns:a="http://schemas.openxmlformats.org/drawingml/2006/main" rot="19446679">
          <a:off x="114186" y="4863285"/>
          <a:ext cx="1208696" cy="289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250 °</a:t>
          </a:r>
          <a:r>
            <a:rPr lang="en-US" sz="1200" dirty="0"/>
            <a:t>C,</a:t>
          </a:r>
          <a:r>
            <a:rPr lang="en-US" sz="1200" baseline="0" dirty="0"/>
            <a:t>  </a:t>
          </a:r>
          <a:r>
            <a:rPr lang="en-US" sz="1200" dirty="0">
              <a:effectLst/>
            </a:rPr>
            <a:t>6</a:t>
          </a:r>
          <a:r>
            <a:rPr lang="ru-RU" sz="1200" dirty="0">
              <a:effectLst/>
            </a:rPr>
            <a:t> сна</a:t>
          </a:r>
        </a:p>
      </cdr:txBody>
    </cdr:sp>
  </cdr:relSizeAnchor>
  <cdr:relSizeAnchor xmlns:cdr="http://schemas.openxmlformats.org/drawingml/2006/chartDrawing">
    <cdr:from>
      <cdr:x>0.53204</cdr:x>
      <cdr:y>0.79731</cdr:y>
    </cdr:from>
    <cdr:to>
      <cdr:x>0.55696</cdr:x>
      <cdr:y>0.89566</cdr:y>
    </cdr:to>
    <cdr:sp macro="" textlink="">
      <cdr:nvSpPr>
        <cdr:cNvPr id="6" name="Правая фигурная скобка 5"/>
        <cdr:cNvSpPr/>
      </cdr:nvSpPr>
      <cdr:spPr>
        <a:xfrm xmlns:a="http://schemas.openxmlformats.org/drawingml/2006/main" rot="2312930">
          <a:off x="4612532" y="4643442"/>
          <a:ext cx="216024" cy="572820"/>
        </a:xfrm>
        <a:prstGeom xmlns:a="http://schemas.openxmlformats.org/drawingml/2006/main" prst="rightBrace">
          <a:avLst>
            <a:gd name="adj1" fmla="val 45140"/>
            <a:gd name="adj2" fmla="val 48491"/>
          </a:avLst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0.5592</cdr:x>
      <cdr:y>0.82438</cdr:y>
    </cdr:from>
    <cdr:to>
      <cdr:x>0.65815</cdr:x>
      <cdr:y>0.8878</cdr:y>
    </cdr:to>
    <cdr:sp macro="" textlink="">
      <cdr:nvSpPr>
        <cdr:cNvPr id="7" name="TextBox 19"/>
        <cdr:cNvSpPr txBox="1"/>
      </cdr:nvSpPr>
      <cdr:spPr>
        <a:xfrm xmlns:a="http://schemas.openxmlformats.org/drawingml/2006/main">
          <a:off x="4847968" y="4801118"/>
          <a:ext cx="85792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ЭК-181</a:t>
          </a:r>
        </a:p>
      </cdr:txBody>
    </cdr:sp>
  </cdr:relSizeAnchor>
  <cdr:relSizeAnchor xmlns:cdr="http://schemas.openxmlformats.org/drawingml/2006/chartDrawing">
    <cdr:from>
      <cdr:x>0.09543</cdr:x>
      <cdr:y>0.84796</cdr:y>
    </cdr:from>
    <cdr:to>
      <cdr:x>0.23485</cdr:x>
      <cdr:y>0.8977</cdr:y>
    </cdr:to>
    <cdr:sp macro="" textlink="">
      <cdr:nvSpPr>
        <cdr:cNvPr id="9" name="TextBox 1"/>
        <cdr:cNvSpPr txBox="1"/>
      </cdr:nvSpPr>
      <cdr:spPr>
        <a:xfrm xmlns:a="http://schemas.openxmlformats.org/drawingml/2006/main" rot="19446679">
          <a:off x="827356" y="4938463"/>
          <a:ext cx="1208696" cy="289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300 °</a:t>
          </a:r>
          <a:r>
            <a:rPr lang="en-US" sz="1200" dirty="0"/>
            <a:t>C,</a:t>
          </a:r>
          <a:r>
            <a:rPr lang="en-US" sz="1200" baseline="0" dirty="0"/>
            <a:t>  </a:t>
          </a:r>
          <a:r>
            <a:rPr lang="ru-RU" sz="1200" dirty="0">
              <a:effectLst/>
            </a:rPr>
            <a:t>2 сна</a:t>
          </a:r>
        </a:p>
      </cdr:txBody>
    </cdr:sp>
  </cdr:relSizeAnchor>
  <cdr:relSizeAnchor xmlns:cdr="http://schemas.openxmlformats.org/drawingml/2006/chartDrawing">
    <cdr:from>
      <cdr:x>0.58082</cdr:x>
      <cdr:y>0.70241</cdr:y>
    </cdr:from>
    <cdr:to>
      <cdr:x>0.60574</cdr:x>
      <cdr:y>0.80077</cdr:y>
    </cdr:to>
    <cdr:sp macro="" textlink="">
      <cdr:nvSpPr>
        <cdr:cNvPr id="10" name="Правая фигурная скобка 9"/>
        <cdr:cNvSpPr/>
      </cdr:nvSpPr>
      <cdr:spPr>
        <a:xfrm xmlns:a="http://schemas.openxmlformats.org/drawingml/2006/main" rot="2312930">
          <a:off x="5035441" y="4090796"/>
          <a:ext cx="216024" cy="572820"/>
        </a:xfrm>
        <a:prstGeom xmlns:a="http://schemas.openxmlformats.org/drawingml/2006/main" prst="rightBrace">
          <a:avLst>
            <a:gd name="adj1" fmla="val 45140"/>
            <a:gd name="adj2" fmla="val 48491"/>
          </a:avLst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0.60798</cdr:x>
      <cdr:y>0.72949</cdr:y>
    </cdr:from>
    <cdr:to>
      <cdr:x>0.70693</cdr:x>
      <cdr:y>0.7929</cdr:y>
    </cdr:to>
    <cdr:sp macro="" textlink="">
      <cdr:nvSpPr>
        <cdr:cNvPr id="11" name="TextBox 19"/>
        <cdr:cNvSpPr txBox="1"/>
      </cdr:nvSpPr>
      <cdr:spPr>
        <a:xfrm xmlns:a="http://schemas.openxmlformats.org/drawingml/2006/main">
          <a:off x="5270877" y="4248472"/>
          <a:ext cx="85792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/>
            <a:t>ЧС-139</a:t>
          </a:r>
        </a:p>
      </cdr:txBody>
    </cdr:sp>
  </cdr:relSizeAnchor>
  <cdr:relSizeAnchor xmlns:cdr="http://schemas.openxmlformats.org/drawingml/2006/chartDrawing">
    <cdr:from>
      <cdr:x>0.1959</cdr:x>
      <cdr:y>0.85978</cdr:y>
    </cdr:from>
    <cdr:to>
      <cdr:x>0.33532</cdr:x>
      <cdr:y>0.90952</cdr:y>
    </cdr:to>
    <cdr:sp macro="" textlink="">
      <cdr:nvSpPr>
        <cdr:cNvPr id="12" name="TextBox 1"/>
        <cdr:cNvSpPr txBox="1"/>
      </cdr:nvSpPr>
      <cdr:spPr>
        <a:xfrm xmlns:a="http://schemas.openxmlformats.org/drawingml/2006/main" rot="19446679">
          <a:off x="1698364" y="5007302"/>
          <a:ext cx="1208696" cy="289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300 °</a:t>
          </a:r>
          <a:r>
            <a:rPr lang="en-US" sz="1200" dirty="0"/>
            <a:t>C,</a:t>
          </a:r>
          <a:r>
            <a:rPr lang="en-US" sz="1200" baseline="0" dirty="0"/>
            <a:t>  </a:t>
          </a:r>
          <a:r>
            <a:rPr lang="ru-RU" sz="1200" dirty="0">
              <a:effectLst/>
            </a:rPr>
            <a:t>4 сна</a:t>
          </a:r>
        </a:p>
      </cdr:txBody>
    </cdr:sp>
  </cdr:relSizeAnchor>
  <cdr:relSizeAnchor xmlns:cdr="http://schemas.openxmlformats.org/drawingml/2006/chartDrawing">
    <cdr:from>
      <cdr:x>0.27896</cdr:x>
      <cdr:y>0.87859</cdr:y>
    </cdr:from>
    <cdr:to>
      <cdr:x>0.41838</cdr:x>
      <cdr:y>0.92832</cdr:y>
    </cdr:to>
    <cdr:sp macro="" textlink="">
      <cdr:nvSpPr>
        <cdr:cNvPr id="13" name="TextBox 1"/>
        <cdr:cNvSpPr txBox="1"/>
      </cdr:nvSpPr>
      <cdr:spPr>
        <a:xfrm xmlns:a="http://schemas.openxmlformats.org/drawingml/2006/main" rot="19446679">
          <a:off x="2418443" y="5116813"/>
          <a:ext cx="1208696" cy="289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300 °</a:t>
          </a:r>
          <a:r>
            <a:rPr lang="en-US" sz="1200" dirty="0"/>
            <a:t>C,</a:t>
          </a:r>
          <a:r>
            <a:rPr lang="en-US" sz="1200" baseline="0" dirty="0"/>
            <a:t>  </a:t>
          </a:r>
          <a:r>
            <a:rPr lang="ru-RU" sz="1200" dirty="0">
              <a:effectLst/>
            </a:rPr>
            <a:t>6 сна</a:t>
          </a:r>
        </a:p>
      </cdr:txBody>
    </cdr:sp>
  </cdr:relSizeAnchor>
  <cdr:relSizeAnchor xmlns:cdr="http://schemas.openxmlformats.org/drawingml/2006/chartDrawing">
    <cdr:from>
      <cdr:x>0.37032</cdr:x>
      <cdr:y>0.89415</cdr:y>
    </cdr:from>
    <cdr:to>
      <cdr:x>0.50974</cdr:x>
      <cdr:y>0.94389</cdr:y>
    </cdr:to>
    <cdr:sp macro="" textlink="">
      <cdr:nvSpPr>
        <cdr:cNvPr id="14" name="TextBox 1"/>
        <cdr:cNvSpPr txBox="1"/>
      </cdr:nvSpPr>
      <cdr:spPr>
        <a:xfrm xmlns:a="http://schemas.openxmlformats.org/drawingml/2006/main" rot="19446679">
          <a:off x="3210531" y="5207475"/>
          <a:ext cx="1208696" cy="289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400 °</a:t>
          </a:r>
          <a:r>
            <a:rPr lang="en-US" sz="1200" dirty="0"/>
            <a:t>C,</a:t>
          </a:r>
          <a:r>
            <a:rPr lang="en-US" sz="1200" baseline="0" dirty="0"/>
            <a:t>  </a:t>
          </a:r>
          <a:r>
            <a:rPr lang="ru-RU" sz="1200" dirty="0">
              <a:effectLst/>
            </a:rPr>
            <a:t>6 сна</a:t>
          </a:r>
        </a:p>
      </cdr:txBody>
    </cdr:sp>
  </cdr:relSizeAnchor>
  <cdr:relSizeAnchor xmlns:cdr="http://schemas.openxmlformats.org/drawingml/2006/chartDrawing">
    <cdr:from>
      <cdr:x>0.706</cdr:x>
      <cdr:y>0.47193</cdr:y>
    </cdr:from>
    <cdr:to>
      <cdr:x>0.86381</cdr:x>
      <cdr:y>0.54612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6120680" y="2748498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dirty="0"/>
            <a:t>ЭК-181</a:t>
          </a:r>
        </a:p>
      </cdr:txBody>
    </cdr:sp>
  </cdr:relSizeAnchor>
  <cdr:relSizeAnchor xmlns:cdr="http://schemas.openxmlformats.org/drawingml/2006/chartDrawing">
    <cdr:from>
      <cdr:x>0.69896</cdr:x>
      <cdr:y>0.12574</cdr:y>
    </cdr:from>
    <cdr:to>
      <cdr:x>0.85677</cdr:x>
      <cdr:y>0.19992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6059683" y="732274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dirty="0"/>
            <a:t>ЧС-139</a:t>
          </a:r>
        </a:p>
      </cdr:txBody>
    </cdr:sp>
  </cdr:relSizeAnchor>
  <cdr:relSizeAnchor xmlns:cdr="http://schemas.openxmlformats.org/drawingml/2006/chartDrawing">
    <cdr:from>
      <cdr:x>0.73335</cdr:x>
      <cdr:y>0.60794</cdr:y>
    </cdr:from>
    <cdr:to>
      <cdr:x>0.81904</cdr:x>
      <cdr:y>0.67136</cdr:y>
    </cdr:to>
    <cdr:sp macro="" textlink="">
      <cdr:nvSpPr>
        <cdr:cNvPr id="20" name="TextBox 28"/>
        <cdr:cNvSpPr txBox="1"/>
      </cdr:nvSpPr>
      <cdr:spPr>
        <a:xfrm xmlns:a="http://schemas.openxmlformats.org/drawingml/2006/main">
          <a:off x="6357780" y="3540586"/>
          <a:ext cx="74289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петли</a:t>
          </a:r>
        </a:p>
      </cdr:txBody>
    </cdr:sp>
  </cdr:relSizeAnchor>
  <cdr:relSizeAnchor xmlns:cdr="http://schemas.openxmlformats.org/drawingml/2006/chartDrawing">
    <cdr:from>
      <cdr:x>0.73177</cdr:x>
      <cdr:y>0.27411</cdr:y>
    </cdr:from>
    <cdr:to>
      <cdr:x>0.81852</cdr:x>
      <cdr:y>0.33752</cdr:y>
    </cdr:to>
    <cdr:sp macro="" textlink="">
      <cdr:nvSpPr>
        <cdr:cNvPr id="22" name="TextBox 28"/>
        <cdr:cNvSpPr txBox="1"/>
      </cdr:nvSpPr>
      <cdr:spPr>
        <a:xfrm xmlns:a="http://schemas.openxmlformats.org/drawingml/2006/main">
          <a:off x="6344089" y="1596370"/>
          <a:ext cx="75212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/>
            <a:t>петли</a:t>
          </a:r>
        </a:p>
      </cdr:txBody>
    </cdr:sp>
  </cdr:relSizeAnchor>
  <cdr:relSizeAnchor xmlns:cdr="http://schemas.openxmlformats.org/drawingml/2006/chartDrawing">
    <cdr:from>
      <cdr:x>0.73047</cdr:x>
      <cdr:y>0.54612</cdr:y>
    </cdr:from>
    <cdr:to>
      <cdr:x>0.85716</cdr:x>
      <cdr:y>0.60953</cdr:y>
    </cdr:to>
    <cdr:sp macro="" textlink="">
      <cdr:nvSpPr>
        <cdr:cNvPr id="23" name="TextBox 28"/>
        <cdr:cNvSpPr txBox="1"/>
      </cdr:nvSpPr>
      <cdr:spPr>
        <a:xfrm xmlns:a="http://schemas.openxmlformats.org/drawingml/2006/main">
          <a:off x="6332803" y="3180546"/>
          <a:ext cx="109837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/>
            <a:t>кластеры</a:t>
          </a:r>
        </a:p>
      </cdr:txBody>
    </cdr:sp>
  </cdr:relSizeAnchor>
  <cdr:relSizeAnchor xmlns:cdr="http://schemas.openxmlformats.org/drawingml/2006/chartDrawing">
    <cdr:from>
      <cdr:x>0.73047</cdr:x>
      <cdr:y>0.2092</cdr:y>
    </cdr:from>
    <cdr:to>
      <cdr:x>0.85716</cdr:x>
      <cdr:y>0.27261</cdr:y>
    </cdr:to>
    <cdr:sp macro="" textlink="">
      <cdr:nvSpPr>
        <cdr:cNvPr id="24" name="TextBox 28"/>
        <cdr:cNvSpPr txBox="1"/>
      </cdr:nvSpPr>
      <cdr:spPr>
        <a:xfrm xmlns:a="http://schemas.openxmlformats.org/drawingml/2006/main">
          <a:off x="6332803" y="1218338"/>
          <a:ext cx="109837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/>
            <a:t>кластеры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0.01546</cdr:x>
      <cdr:y>0.81825</cdr:y>
    </cdr:from>
    <cdr:to>
      <cdr:x>0.18494</cdr:x>
      <cdr:y>0.8624</cdr:y>
    </cdr:to>
    <cdr:sp macro="" textlink="">
      <cdr:nvSpPr>
        <cdr:cNvPr id="2" name="TextBox 1"/>
        <cdr:cNvSpPr txBox="1"/>
      </cdr:nvSpPr>
      <cdr:spPr>
        <a:xfrm xmlns:a="http://schemas.openxmlformats.org/drawingml/2006/main" rot="19277150">
          <a:off x="148015" y="4809052"/>
          <a:ext cx="1623175" cy="259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250 °</a:t>
          </a:r>
          <a:r>
            <a:rPr lang="en-US" sz="1200" dirty="0"/>
            <a:t>C,</a:t>
          </a:r>
          <a:r>
            <a:rPr lang="en-US" sz="1200" baseline="0" dirty="0"/>
            <a:t>  </a:t>
          </a:r>
          <a:r>
            <a:rPr lang="ru-RU" sz="1200" dirty="0">
              <a:effectLst/>
            </a:rPr>
            <a:t>10</a:t>
          </a:r>
          <a:r>
            <a:rPr lang="en-US" sz="1200" baseline="30000" dirty="0">
              <a:effectLst/>
            </a:rPr>
            <a:t>20</a:t>
          </a:r>
          <a:r>
            <a:rPr lang="ru-RU" sz="1200" dirty="0">
              <a:effectLst/>
            </a:rPr>
            <a:t> м</a:t>
          </a:r>
          <a:r>
            <a:rPr lang="ru-RU" sz="1200" baseline="30000" dirty="0">
              <a:effectLst/>
            </a:rPr>
            <a:t>-2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0.51242</cdr:x>
      <cdr:y>0.79164</cdr:y>
    </cdr:from>
    <cdr:to>
      <cdr:x>0.53498</cdr:x>
      <cdr:y>0.8891</cdr:y>
    </cdr:to>
    <cdr:sp macro="" textlink="">
      <cdr:nvSpPr>
        <cdr:cNvPr id="7" name="Правая фигурная скобка 6"/>
        <cdr:cNvSpPr/>
      </cdr:nvSpPr>
      <cdr:spPr>
        <a:xfrm xmlns:a="http://schemas.openxmlformats.org/drawingml/2006/main" rot="2312930">
          <a:off x="4907475" y="4652667"/>
          <a:ext cx="216024" cy="572820"/>
        </a:xfrm>
        <a:prstGeom xmlns:a="http://schemas.openxmlformats.org/drawingml/2006/main" prst="rightBrace">
          <a:avLst>
            <a:gd name="adj1" fmla="val 45140"/>
            <a:gd name="adj2" fmla="val 48491"/>
          </a:avLst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0.54528</cdr:x>
      <cdr:y>0.82192</cdr:y>
    </cdr:from>
    <cdr:to>
      <cdr:x>0.63487</cdr:x>
      <cdr:y>0.88476</cdr:y>
    </cdr:to>
    <cdr:sp macro="" textlink="">
      <cdr:nvSpPr>
        <cdr:cNvPr id="8" name="TextBox 19"/>
        <cdr:cNvSpPr txBox="1"/>
      </cdr:nvSpPr>
      <cdr:spPr>
        <a:xfrm xmlns:a="http://schemas.openxmlformats.org/drawingml/2006/main">
          <a:off x="5222224" y="4830633"/>
          <a:ext cx="85792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/>
            <a:t>ЭК-181</a:t>
          </a:r>
        </a:p>
      </cdr:txBody>
    </cdr:sp>
  </cdr:relSizeAnchor>
  <cdr:relSizeAnchor xmlns:cdr="http://schemas.openxmlformats.org/drawingml/2006/chartDrawing">
    <cdr:from>
      <cdr:x>0.17026</cdr:x>
      <cdr:y>0.8667</cdr:y>
    </cdr:from>
    <cdr:to>
      <cdr:x>0.33975</cdr:x>
      <cdr:y>0.91064</cdr:y>
    </cdr:to>
    <cdr:sp macro="" textlink="">
      <cdr:nvSpPr>
        <cdr:cNvPr id="10" name="TextBox 1"/>
        <cdr:cNvSpPr txBox="1"/>
      </cdr:nvSpPr>
      <cdr:spPr>
        <a:xfrm xmlns:a="http://schemas.openxmlformats.org/drawingml/2006/main" rot="19277150">
          <a:off x="1630626" y="5093832"/>
          <a:ext cx="1623175" cy="258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300 °</a:t>
          </a:r>
          <a:r>
            <a:rPr lang="en-US" sz="1200" dirty="0"/>
            <a:t>C,</a:t>
          </a:r>
          <a:r>
            <a:rPr lang="en-US" sz="1200" baseline="0" dirty="0"/>
            <a:t> </a:t>
          </a:r>
          <a:r>
            <a:rPr lang="ru-RU" sz="1200" dirty="0"/>
            <a:t>6×10</a:t>
          </a:r>
          <a:r>
            <a:rPr lang="ru-RU" sz="1200" baseline="30000" dirty="0"/>
            <a:t>19</a:t>
          </a:r>
          <a:r>
            <a:rPr lang="ru-RU" sz="1200" dirty="0">
              <a:effectLst/>
            </a:rPr>
            <a:t> м</a:t>
          </a:r>
          <a:r>
            <a:rPr lang="ru-RU" sz="1200" baseline="30000" dirty="0">
              <a:effectLst/>
            </a:rPr>
            <a:t>-2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0.09691</cdr:x>
      <cdr:y>0.84101</cdr:y>
    </cdr:from>
    <cdr:to>
      <cdr:x>0.2664</cdr:x>
      <cdr:y>0.89451</cdr:y>
    </cdr:to>
    <cdr:sp macro="" textlink="">
      <cdr:nvSpPr>
        <cdr:cNvPr id="11" name="TextBox 1"/>
        <cdr:cNvSpPr txBox="1"/>
      </cdr:nvSpPr>
      <cdr:spPr>
        <a:xfrm xmlns:a="http://schemas.openxmlformats.org/drawingml/2006/main" rot="19277150">
          <a:off x="928115" y="4942830"/>
          <a:ext cx="1623175" cy="314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300 °</a:t>
          </a:r>
          <a:r>
            <a:rPr lang="en-US" sz="1200" dirty="0"/>
            <a:t>C,</a:t>
          </a:r>
          <a:r>
            <a:rPr lang="en-US" sz="1200" baseline="0" dirty="0"/>
            <a:t> </a:t>
          </a:r>
          <a:r>
            <a:rPr lang="ru-RU" sz="1200" dirty="0"/>
            <a:t>3×10</a:t>
          </a:r>
          <a:r>
            <a:rPr lang="ru-RU" sz="1200" baseline="30000" dirty="0"/>
            <a:t>19</a:t>
          </a:r>
          <a:r>
            <a:rPr lang="ru-RU" sz="1200" dirty="0">
              <a:effectLst/>
            </a:rPr>
            <a:t> м</a:t>
          </a:r>
          <a:r>
            <a:rPr lang="ru-RU" sz="1200" baseline="30000" dirty="0">
              <a:effectLst/>
            </a:rPr>
            <a:t>-2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0.36539</cdr:x>
      <cdr:y>0.88841</cdr:y>
    </cdr:from>
    <cdr:to>
      <cdr:x>0.48868</cdr:x>
      <cdr:y>0.9432</cdr:y>
    </cdr:to>
    <cdr:sp macro="" textlink="">
      <cdr:nvSpPr>
        <cdr:cNvPr id="12" name="TextBox 1"/>
        <cdr:cNvSpPr txBox="1"/>
      </cdr:nvSpPr>
      <cdr:spPr>
        <a:xfrm xmlns:a="http://schemas.openxmlformats.org/drawingml/2006/main" rot="19277150">
          <a:off x="3499376" y="5221404"/>
          <a:ext cx="1180719" cy="322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400 °</a:t>
          </a:r>
          <a:r>
            <a:rPr lang="en-US" sz="1200" dirty="0"/>
            <a:t>C,</a:t>
          </a:r>
          <a:r>
            <a:rPr lang="en-US" sz="1200" baseline="0" dirty="0"/>
            <a:t>  </a:t>
          </a:r>
          <a:r>
            <a:rPr lang="ru-RU" sz="1200" dirty="0">
              <a:effectLst/>
            </a:rPr>
            <a:t>10</a:t>
          </a:r>
          <a:r>
            <a:rPr lang="ru-RU" sz="1200" baseline="30000" dirty="0"/>
            <a:t>20</a:t>
          </a:r>
          <a:r>
            <a:rPr lang="ru-RU" sz="1200" dirty="0">
              <a:effectLst/>
            </a:rPr>
            <a:t> м</a:t>
          </a:r>
          <a:r>
            <a:rPr lang="ru-RU" sz="1200" baseline="30000" dirty="0">
              <a:effectLst/>
            </a:rPr>
            <a:t>-2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0.2823</cdr:x>
      <cdr:y>0.87589</cdr:y>
    </cdr:from>
    <cdr:to>
      <cdr:x>0.41221</cdr:x>
      <cdr:y>0.93247</cdr:y>
    </cdr:to>
    <cdr:sp macro="" textlink="">
      <cdr:nvSpPr>
        <cdr:cNvPr id="13" name="TextBox 1"/>
        <cdr:cNvSpPr txBox="1"/>
      </cdr:nvSpPr>
      <cdr:spPr>
        <a:xfrm xmlns:a="http://schemas.openxmlformats.org/drawingml/2006/main" rot="19277150">
          <a:off x="2703615" y="5147859"/>
          <a:ext cx="1244099" cy="3325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/>
            <a:t>300 °</a:t>
          </a:r>
          <a:r>
            <a:rPr lang="en-US" sz="1200" dirty="0"/>
            <a:t>C,</a:t>
          </a:r>
          <a:r>
            <a:rPr lang="en-US" sz="1200" baseline="0" dirty="0"/>
            <a:t>  </a:t>
          </a:r>
          <a:r>
            <a:rPr lang="ru-RU" sz="1200" dirty="0">
              <a:effectLst/>
            </a:rPr>
            <a:t>10</a:t>
          </a:r>
          <a:r>
            <a:rPr lang="ru-RU" sz="1200" baseline="30000" dirty="0"/>
            <a:t>20</a:t>
          </a:r>
          <a:r>
            <a:rPr lang="ru-RU" sz="1200" dirty="0">
              <a:effectLst/>
            </a:rPr>
            <a:t> м</a:t>
          </a:r>
          <a:r>
            <a:rPr lang="ru-RU" sz="1200" baseline="30000" dirty="0">
              <a:effectLst/>
            </a:rPr>
            <a:t>-2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0.68421</cdr:x>
      <cdr:y>0.12356</cdr:y>
    </cdr:from>
    <cdr:to>
      <cdr:x>0.82707</cdr:x>
      <cdr:y>0.19707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6552728" y="726177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dirty="0"/>
            <a:t>ЧС-139</a:t>
          </a:r>
        </a:p>
      </cdr:txBody>
    </cdr:sp>
  </cdr:relSizeAnchor>
  <cdr:relSizeAnchor xmlns:cdr="http://schemas.openxmlformats.org/drawingml/2006/chartDrawing">
    <cdr:from>
      <cdr:x>0.70121</cdr:x>
      <cdr:y>0.48699</cdr:y>
    </cdr:from>
    <cdr:to>
      <cdr:x>0.94356</cdr:x>
      <cdr:y>0.54983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715540" y="2862158"/>
          <a:ext cx="232095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err="1"/>
            <a:t>наноиндентирование</a:t>
          </a:r>
          <a:endParaRPr lang="ru-RU" dirty="0"/>
        </a:p>
      </cdr:txBody>
    </cdr:sp>
  </cdr:relSizeAnchor>
  <cdr:relSizeAnchor xmlns:cdr="http://schemas.openxmlformats.org/drawingml/2006/chartDrawing">
    <cdr:from>
      <cdr:x>0.67953</cdr:x>
      <cdr:y>0.4176</cdr:y>
    </cdr:from>
    <cdr:to>
      <cdr:x>0.82238</cdr:x>
      <cdr:y>0.49112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6507866" y="2454369"/>
          <a:ext cx="13681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dirty="0"/>
            <a:t>ЭК-181</a:t>
          </a:r>
        </a:p>
      </cdr:txBody>
    </cdr:sp>
  </cdr:relSizeAnchor>
  <cdr:relSizeAnchor xmlns:cdr="http://schemas.openxmlformats.org/drawingml/2006/chartDrawing">
    <cdr:from>
      <cdr:x>0.70121</cdr:x>
      <cdr:y>0.5697</cdr:y>
    </cdr:from>
    <cdr:to>
      <cdr:x>0.84574</cdr:x>
      <cdr:y>0.63254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6715540" y="3348305"/>
          <a:ext cx="138416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DBH </a:t>
          </a:r>
          <a:r>
            <a:rPr lang="ru-RU" dirty="0"/>
            <a:t>модель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58477-6DEF-46E4-B26A-6594E90198BC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8E2F3-1E46-4C19-8BC9-1C7B944C1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793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6570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1"/>
            <a:ext cx="2944283" cy="496570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C93620FA-20BB-46FE-A551-46043B293F22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6570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6570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1B0EEF30-E229-4746-A5A2-5DB7DA7B18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90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Красный цвет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419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86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Картинки</a:t>
            </a:r>
            <a:r>
              <a:rPr lang="ru-RU" baseline="0" dirty="0"/>
              <a:t> можно было </a:t>
            </a:r>
            <a:r>
              <a:rPr lang="ru-RU" baseline="0" dirty="0" err="1"/>
              <a:t>бф</a:t>
            </a:r>
            <a:r>
              <a:rPr lang="ru-RU" baseline="0" dirty="0"/>
              <a:t> только про </a:t>
            </a:r>
            <a:r>
              <a:rPr lang="en-US" baseline="0" dirty="0"/>
              <a:t>Eurofer 97. </a:t>
            </a:r>
            <a:r>
              <a:rPr lang="ru-RU" baseline="0" dirty="0"/>
              <a:t>Они есть в отчетах Карлсруэ.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79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EEF30-E229-4746-A5A2-5DB7DA7B186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31E4D-CFAB-4FD5-95EB-CFEC05897511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05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7C7B-1FAE-44A1-844E-A96E5D80F662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3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20760-8893-44F3-9E17-7824EA6335E7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04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4670-25A1-4F7A-A5DF-A9A8C80D65F8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6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DFB-9087-49E4-95F2-8F92004A790F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49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BDAF-3FCF-47DA-8124-AEBD005C836C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7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B24F-05E6-4D1F-95FB-C30BD15804F6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33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9940-BE06-4B29-8FF2-94F30DA754EF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66C-BDCC-427F-88CE-4B305E37D648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61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0D30-583E-4025-A814-DACE4B265396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2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93FA-8158-4CDA-819D-43F133CCD987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51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AE9A6-7B89-4011-BBD7-46A123921DD8}" type="datetime1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DD34-7630-4DA5-9E19-AAA855D303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07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4.png"/><Relationship Id="rId7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10" Type="http://schemas.openxmlformats.org/officeDocument/2006/relationships/image" Target="../media/image45.png"/><Relationship Id="rId4" Type="http://schemas.openxmlformats.org/officeDocument/2006/relationships/chart" Target="../charts/chart5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4.png"/><Relationship Id="rId7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10" Type="http://schemas.openxmlformats.org/officeDocument/2006/relationships/image" Target="../media/image45.png"/><Relationship Id="rId4" Type="http://schemas.openxmlformats.org/officeDocument/2006/relationships/chart" Target="../charts/chart10.xm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image" Target="../media/image16.wmf"/><Relationship Id="rId5" Type="http://schemas.openxmlformats.org/officeDocument/2006/relationships/image" Target="../media/image4.png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0.wmf"/><Relationship Id="rId4" Type="http://schemas.openxmlformats.org/officeDocument/2006/relationships/image" Target="../media/image3.png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. 2"/>
          <p:cNvSpPr txBox="1">
            <a:spLocks noChangeArrowheads="1"/>
          </p:cNvSpPr>
          <p:nvPr/>
        </p:nvSpPr>
        <p:spPr>
          <a:xfrm>
            <a:off x="107504" y="188640"/>
            <a:ext cx="900100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ru-RU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Исследование низкотемпературного радиационного упрочнения ферритно-мартенситных сталей</a:t>
            </a:r>
          </a:p>
        </p:txBody>
      </p:sp>
      <p:pic>
        <p:nvPicPr>
          <p:cNvPr id="4" name="Рисунок 9" descr="ITEP-6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42" y="3429000"/>
            <a:ext cx="4138290" cy="283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79514" y="1124744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9512" y="6381328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416732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7504" y="1196752"/>
            <a:ext cx="9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ru-RU" dirty="0">
                <a:solidFill>
                  <a:schemeClr val="tx2"/>
                </a:solidFill>
              </a:rPr>
              <a:t>Рогожкин С.В., </a:t>
            </a:r>
            <a:r>
              <a:rPr lang="ru-RU" u="sng" dirty="0">
                <a:solidFill>
                  <a:schemeClr val="tx2"/>
                </a:solidFill>
              </a:rPr>
              <a:t>Никитин</a:t>
            </a:r>
            <a:r>
              <a:rPr lang="en-US" u="sng" dirty="0">
                <a:solidFill>
                  <a:schemeClr val="tx2"/>
                </a:solidFill>
              </a:rPr>
              <a:t> </a:t>
            </a:r>
            <a:r>
              <a:rPr lang="ru-RU" u="sng" dirty="0">
                <a:solidFill>
                  <a:schemeClr val="tx2"/>
                </a:solidFill>
              </a:rPr>
              <a:t>А.А.</a:t>
            </a:r>
            <a:r>
              <a:rPr lang="ru-RU" dirty="0">
                <a:solidFill>
                  <a:schemeClr val="tx2"/>
                </a:solidFill>
              </a:rPr>
              <a:t>, </a:t>
            </a:r>
            <a:r>
              <a:rPr lang="ru-RU" dirty="0" err="1">
                <a:solidFill>
                  <a:schemeClr val="tx2"/>
                </a:solidFill>
              </a:rPr>
              <a:t>Искандаров</a:t>
            </a:r>
            <a:r>
              <a:rPr lang="ru-RU" dirty="0">
                <a:solidFill>
                  <a:schemeClr val="tx2"/>
                </a:solidFill>
              </a:rPr>
              <a:t> Н.А., Хомич А.А., Хорошилов В.В., Богачев А.А., </a:t>
            </a:r>
            <a:r>
              <a:rPr lang="ru-RU" dirty="0" err="1">
                <a:solidFill>
                  <a:schemeClr val="tx2"/>
                </a:solidFill>
              </a:rPr>
              <a:t>Лукьянчук</a:t>
            </a:r>
            <a:r>
              <a:rPr lang="ru-RU" dirty="0">
                <a:solidFill>
                  <a:schemeClr val="tx2"/>
                </a:solidFill>
              </a:rPr>
              <a:t> А.А., </a:t>
            </a:r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ru-RU" dirty="0" err="1">
                <a:solidFill>
                  <a:schemeClr val="tx2"/>
                </a:solidFill>
              </a:rPr>
              <a:t>Разницын</a:t>
            </a:r>
            <a:r>
              <a:rPr lang="ru-RU" dirty="0">
                <a:solidFill>
                  <a:schemeClr val="tx2"/>
                </a:solidFill>
              </a:rPr>
              <a:t> О.А., Шутов А.С., Федин П.С., Кулевой Т.В., Васильев А.Л*., Пресняков М.Ю.*, Кравчук К.С.**, Усеинов А.С.**, Леонтьева-Смирнова М.В.***, </a:t>
            </a:r>
            <a:r>
              <a:rPr lang="ru-RU" dirty="0" err="1">
                <a:solidFill>
                  <a:schemeClr val="tx2"/>
                </a:solidFill>
              </a:rPr>
              <a:t>Можанов</a:t>
            </a:r>
            <a:r>
              <a:rPr lang="ru-RU" dirty="0">
                <a:solidFill>
                  <a:schemeClr val="tx2"/>
                </a:solidFill>
              </a:rPr>
              <a:t> Е.М.***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9852" y="2348880"/>
            <a:ext cx="900100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ts val="600"/>
              </a:spcBef>
            </a:pPr>
            <a:r>
              <a:rPr lang="ru-RU" sz="1100" i="1" dirty="0">
                <a:solidFill>
                  <a:schemeClr val="tx2"/>
                </a:solidFill>
              </a:rPr>
              <a:t>НИЦ «Курчатовский институт» - ИТЭФ, Москва, Россия</a:t>
            </a:r>
          </a:p>
          <a:p>
            <a:pPr marL="0" indent="0" algn="ctr" eaLnBrk="1" hangingPunct="1">
              <a:spcBef>
                <a:spcPts val="600"/>
              </a:spcBef>
            </a:pPr>
            <a:r>
              <a:rPr lang="ru-RU" sz="1100" i="1" dirty="0">
                <a:solidFill>
                  <a:schemeClr val="tx2"/>
                </a:solidFill>
              </a:rPr>
              <a:t>* НИЦ «Курчатовский институт», Москва, Россия</a:t>
            </a:r>
          </a:p>
          <a:p>
            <a:pPr marL="0" indent="0" algn="ctr" eaLnBrk="1" hangingPunct="1">
              <a:spcBef>
                <a:spcPts val="600"/>
              </a:spcBef>
            </a:pPr>
            <a:r>
              <a:rPr lang="ru-RU" sz="1100" i="1" dirty="0">
                <a:solidFill>
                  <a:schemeClr val="tx2"/>
                </a:solidFill>
              </a:rPr>
              <a:t>** ФГБНУ «ТИСНУМ», Троицк, Россия</a:t>
            </a:r>
          </a:p>
          <a:p>
            <a:pPr marL="0" indent="0" algn="ctr" eaLnBrk="1" hangingPunct="1">
              <a:spcBef>
                <a:spcPts val="600"/>
              </a:spcBef>
            </a:pPr>
            <a:r>
              <a:rPr lang="ru-RU" sz="1100" i="1" dirty="0">
                <a:solidFill>
                  <a:schemeClr val="tx2"/>
                </a:solidFill>
              </a:rPr>
              <a:t>*** АО «ВНИИНМ», Москва, Россия</a:t>
            </a:r>
            <a:endParaRPr lang="en-US" sz="11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2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E:\AlexDocs\гранты\РНФ\2016 зима\report\Обнинск\loops diam.jpg">
            <a:extLst>
              <a:ext uri="{FF2B5EF4-FFF2-40B4-BE49-F238E27FC236}">
                <a16:creationId xmlns:a16="http://schemas.microsoft.com/office/drawing/2014/main" id="{B5DCADFC-6C8A-4A9E-80CC-00346C71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48518"/>
            <a:ext cx="4479290" cy="31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E84C-37FB-44A6-9A28-63A07C925AB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pic>
        <p:nvPicPr>
          <p:cNvPr id="12" name="Picture 4" descr="E:\AlexDocs\гранты\РНФ\2016 зима\report\Обнинск\density nmbr++.jpg">
            <a:extLst>
              <a:ext uri="{FF2B5EF4-FFF2-40B4-BE49-F238E27FC236}">
                <a16:creationId xmlns:a16="http://schemas.microsoft.com/office/drawing/2014/main" id="{8BCC07BD-5260-4629-B591-0B2B4D1D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484"/>
            <a:ext cx="5112568" cy="35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FBC8403-93E5-42CF-81AC-9ABF55603E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Дислокационные петли в стали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Eurofer97 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после облучения ионами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Fe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709B8-C0AD-476D-8ED0-BEE8D7C963CF}"/>
              </a:ext>
            </a:extLst>
          </p:cNvPr>
          <p:cNvSpPr txBox="1"/>
          <p:nvPr/>
        </p:nvSpPr>
        <p:spPr>
          <a:xfrm>
            <a:off x="5879008" y="2123729"/>
            <a:ext cx="289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Увеличение размера петель с ростом температуры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1253B-0676-41DA-A32F-A2C787DFF96E}"/>
              </a:ext>
            </a:extLst>
          </p:cNvPr>
          <p:cNvSpPr txBox="1"/>
          <p:nvPr/>
        </p:nvSpPr>
        <p:spPr>
          <a:xfrm>
            <a:off x="1110952" y="4654440"/>
            <a:ext cx="289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Рост объемной плотности петель с увеличением повреждающей дозы</a:t>
            </a:r>
          </a:p>
        </p:txBody>
      </p:sp>
    </p:spTree>
    <p:extLst>
      <p:ext uri="{BB962C8B-B14F-4D97-AF65-F5344CB8AC3E}">
        <p14:creationId xmlns:p14="http://schemas.microsoft.com/office/powerpoint/2010/main" val="286687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-18257"/>
            <a:ext cx="7871098" cy="114300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Результаты исследований облученных образцов (Атомно-зондовая томография)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8" name="Рисунок 7" descr="E:\AlexDocs\гранты\РНФ\2016 зима\результаты АЗТ\400dgr\10(16) 400 FIB-2\Atom map+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6832"/>
            <a:ext cx="4076635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0" y="1009383"/>
            <a:ext cx="5040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Атомная карта образца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Eurofer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97 после облучения ионами Fe с энергией 5.6 МэВ при температуре 400 °C.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4484" y="5301208"/>
            <a:ext cx="4270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изображении наблюдается попавший в область исследования карбид вольфрама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32040" y="1124744"/>
            <a:ext cx="4248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Парные корреляционные функции для атомов хрома для образцов облученных 5.6 МэВ ионами железа до дозы 10 сна</a:t>
            </a:r>
          </a:p>
        </p:txBody>
      </p:sp>
      <p:pic>
        <p:nvPicPr>
          <p:cNvPr id="13" name="Рисунок 12" descr="E:\AlexDocs\гранты\РНФ\2016 зима\публикации\jnme\correlation Cr-C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73565"/>
            <a:ext cx="4670465" cy="34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5022256" y="5517232"/>
            <a:ext cx="3798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При </a:t>
            </a:r>
            <a:r>
              <a:rPr lang="en-GB" sz="1600" b="1" dirty="0"/>
              <a:t> 400 C </a:t>
            </a:r>
            <a:r>
              <a:rPr lang="ru-RU" sz="1600" b="1" dirty="0"/>
              <a:t>и дозе 10 сна размер </a:t>
            </a:r>
            <a:r>
              <a:rPr lang="en-US" sz="1600" b="1" dirty="0"/>
              <a:t>Cr </a:t>
            </a:r>
            <a:r>
              <a:rPr lang="ru-RU" sz="1600" b="1" dirty="0"/>
              <a:t>кластеров </a:t>
            </a:r>
            <a:r>
              <a:rPr lang="en-GB" sz="1600" b="1" dirty="0"/>
              <a:t>~ 2.5 </a:t>
            </a:r>
            <a:r>
              <a:rPr lang="ru-RU" sz="1600" b="1" dirty="0"/>
              <a:t>нм и плотность менее </a:t>
            </a:r>
            <a:r>
              <a:rPr lang="en-GB" sz="1600" b="1" dirty="0"/>
              <a:t> 4×10</a:t>
            </a:r>
            <a:r>
              <a:rPr lang="en-GB" sz="1600" b="1" baseline="30000" dirty="0"/>
              <a:t>23</a:t>
            </a:r>
            <a:r>
              <a:rPr lang="en-GB" sz="1600" b="1" dirty="0"/>
              <a:t> </a:t>
            </a:r>
            <a:r>
              <a:rPr lang="ru-RU" sz="1600" b="1" dirty="0"/>
              <a:t>м</a:t>
            </a:r>
            <a:r>
              <a:rPr lang="en-GB" sz="1600" b="1" baseline="30000" dirty="0"/>
              <a:t>-3</a:t>
            </a:r>
            <a:r>
              <a:rPr lang="en-GB" sz="1600" b="1" dirty="0"/>
              <a:t>.</a:t>
            </a:r>
            <a:endParaRPr lang="ru-RU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489618-A60A-436E-BEB8-E677D2E4C6BB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199631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-99392"/>
            <a:ext cx="7871098" cy="114300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Оценка упрочнения облученных образцов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98072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расчетов радиационного упрочнения в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DBH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модели для образцов облученных 5.6 МэВ ионами железа до дозы 10 сна</a:t>
            </a:r>
          </a:p>
        </p:txBody>
      </p:sp>
      <p:pic>
        <p:nvPicPr>
          <p:cNvPr id="13" name="Рисунок 12" descr="F:\Текст-2\6 Статьи\18 IOP\Nuclear Fusion\Рецензия\hardening-dos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8840"/>
            <a:ext cx="4275342" cy="32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Текст-2\6 Статьи\18 IOP\Nuclear Fusion\Рецензия\hardening-dose-exp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996952"/>
            <a:ext cx="5036821" cy="323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640778-9D5C-4C42-8948-91D02793E5A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1996311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-99392"/>
            <a:ext cx="7560840" cy="114300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Сравнение оценки упрочнения по </a:t>
            </a:r>
            <a:r>
              <a:rPr lang="en-US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DBH </a:t>
            </a:r>
            <a:r>
              <a:rPr lang="ru-RU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модели на основе ПЭМ данных при облучении нейтронами и ионами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352974" y="2483575"/>
            <a:ext cx="2592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 учетом сдвига температуры Δ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за счет учета эффекта скорости набора дозы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287209"/>
              </p:ext>
            </p:extLst>
          </p:nvPr>
        </p:nvGraphicFramePr>
        <p:xfrm>
          <a:off x="6558681" y="3603686"/>
          <a:ext cx="221932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1" r:id="rId6" imgW="2222500" imgH="1054100" progId="">
                  <p:embed/>
                </p:oleObj>
              </mc:Choice>
              <mc:Fallback>
                <p:oleObj r:id="rId6" imgW="2222500" imgH="10541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8681" y="3603686"/>
                        <a:ext cx="2219325" cy="1057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 descr="G:\Текст-2\6 Статьи\18 IOP\Nuclear Fusion\Рецензия\hardening-temp-exp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395" y="1172307"/>
            <a:ext cx="6027125" cy="477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47C440-AEB3-4418-9786-9EA0938D2C48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1996311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E84C-37FB-44A6-9A28-63A07C925AB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pic>
        <p:nvPicPr>
          <p:cNvPr id="12" name="Рисунок 11" descr="E:\AlexDocs\гранты\РНФ\2016 зима\2018 2 этап\статьи\ФММ\Loops+.jpg">
            <a:extLst>
              <a:ext uri="{FF2B5EF4-FFF2-40B4-BE49-F238E27FC236}">
                <a16:creationId xmlns:a16="http://schemas.microsoft.com/office/drawing/2014/main" id="{98D7486C-0B64-4C83-AFB0-41F3ADD4700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3" y="1366615"/>
            <a:ext cx="8748063" cy="46206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DFC9538-778B-44D0-9DE2-30AC33395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Дислокационная структура стали ЧС-139 после облучения (4 сна при температуре 400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С)</a:t>
            </a:r>
          </a:p>
        </p:txBody>
      </p:sp>
    </p:spTree>
    <p:extLst>
      <p:ext uri="{BB962C8B-B14F-4D97-AF65-F5344CB8AC3E}">
        <p14:creationId xmlns:p14="http://schemas.microsoft.com/office/powerpoint/2010/main" val="325018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E84C-37FB-44A6-9A28-63A07C925AB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94854C-58D7-41CC-8A97-C15DCAEE51A7}"/>
              </a:ext>
            </a:extLst>
          </p:cNvPr>
          <p:cNvGrpSpPr/>
          <p:nvPr/>
        </p:nvGrpSpPr>
        <p:grpSpPr>
          <a:xfrm>
            <a:off x="494006" y="2523434"/>
            <a:ext cx="3864425" cy="3085551"/>
            <a:chOff x="381364" y="3788929"/>
            <a:chExt cx="3864425" cy="3085551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576FBD7-840F-40F9-9583-C0E512D9B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64" y="3788929"/>
              <a:ext cx="3743325" cy="292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1167B9-F8FE-4E59-A7CE-A36E002CED5E}"/>
                </a:ext>
              </a:extLst>
            </p:cNvPr>
            <p:cNvSpPr txBox="1"/>
            <p:nvPr/>
          </p:nvSpPr>
          <p:spPr>
            <a:xfrm>
              <a:off x="1115613" y="6566703"/>
              <a:ext cx="2484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omic Sans MS" pitchFamily="66" charset="0"/>
                  <a:cs typeface="Calibri" pitchFamily="34" charset="0"/>
                </a:rPr>
                <a:t>Повреждающая доза</a:t>
              </a:r>
              <a:r>
                <a:rPr lang="en-US" sz="1400" dirty="0">
                  <a:latin typeface="Comic Sans MS" pitchFamily="66" charset="0"/>
                  <a:cs typeface="Calibri" pitchFamily="34" charset="0"/>
                </a:rPr>
                <a:t>, </a:t>
              </a:r>
              <a:r>
                <a:rPr lang="ru-RU" sz="1400" dirty="0">
                  <a:latin typeface="Comic Sans MS" pitchFamily="66" charset="0"/>
                  <a:cs typeface="Calibri" pitchFamily="34" charset="0"/>
                </a:rPr>
                <a:t>сна</a:t>
              </a:r>
              <a:endParaRPr lang="ru-RU" sz="1400" dirty="0">
                <a:latin typeface="Comic Sans MS" pitchFamily="66" charset="0"/>
              </a:endParaRPr>
            </a:p>
          </p:txBody>
        </p: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7B067C2C-CA10-4FF7-9697-CD35C2F0CAC2}"/>
                </a:ext>
              </a:extLst>
            </p:cNvPr>
            <p:cNvSpPr txBox="1"/>
            <p:nvPr/>
          </p:nvSpPr>
          <p:spPr>
            <a:xfrm>
              <a:off x="1115613" y="6301700"/>
              <a:ext cx="3024335" cy="285136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/>
                <a:t>2    4    6</a:t>
              </a:r>
              <a:r>
                <a:rPr lang="ru-RU" sz="1400" baseline="0" dirty="0"/>
                <a:t>          2    4    6           2   4    6</a:t>
              </a:r>
              <a:endParaRPr lang="ru-RU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725C12-DBEC-467C-AE00-CDDC02FD8B3F}"/>
                </a:ext>
              </a:extLst>
            </p:cNvPr>
            <p:cNvSpPr txBox="1"/>
            <p:nvPr/>
          </p:nvSpPr>
          <p:spPr>
            <a:xfrm>
              <a:off x="683568" y="3939958"/>
              <a:ext cx="276038" cy="2491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8</a:t>
              </a:r>
            </a:p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7</a:t>
              </a:r>
            </a:p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6</a:t>
              </a:r>
            </a:p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5</a:t>
              </a:r>
            </a:p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4</a:t>
              </a:r>
            </a:p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3</a:t>
              </a:r>
            </a:p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2</a:t>
              </a:r>
            </a:p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1</a:t>
              </a:r>
            </a:p>
            <a:p>
              <a:pPr>
                <a:lnSpc>
                  <a:spcPct val="92000"/>
                </a:lnSpc>
                <a:spcAft>
                  <a:spcPts val="600"/>
                </a:spcAft>
              </a:pPr>
              <a:r>
                <a:rPr lang="ru-RU" sz="1400" dirty="0"/>
                <a:t>0</a:t>
              </a:r>
            </a:p>
          </p:txBody>
        </p:sp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20182691-0B03-4E2A-B8CC-BE9A6D29D7FC}"/>
                </a:ext>
              </a:extLst>
            </p:cNvPr>
            <p:cNvSpPr txBox="1"/>
            <p:nvPr/>
          </p:nvSpPr>
          <p:spPr>
            <a:xfrm rot="16200000">
              <a:off x="-571133" y="4903330"/>
              <a:ext cx="2255830" cy="350836"/>
            </a:xfrm>
            <a:prstGeom prst="rect">
              <a:avLst/>
            </a:prstGeom>
            <a:noFill/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>
                  <a:latin typeface="Comic Sans MS" pitchFamily="66" charset="0"/>
                  <a:cs typeface="Times New Roman" pitchFamily="18" charset="0"/>
                </a:rPr>
                <a:t>Объемная плотность, 10</a:t>
              </a:r>
              <a:r>
                <a:rPr lang="ru-RU" sz="1400" baseline="30000" dirty="0">
                  <a:latin typeface="Comic Sans MS" pitchFamily="66" charset="0"/>
                  <a:cs typeface="Times New Roman" pitchFamily="18" charset="0"/>
                </a:rPr>
                <a:t>21 </a:t>
              </a:r>
              <a:r>
                <a:rPr lang="ru-RU" sz="1400" dirty="0">
                  <a:latin typeface="Comic Sans MS" pitchFamily="66" charset="0"/>
                  <a:cs typeface="Times New Roman" pitchFamily="18" charset="0"/>
                </a:rPr>
                <a:t>м</a:t>
              </a:r>
              <a:r>
                <a:rPr lang="ru-RU" sz="1400" baseline="30000" dirty="0">
                  <a:latin typeface="Comic Sans MS" pitchFamily="66" charset="0"/>
                  <a:cs typeface="Times New Roman" pitchFamily="18" charset="0"/>
                </a:rPr>
                <a:t>-3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FBF7EEE-D828-4AD6-8315-100111440FA2}"/>
              </a:ext>
            </a:extLst>
          </p:cNvPr>
          <p:cNvGrpSpPr/>
          <p:nvPr/>
        </p:nvGrpSpPr>
        <p:grpSpPr>
          <a:xfrm>
            <a:off x="4785570" y="2060849"/>
            <a:ext cx="3688351" cy="3605382"/>
            <a:chOff x="5016730" y="3487965"/>
            <a:chExt cx="3688351" cy="3247549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47254B64-C628-4801-B0F0-71BBC139A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863796"/>
              <a:ext cx="3629025" cy="2752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FB7ABF45-EA21-48D1-8A09-92D4D091FAB2}"/>
                </a:ext>
              </a:extLst>
            </p:cNvPr>
            <p:cNvSpPr txBox="1"/>
            <p:nvPr/>
          </p:nvSpPr>
          <p:spPr>
            <a:xfrm rot="16200000">
              <a:off x="3760089" y="4744606"/>
              <a:ext cx="2786194" cy="272911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ru-RU" sz="1400" dirty="0">
                  <a:latin typeface="Comic Sans MS" pitchFamily="66" charset="0"/>
                  <a:cs typeface="Calibri" pitchFamily="34" charset="0"/>
                </a:rPr>
                <a:t>Средний диаметр петель</a:t>
              </a:r>
              <a:r>
                <a:rPr lang="en-US" sz="1400" dirty="0">
                  <a:latin typeface="Comic Sans MS" pitchFamily="66" charset="0"/>
                  <a:cs typeface="Calibri" pitchFamily="34" charset="0"/>
                </a:rPr>
                <a:t>, </a:t>
              </a:r>
              <a:r>
                <a:rPr lang="ru-RU" sz="1400" dirty="0" err="1">
                  <a:latin typeface="Comic Sans MS" pitchFamily="66" charset="0"/>
                  <a:cs typeface="Calibri" pitchFamily="34" charset="0"/>
                </a:rPr>
                <a:t>нм</a:t>
              </a:r>
              <a:endParaRPr lang="ru-RU" sz="1400" dirty="0">
                <a:latin typeface="Comic Sans MS" pitchFamily="66" charset="0"/>
                <a:cs typeface="Calibri" pitchFamily="34" charset="0"/>
              </a:endParaRPr>
            </a:p>
          </p:txBody>
        </p:sp>
        <p:sp>
          <p:nvSpPr>
            <p:cNvPr id="23" name="TextBox 1">
              <a:extLst>
                <a:ext uri="{FF2B5EF4-FFF2-40B4-BE49-F238E27FC236}">
                  <a16:creationId xmlns:a16="http://schemas.microsoft.com/office/drawing/2014/main" id="{76F7EE1C-A32C-44B9-AE53-28306C23C7F6}"/>
                </a:ext>
              </a:extLst>
            </p:cNvPr>
            <p:cNvSpPr txBox="1"/>
            <p:nvPr/>
          </p:nvSpPr>
          <p:spPr>
            <a:xfrm>
              <a:off x="5680746" y="6182770"/>
              <a:ext cx="3024335" cy="285136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/>
                <a:t> 2    4    6</a:t>
              </a:r>
              <a:r>
                <a:rPr lang="ru-RU" sz="1400" baseline="0" dirty="0"/>
                <a:t>           2    4    6           2   4    6</a:t>
              </a:r>
              <a:endParaRPr lang="ru-RU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A2043D-7C29-43C6-BD54-00D63BC82406}"/>
                </a:ext>
              </a:extLst>
            </p:cNvPr>
            <p:cNvSpPr txBox="1"/>
            <p:nvPr/>
          </p:nvSpPr>
          <p:spPr>
            <a:xfrm>
              <a:off x="5289641" y="3770938"/>
              <a:ext cx="276038" cy="258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ru-RU" sz="1400" dirty="0"/>
                <a:t>8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ru-RU" sz="1400" dirty="0"/>
                <a:t>7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ru-RU" sz="1400" dirty="0"/>
                <a:t>6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ru-RU" sz="1400" dirty="0"/>
                <a:t>5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ru-RU" sz="1400" dirty="0"/>
                <a:t>4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ru-RU" sz="1400" dirty="0"/>
                <a:t>3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ru-RU" sz="1400" dirty="0"/>
                <a:t>2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ru-RU" sz="1400" dirty="0"/>
                <a:t>0</a:t>
              </a:r>
            </a:p>
          </p:txBody>
        </p:sp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A310E5-1749-4644-91E9-E2E3045A4CF7}"/>
                </a:ext>
              </a:extLst>
            </p:cNvPr>
            <p:cNvSpPr txBox="1"/>
            <p:nvPr/>
          </p:nvSpPr>
          <p:spPr>
            <a:xfrm>
              <a:off x="6105078" y="6406720"/>
              <a:ext cx="1943073" cy="328794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>
                  <a:latin typeface="Comic Sans MS" pitchFamily="66" charset="0"/>
                  <a:cs typeface="Calibri" pitchFamily="34" charset="0"/>
                </a:rPr>
                <a:t>Повреждающая доза</a:t>
              </a:r>
              <a:r>
                <a:rPr lang="en-US" sz="1400" dirty="0">
                  <a:latin typeface="Comic Sans MS" pitchFamily="66" charset="0"/>
                  <a:cs typeface="Calibri" pitchFamily="34" charset="0"/>
                </a:rPr>
                <a:t>, </a:t>
              </a:r>
              <a:r>
                <a:rPr lang="ru-RU" sz="1400" dirty="0">
                  <a:latin typeface="Comic Sans MS" pitchFamily="66" charset="0"/>
                  <a:cs typeface="Calibri" pitchFamily="34" charset="0"/>
                </a:rPr>
                <a:t>сна</a:t>
              </a:r>
              <a:endParaRPr lang="ru-RU" sz="1400" dirty="0">
                <a:latin typeface="Comic Sans MS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89F46A2-BFE6-4C53-828B-403E2EA5FE5A}"/>
              </a:ext>
            </a:extLst>
          </p:cNvPr>
          <p:cNvSpPr txBox="1"/>
          <p:nvPr/>
        </p:nvSpPr>
        <p:spPr>
          <a:xfrm>
            <a:off x="1187624" y="1666166"/>
            <a:ext cx="689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Количественные характеристики дислокационных петель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AA55E6CA-F470-4A1E-BB94-91FBA3575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Дислокационная структура стали ЧС-139 после облучения</a:t>
            </a:r>
          </a:p>
        </p:txBody>
      </p:sp>
    </p:spTree>
    <p:extLst>
      <p:ext uri="{BB962C8B-B14F-4D97-AF65-F5344CB8AC3E}">
        <p14:creationId xmlns:p14="http://schemas.microsoft.com/office/powerpoint/2010/main" val="391753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E44A02A-E0ED-4757-A0FE-4F9CFC23E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53130"/>
            <a:ext cx="5378940" cy="495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7CA982F-674C-4070-A471-8A3243E09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Твердый раствор стали ЧС-139 после облучения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7A84A8-C60A-4F11-9A94-2EFF1A056DC7}"/>
              </a:ext>
            </a:extLst>
          </p:cNvPr>
          <p:cNvSpPr/>
          <p:nvPr/>
        </p:nvSpPr>
        <p:spPr>
          <a:xfrm>
            <a:off x="7073024" y="1001043"/>
            <a:ext cx="102736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">
            <a:extLst>
              <a:ext uri="{FF2B5EF4-FFF2-40B4-BE49-F238E27FC236}">
                <a16:creationId xmlns:a16="http://schemas.microsoft.com/office/drawing/2014/main" id="{4BBCE9A5-8EA3-47EB-9771-9D30076604EA}"/>
              </a:ext>
            </a:extLst>
          </p:cNvPr>
          <p:cNvSpPr txBox="1"/>
          <p:nvPr/>
        </p:nvSpPr>
        <p:spPr>
          <a:xfrm>
            <a:off x="1824108" y="1052736"/>
            <a:ext cx="7788452" cy="357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Comic Sans MS" pitchFamily="66" charset="0"/>
              </a:rPr>
              <a:t>облучение ионами </a:t>
            </a:r>
            <a:r>
              <a:rPr lang="en-US" sz="1600" dirty="0">
                <a:latin typeface="Comic Sans MS" pitchFamily="66" charset="0"/>
              </a:rPr>
              <a:t>Fe </a:t>
            </a:r>
            <a:r>
              <a:rPr lang="ru-RU" sz="1600" dirty="0">
                <a:latin typeface="Comic Sans MS" pitchFamily="66" charset="0"/>
              </a:rPr>
              <a:t>до дозы 6 сна при температуре </a:t>
            </a:r>
            <a:r>
              <a:rPr lang="en-US" sz="1600" dirty="0">
                <a:latin typeface="Comic Sans MS" pitchFamily="66" charset="0"/>
              </a:rPr>
              <a:t>300 °C</a:t>
            </a:r>
            <a:r>
              <a:rPr lang="ru-RU" sz="1600" dirty="0">
                <a:latin typeface="Comic Sans MS" pitchFamily="66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03E78-5A70-4E96-86C9-042E80C425A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2604537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 rot="16200000">
            <a:off x="-1300036" y="1566244"/>
            <a:ext cx="3559950" cy="427461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17</a:t>
            </a:fld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DC5BB36-71EA-45FA-881B-44699BDADD90}"/>
              </a:ext>
            </a:extLst>
          </p:cNvPr>
          <p:cNvGrpSpPr/>
          <p:nvPr/>
        </p:nvGrpSpPr>
        <p:grpSpPr>
          <a:xfrm>
            <a:off x="-252536" y="1340768"/>
            <a:ext cx="5220580" cy="3559950"/>
            <a:chOff x="-627542" y="667803"/>
            <a:chExt cx="4572000" cy="3312368"/>
          </a:xfrm>
        </p:grpSpPr>
        <p:graphicFrame>
          <p:nvGraphicFramePr>
            <p:cNvPr id="17" name="Диаграмма 16">
              <a:extLst>
                <a:ext uri="{FF2B5EF4-FFF2-40B4-BE49-F238E27FC236}">
                  <a16:creationId xmlns:a16="http://schemas.microsoft.com/office/drawing/2014/main" id="{8D802C88-47F5-4551-92CC-0729E9E3364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17635604"/>
                </p:ext>
              </p:extLst>
            </p:nvPr>
          </p:nvGraphicFramePr>
          <p:xfrm>
            <a:off x="-627542" y="667803"/>
            <a:ext cx="4572000" cy="33123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Диаграмма 17">
              <a:extLst>
                <a:ext uri="{FF2B5EF4-FFF2-40B4-BE49-F238E27FC236}">
                  <a16:creationId xmlns:a16="http://schemas.microsoft.com/office/drawing/2014/main" id="{2E4AF76B-FA57-48A3-A4A7-A3971E1FAE3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98949554"/>
                </p:ext>
              </p:extLst>
            </p:nvPr>
          </p:nvGraphicFramePr>
          <p:xfrm>
            <a:off x="2454256" y="931456"/>
            <a:ext cx="1080120" cy="10081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F8E858D-B8E5-4FAC-9CAB-133D9442F375}"/>
              </a:ext>
            </a:extLst>
          </p:cNvPr>
          <p:cNvGrpSpPr/>
          <p:nvPr/>
        </p:nvGrpSpPr>
        <p:grpSpPr>
          <a:xfrm>
            <a:off x="4139952" y="2677362"/>
            <a:ext cx="5004048" cy="3487935"/>
            <a:chOff x="4893675" y="2922094"/>
            <a:chExt cx="4250325" cy="3340126"/>
          </a:xfrm>
        </p:grpSpPr>
        <p:graphicFrame>
          <p:nvGraphicFramePr>
            <p:cNvPr id="20" name="Диаграмма 19">
              <a:extLst>
                <a:ext uri="{FF2B5EF4-FFF2-40B4-BE49-F238E27FC236}">
                  <a16:creationId xmlns:a16="http://schemas.microsoft.com/office/drawing/2014/main" id="{C08BD0E3-E0D9-4E27-9C28-3D677E1146D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89342201"/>
                </p:ext>
              </p:extLst>
            </p:nvPr>
          </p:nvGraphicFramePr>
          <p:xfrm>
            <a:off x="4893675" y="2922094"/>
            <a:ext cx="4250325" cy="33401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1" name="Диаграмма 20">
              <a:extLst>
                <a:ext uri="{FF2B5EF4-FFF2-40B4-BE49-F238E27FC236}">
                  <a16:creationId xmlns:a16="http://schemas.microsoft.com/office/drawing/2014/main" id="{7B9EC4BF-449A-411C-8B34-5DF91EAF17E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80630537"/>
                </p:ext>
              </p:extLst>
            </p:nvPr>
          </p:nvGraphicFramePr>
          <p:xfrm>
            <a:off x="5902295" y="3162854"/>
            <a:ext cx="1152128" cy="10883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35A897C6-221D-4D2D-867C-AE900F846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Количественные характеристики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Ni-Si-Mn 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кластеров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9D4657-47BD-49BA-BF95-A9BA07E3FDC2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sp>
        <p:nvSpPr>
          <p:cNvPr id="26" name="Номер слайда 1">
            <a:extLst>
              <a:ext uri="{FF2B5EF4-FFF2-40B4-BE49-F238E27FC236}">
                <a16:creationId xmlns:a16="http://schemas.microsoft.com/office/drawing/2014/main" id="{5DA52E40-0933-47F5-9632-91F14A359045}"/>
              </a:ext>
            </a:extLst>
          </p:cNvPr>
          <p:cNvSpPr txBox="1">
            <a:spLocks/>
          </p:cNvSpPr>
          <p:nvPr/>
        </p:nvSpPr>
        <p:spPr>
          <a:xfrm>
            <a:off x="6553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D3DD34-7630-4DA5-9E19-AAA855D303B8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534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E84C-37FB-44A6-9A28-63A07C925AB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819902B0-61CA-4001-B712-479E5898B2E3}"/>
              </a:ext>
            </a:extLst>
          </p:cNvPr>
          <p:cNvSpPr txBox="1">
            <a:spLocks/>
          </p:cNvSpPr>
          <p:nvPr/>
        </p:nvSpPr>
        <p:spPr>
          <a:xfrm>
            <a:off x="6661720" y="63762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E47F9E-A164-4511-8935-CA7076A598C2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3" name="Рисунок 17">
            <a:extLst>
              <a:ext uri="{FF2B5EF4-FFF2-40B4-BE49-F238E27FC236}">
                <a16:creationId xmlns:a16="http://schemas.microsoft.com/office/drawing/2014/main" id="{F6203249-C77E-4262-AF29-8FE14762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46" y="1091567"/>
            <a:ext cx="3455962" cy="242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82AB365A-D9D0-427E-8EBB-0A6167C95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0" y="198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6F48C555-F5AC-4292-BC99-45A314385D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288748"/>
              </p:ext>
            </p:extLst>
          </p:nvPr>
        </p:nvGraphicFramePr>
        <p:xfrm>
          <a:off x="288032" y="3861048"/>
          <a:ext cx="3096344" cy="2514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0" name="Точечный рисунок" r:id="rId6" imgW="4342857" imgH="3543795" progId="Paint.Picture">
                  <p:embed/>
                </p:oleObj>
              </mc:Choice>
              <mc:Fallback>
                <p:oleObj name="Точечный рисунок" r:id="rId6" imgW="4342857" imgH="3543795" progId="Paint.Picture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32" y="3861048"/>
                        <a:ext cx="3096344" cy="25140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6">
            <a:extLst>
              <a:ext uri="{FF2B5EF4-FFF2-40B4-BE49-F238E27FC236}">
                <a16:creationId xmlns:a16="http://schemas.microsoft.com/office/drawing/2014/main" id="{9D841323-A087-4EC8-9BE7-7CBD90265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0" y="198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F54E4607-DE6D-47E8-AFF4-AD2788517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243579"/>
              </p:ext>
            </p:extLst>
          </p:nvPr>
        </p:nvGraphicFramePr>
        <p:xfrm>
          <a:off x="3737614" y="3861048"/>
          <a:ext cx="3024336" cy="2524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1" name="Точечный рисунок" r:id="rId8" imgW="4238095" imgH="3524742" progId="Paint.Picture">
                  <p:embed/>
                </p:oleObj>
              </mc:Choice>
              <mc:Fallback>
                <p:oleObj name="Точечный рисунок" r:id="rId8" imgW="4238095" imgH="3524742" progId="Paint.Picture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7614" y="3861048"/>
                        <a:ext cx="3024336" cy="2524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BA88E9D-C221-4BB5-8833-1D6706CA94F3}"/>
              </a:ext>
            </a:extLst>
          </p:cNvPr>
          <p:cNvSpPr txBox="1"/>
          <p:nvPr/>
        </p:nvSpPr>
        <p:spPr>
          <a:xfrm>
            <a:off x="1187624" y="3501008"/>
            <a:ext cx="689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Количественные характеристики дислокационных петель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41F928-9B3A-4A16-95E3-24608DDEB199}"/>
              </a:ext>
            </a:extLst>
          </p:cNvPr>
          <p:cNvSpPr txBox="1"/>
          <p:nvPr/>
        </p:nvSpPr>
        <p:spPr>
          <a:xfrm>
            <a:off x="6876256" y="436510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 Плотность петель в обеих сталях лежит в диапазоне (1–7) 10</a:t>
            </a:r>
            <a:r>
              <a:rPr lang="ru-RU" baseline="30000" dirty="0"/>
              <a:t>21</a:t>
            </a:r>
            <a:r>
              <a:rPr lang="ru-RU" dirty="0"/>
              <a:t> м</a:t>
            </a:r>
            <a:r>
              <a:rPr lang="ru-RU" baseline="30000" dirty="0"/>
              <a:t>–3</a:t>
            </a:r>
            <a:r>
              <a:rPr lang="ru-RU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67C68F-C65D-4F5E-894A-76A5D767220C}"/>
              </a:ext>
            </a:extLst>
          </p:cNvPr>
          <p:cNvSpPr txBox="1"/>
          <p:nvPr/>
        </p:nvSpPr>
        <p:spPr>
          <a:xfrm>
            <a:off x="1964519" y="392222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ЧС-139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F868CE-A6B5-4FD8-BB83-A2362B825F34}"/>
              </a:ext>
            </a:extLst>
          </p:cNvPr>
          <p:cNvSpPr txBox="1"/>
          <p:nvPr/>
        </p:nvSpPr>
        <p:spPr>
          <a:xfrm>
            <a:off x="5532213" y="3905369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ЭК-181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A1141F17-11ED-4EF7-A4E5-24B9FA117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Дислокационная структура стали ЭК-181 после облучения</a:t>
            </a:r>
          </a:p>
        </p:txBody>
      </p:sp>
    </p:spTree>
    <p:extLst>
      <p:ext uri="{BB962C8B-B14F-4D97-AF65-F5344CB8AC3E}">
        <p14:creationId xmlns:p14="http://schemas.microsoft.com/office/powerpoint/2010/main" val="2372442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E84C-37FB-44A6-9A28-63A07C925AB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E2CD9AC-7496-4CB8-B113-218E19BC1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Твердый раствор стали ЭК-181 после облучения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28B60F-96BD-44A8-A52F-3F6CFD52B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269180"/>
            <a:ext cx="4322764" cy="5163554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A43BF2D-4784-4348-AB61-B23DB20A8080}"/>
              </a:ext>
            </a:extLst>
          </p:cNvPr>
          <p:cNvSpPr txBox="1"/>
          <p:nvPr/>
        </p:nvSpPr>
        <p:spPr>
          <a:xfrm>
            <a:off x="1824108" y="1052736"/>
            <a:ext cx="7788452" cy="357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Comic Sans MS" pitchFamily="66" charset="0"/>
              </a:rPr>
              <a:t>облучение ионами </a:t>
            </a:r>
            <a:r>
              <a:rPr lang="en-US" sz="1600" dirty="0">
                <a:latin typeface="Comic Sans MS" pitchFamily="66" charset="0"/>
              </a:rPr>
              <a:t>Fe </a:t>
            </a:r>
            <a:r>
              <a:rPr lang="ru-RU" sz="1600" dirty="0">
                <a:latin typeface="Comic Sans MS" pitchFamily="66" charset="0"/>
              </a:rPr>
              <a:t>до дозы 6 сна при температуре </a:t>
            </a:r>
            <a:r>
              <a:rPr lang="en-US" sz="1600" dirty="0">
                <a:latin typeface="Comic Sans MS" pitchFamily="66" charset="0"/>
              </a:rPr>
              <a:t>400 °C</a:t>
            </a:r>
            <a:r>
              <a:rPr lang="ru-RU" sz="1600" dirty="0">
                <a:latin typeface="Comic Sans MS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99C8C-4B0C-43EF-A042-63800F19F766}"/>
              </a:ext>
            </a:extLst>
          </p:cNvPr>
          <p:cNvSpPr txBox="1"/>
          <p:nvPr/>
        </p:nvSpPr>
        <p:spPr>
          <a:xfrm>
            <a:off x="4790308" y="2762473"/>
            <a:ext cx="3886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Характерный размер кластеров </a:t>
            </a:r>
            <a:r>
              <a:rPr lang="en-US" b="1" dirty="0">
                <a:latin typeface="Comic Sans MS" panose="030F0702030302020204" pitchFamily="66" charset="0"/>
              </a:rPr>
              <a:t>~ 7 </a:t>
            </a:r>
            <a:r>
              <a:rPr lang="ru-RU" b="1" dirty="0" err="1">
                <a:latin typeface="Comic Sans MS" panose="030F0702030302020204" pitchFamily="66" charset="0"/>
              </a:rPr>
              <a:t>нм</a:t>
            </a:r>
            <a:endParaRPr lang="ru-RU" b="1" dirty="0">
              <a:latin typeface="Comic Sans MS" panose="030F0702030302020204" pitchFamily="66" charset="0"/>
            </a:endParaRPr>
          </a:p>
          <a:p>
            <a:endParaRPr lang="ru-RU" b="1" dirty="0"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latin typeface="Comic Sans MS" panose="030F0702030302020204" pitchFamily="66" charset="0"/>
              </a:rPr>
              <a:t>Объемная плотность </a:t>
            </a:r>
          </a:p>
          <a:p>
            <a:pPr algn="ctr"/>
            <a:r>
              <a:rPr lang="ru-RU" b="1" dirty="0">
                <a:latin typeface="Comic Sans MS" panose="030F0702030302020204" pitchFamily="66" charset="0"/>
              </a:rPr>
              <a:t>10</a:t>
            </a:r>
            <a:r>
              <a:rPr lang="ru-RU" b="1" baseline="30000" dirty="0">
                <a:latin typeface="Comic Sans MS" panose="030F0702030302020204" pitchFamily="66" charset="0"/>
              </a:rPr>
              <a:t>22 </a:t>
            </a:r>
            <a:r>
              <a:rPr lang="ru-RU" b="1" dirty="0">
                <a:latin typeface="Comic Sans MS" panose="030F0702030302020204" pitchFamily="66" charset="0"/>
              </a:rPr>
              <a:t>м</a:t>
            </a:r>
            <a:r>
              <a:rPr lang="ru-RU" b="1" baseline="30000" dirty="0">
                <a:latin typeface="Comic Sans MS" panose="030F0702030302020204" pitchFamily="66" charset="0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59164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A9C3B9C6-ABBB-4FCA-975E-BF3941D1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7" y="2883318"/>
            <a:ext cx="5726585" cy="342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20416" y="1348856"/>
            <a:ext cx="5165427" cy="2031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54013" indent="-354013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177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Требования: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- Повреждающие дозы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сна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- Температура эксплуатации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300-6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00ºС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- Быстрый спад активности;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- Коррозионная стойкость 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alt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defRPr/>
            </a:pPr>
            <a:endParaRPr lang="en-US" sz="2000" b="1" dirty="0">
              <a:solidFill>
                <a:srgbClr val="177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87624" y="115888"/>
            <a:ext cx="7992888" cy="904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Ферритно-мартенситные стали – перспективные материалы активной зоны ядерных энергетических установок нового поколения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4200" y="5510213"/>
            <a:ext cx="694531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defRPr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471967"/>
            <a:ext cx="2179761" cy="1785104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05" y="3503412"/>
            <a:ext cx="2318295" cy="1697533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79514" y="1196752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478D70-AF96-4B68-8D1C-392694345028}"/>
              </a:ext>
            </a:extLst>
          </p:cNvPr>
          <p:cNvSpPr txBox="1"/>
          <p:nvPr/>
        </p:nvSpPr>
        <p:spPr>
          <a:xfrm>
            <a:off x="1" y="646437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4503DA-1F91-420E-BF4F-642FF1B5B15F}"/>
              </a:ext>
            </a:extLst>
          </p:cNvPr>
          <p:cNvSpPr txBox="1"/>
          <p:nvPr/>
        </p:nvSpPr>
        <p:spPr>
          <a:xfrm>
            <a:off x="3934067" y="4284523"/>
            <a:ext cx="1492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Термическая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ползучесть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6FA4DE-5516-4ED2-AF75-476FD43E7394}"/>
              </a:ext>
            </a:extLst>
          </p:cNvPr>
          <p:cNvSpPr txBox="1"/>
          <p:nvPr/>
        </p:nvSpPr>
        <p:spPr>
          <a:xfrm>
            <a:off x="1299396" y="2924944"/>
            <a:ext cx="194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Радиационная повреждаемость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B17E490-8FDE-4174-A02C-429F6D1C47F1}"/>
              </a:ext>
            </a:extLst>
          </p:cNvPr>
          <p:cNvSpPr/>
          <p:nvPr/>
        </p:nvSpPr>
        <p:spPr>
          <a:xfrm rot="19048335">
            <a:off x="2088761" y="4075591"/>
            <a:ext cx="3549051" cy="3713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1D219EB-E9CB-49FB-8ADC-CC3C0F68F170}"/>
              </a:ext>
            </a:extLst>
          </p:cNvPr>
          <p:cNvSpPr/>
          <p:nvPr/>
        </p:nvSpPr>
        <p:spPr>
          <a:xfrm rot="19262813">
            <a:off x="1036030" y="3836425"/>
            <a:ext cx="3465475" cy="30447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3244C790-84FB-48F5-A691-90FD0880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204529"/>
            <a:ext cx="7500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omic Sans MS" pitchFamily="66" charset="0"/>
              </a:rPr>
              <a:t>*</a:t>
            </a:r>
            <a:r>
              <a:rPr lang="en-US" sz="1200" i="1" dirty="0" err="1">
                <a:solidFill>
                  <a:schemeClr val="tx2"/>
                </a:solidFill>
                <a:latin typeface="Comic Sans MS" pitchFamily="66" charset="0"/>
              </a:rPr>
              <a:t>Zinkle</a:t>
            </a:r>
            <a:r>
              <a:rPr lang="en-US" sz="1200" i="1" dirty="0">
                <a:solidFill>
                  <a:schemeClr val="tx2"/>
                </a:solidFill>
                <a:latin typeface="Comic Sans MS" pitchFamily="66" charset="0"/>
              </a:rPr>
              <a:t> S.J., Was G.S. Materials challenges in nuclear energy. </a:t>
            </a:r>
            <a:r>
              <a:rPr lang="en-US" sz="1200" i="1" dirty="0" err="1">
                <a:solidFill>
                  <a:schemeClr val="tx2"/>
                </a:solidFill>
                <a:latin typeface="Comic Sans MS" pitchFamily="66" charset="0"/>
              </a:rPr>
              <a:t>Acta</a:t>
            </a:r>
            <a:r>
              <a:rPr lang="en-US" sz="1200" i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1200" i="1" dirty="0" err="1">
                <a:solidFill>
                  <a:schemeClr val="tx2"/>
                </a:solidFill>
                <a:latin typeface="Comic Sans MS" pitchFamily="66" charset="0"/>
              </a:rPr>
              <a:t>Materialia</a:t>
            </a:r>
            <a:r>
              <a:rPr lang="en-US" sz="1200" i="1" dirty="0">
                <a:solidFill>
                  <a:schemeClr val="tx2"/>
                </a:solidFill>
                <a:latin typeface="Comic Sans MS" pitchFamily="66" charset="0"/>
              </a:rPr>
              <a:t>, 2013, v.61, pp.735-758</a:t>
            </a:r>
            <a:r>
              <a:rPr lang="en-US" sz="1200" i="1" dirty="0">
                <a:latin typeface="Comic Sans MS" pitchFamily="66" charset="0"/>
              </a:rPr>
              <a:t>.</a:t>
            </a:r>
            <a:endParaRPr lang="ru-RU" sz="120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11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E84C-37FB-44A6-9A28-63A07C925AB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F5915D8A-0723-4A05-9D56-34E5E898C01D}"/>
              </a:ext>
            </a:extLst>
          </p:cNvPr>
          <p:cNvSpPr txBox="1"/>
          <p:nvPr/>
        </p:nvSpPr>
        <p:spPr>
          <a:xfrm rot="16200000">
            <a:off x="-203938" y="3809660"/>
            <a:ext cx="1065922" cy="3046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Упрочнение  </a:t>
            </a:r>
            <a:r>
              <a:rPr lang="el-GR" sz="1800" dirty="0"/>
              <a:t>Δσ</a:t>
            </a:r>
            <a:r>
              <a:rPr lang="en-US" sz="1800" dirty="0"/>
              <a:t> </a:t>
            </a:r>
            <a:r>
              <a:rPr lang="ru-RU" sz="1800" baseline="0" dirty="0"/>
              <a:t>, МПа</a:t>
            </a:r>
            <a:endParaRPr lang="ru-RU" sz="1800" dirty="0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89087646-750B-44F2-969D-8D472AEA2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66404"/>
              </p:ext>
            </p:extLst>
          </p:nvPr>
        </p:nvGraphicFramePr>
        <p:xfrm>
          <a:off x="481324" y="764704"/>
          <a:ext cx="8669545" cy="5823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D73C7340-FB70-4189-A529-032B5C4B0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993955"/>
              </p:ext>
            </p:extLst>
          </p:nvPr>
        </p:nvGraphicFramePr>
        <p:xfrm>
          <a:off x="6372200" y="1988840"/>
          <a:ext cx="662986" cy="640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FEF5285-C4E0-408F-99B6-B6F5A32B91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52183"/>
              </p:ext>
            </p:extLst>
          </p:nvPr>
        </p:nvGraphicFramePr>
        <p:xfrm>
          <a:off x="6456228" y="2420888"/>
          <a:ext cx="500155" cy="504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8F113839-C148-4601-84D5-3E99D7F3D7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47005"/>
              </p:ext>
            </p:extLst>
          </p:nvPr>
        </p:nvGraphicFramePr>
        <p:xfrm>
          <a:off x="6516216" y="3996241"/>
          <a:ext cx="398017" cy="34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64AB6B14-744F-4243-9714-370E9EF976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232565"/>
              </p:ext>
            </p:extLst>
          </p:nvPr>
        </p:nvGraphicFramePr>
        <p:xfrm>
          <a:off x="6444208" y="4365104"/>
          <a:ext cx="509141" cy="43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Rectangle 2">
            <a:extLst>
              <a:ext uri="{FF2B5EF4-FFF2-40B4-BE49-F238E27FC236}">
                <a16:creationId xmlns:a16="http://schemas.microsoft.com/office/drawing/2014/main" id="{C4BBD7E2-174F-4847-9894-C09A995873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Сравнение вкладов в упрочнение от радиационно-индуцированных  петель и кластеров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Object 8">
                <a:extLst>
                  <a:ext uri="{FF2B5EF4-FFF2-40B4-BE49-F238E27FC236}">
                    <a16:creationId xmlns:a16="http://schemas.microsoft.com/office/drawing/2014/main" id="{8C6D4846-C549-4F87-A29E-42BD64136AB5}"/>
                  </a:ext>
                </a:extLst>
              </p:cNvPr>
              <p:cNvSpPr txBox="1"/>
              <p:nvPr/>
            </p:nvSpPr>
            <p:spPr bwMode="auto">
              <a:xfrm>
                <a:off x="6588480" y="5229200"/>
                <a:ext cx="4729311" cy="3428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2000" b="0" i="1" baseline="-25000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𝐿𝑜𝑜𝑝𝑠</m:t>
                      </m:r>
                      <m:r>
                        <a:rPr lang="ru-RU" sz="2000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Object 8">
                <a:extLst>
                  <a:ext uri="{FF2B5EF4-FFF2-40B4-BE49-F238E27FC236}">
                    <a16:creationId xmlns:a16="http://schemas.microsoft.com/office/drawing/2014/main" id="{8C6D4846-C549-4F87-A29E-42BD64136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480" y="5229200"/>
                <a:ext cx="4729311" cy="342899"/>
              </a:xfrm>
              <a:prstGeom prst="rect">
                <a:avLst/>
              </a:prstGeom>
              <a:blipFill>
                <a:blip r:embed="rId9"/>
                <a:stretch>
                  <a:fillRect b="-35714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Object 8">
                <a:extLst>
                  <a:ext uri="{FF2B5EF4-FFF2-40B4-BE49-F238E27FC236}">
                    <a16:creationId xmlns:a16="http://schemas.microsoft.com/office/drawing/2014/main" id="{B1AA12B5-39E5-4E7E-AC4F-7E4961CBE971}"/>
                  </a:ext>
                </a:extLst>
              </p:cNvPr>
              <p:cNvSpPr txBox="1"/>
              <p:nvPr/>
            </p:nvSpPr>
            <p:spPr bwMode="auto">
              <a:xfrm>
                <a:off x="6599830" y="5589240"/>
                <a:ext cx="4729311" cy="3428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2000" b="0" i="1" baseline="-25000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𝐶𝑙𝑢𝑠𝑡𝑒𝑟𝑠</m:t>
                      </m:r>
                      <m:r>
                        <a:rPr lang="ru-RU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ru-RU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134</m:t>
                      </m:r>
                    </m:oMath>
                  </m:oMathPara>
                </a14:m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Object 8">
                <a:extLst>
                  <a:ext uri="{FF2B5EF4-FFF2-40B4-BE49-F238E27FC236}">
                    <a16:creationId xmlns:a16="http://schemas.microsoft.com/office/drawing/2014/main" id="{B1AA12B5-39E5-4E7E-AC4F-7E4961CBE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830" y="5589240"/>
                <a:ext cx="4729311" cy="342899"/>
              </a:xfrm>
              <a:prstGeom prst="rect">
                <a:avLst/>
              </a:prstGeom>
              <a:blipFill>
                <a:blip r:embed="rId10"/>
                <a:stretch>
                  <a:fillRect b="-21429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E750C3-282F-42F8-98C5-F0D50BA2A7EC}"/>
              </a:ext>
            </a:extLst>
          </p:cNvPr>
          <p:cNvSpPr/>
          <p:nvPr/>
        </p:nvSpPr>
        <p:spPr>
          <a:xfrm>
            <a:off x="6588480" y="6162882"/>
            <a:ext cx="2462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*F. Bergner, C. </a:t>
            </a:r>
            <a:r>
              <a:rPr lang="en-US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Pareige</a:t>
            </a:r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JNM, 2014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60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E84C-37FB-44A6-9A28-63A07C925AB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9653994-BC9D-4D2F-B1C6-EFA59B122A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021414"/>
              </p:ext>
            </p:extLst>
          </p:nvPr>
        </p:nvGraphicFramePr>
        <p:xfrm>
          <a:off x="107504" y="758607"/>
          <a:ext cx="9577064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C37D068-81DD-49E6-AE77-94A3861D2B96}"/>
              </a:ext>
            </a:extLst>
          </p:cNvPr>
          <p:cNvGrpSpPr/>
          <p:nvPr/>
        </p:nvGrpSpPr>
        <p:grpSpPr>
          <a:xfrm>
            <a:off x="24421" y="1926124"/>
            <a:ext cx="9119579" cy="3531782"/>
            <a:chOff x="24421" y="1926124"/>
            <a:chExt cx="9119579" cy="3531782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42584283-3BCB-4FC1-AA86-B6A3160C81D8}"/>
                </a:ext>
              </a:extLst>
            </p:cNvPr>
            <p:cNvSpPr txBox="1"/>
            <p:nvPr/>
          </p:nvSpPr>
          <p:spPr>
            <a:xfrm rot="16200000">
              <a:off x="-356239" y="3809660"/>
              <a:ext cx="1065922" cy="30460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dirty="0"/>
                <a:t>Упрочнение  </a:t>
              </a:r>
              <a:r>
                <a:rPr lang="el-GR" sz="1800" dirty="0"/>
                <a:t>Δσ</a:t>
              </a:r>
              <a:r>
                <a:rPr lang="ru-RU" sz="1800" baseline="0" dirty="0"/>
                <a:t>, МПа</a:t>
              </a:r>
              <a:endParaRPr lang="ru-RU" sz="1800" dirty="0"/>
            </a:p>
          </p:txBody>
        </p:sp>
        <p:sp>
          <p:nvSpPr>
            <p:cNvPr id="18" name="Правая фигурная скобка 17">
              <a:extLst>
                <a:ext uri="{FF2B5EF4-FFF2-40B4-BE49-F238E27FC236}">
                  <a16:creationId xmlns:a16="http://schemas.microsoft.com/office/drawing/2014/main" id="{91D9EDA2-A0F3-4153-81DA-9D4D65857740}"/>
                </a:ext>
              </a:extLst>
            </p:cNvPr>
            <p:cNvSpPr/>
            <p:nvPr/>
          </p:nvSpPr>
          <p:spPr>
            <a:xfrm rot="2312930">
              <a:off x="5447027" y="4880189"/>
              <a:ext cx="216024" cy="572820"/>
            </a:xfrm>
            <a:prstGeom prst="rightBrace">
              <a:avLst>
                <a:gd name="adj1" fmla="val 45140"/>
                <a:gd name="adj2" fmla="val 48491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018323-112F-42E6-8B54-0783CC5DB346}"/>
                </a:ext>
              </a:extLst>
            </p:cNvPr>
            <p:cNvSpPr txBox="1"/>
            <p:nvPr/>
          </p:nvSpPr>
          <p:spPr>
            <a:xfrm>
              <a:off x="5652120" y="5088574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ЧС-139</a:t>
              </a:r>
            </a:p>
          </p:txBody>
        </p:sp>
        <p:graphicFrame>
          <p:nvGraphicFramePr>
            <p:cNvPr id="20" name="Диаграмма 19">
              <a:extLst>
                <a:ext uri="{FF2B5EF4-FFF2-40B4-BE49-F238E27FC236}">
                  <a16:creationId xmlns:a16="http://schemas.microsoft.com/office/drawing/2014/main" id="{1F30D644-FC69-4FC8-AF37-01EA867CC1F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85662423"/>
                </p:ext>
              </p:extLst>
            </p:nvPr>
          </p:nvGraphicFramePr>
          <p:xfrm>
            <a:off x="6447844" y="1926124"/>
            <a:ext cx="474829" cy="4320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1" name="Диаграмма 20">
              <a:extLst>
                <a:ext uri="{FF2B5EF4-FFF2-40B4-BE49-F238E27FC236}">
                  <a16:creationId xmlns:a16="http://schemas.microsoft.com/office/drawing/2014/main" id="{357EA194-7C8A-49D8-807D-646C9B64299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094180"/>
                </p:ext>
              </p:extLst>
            </p:nvPr>
          </p:nvGraphicFramePr>
          <p:xfrm>
            <a:off x="6476745" y="2363391"/>
            <a:ext cx="436563" cy="4381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2" name="Диаграмма 21">
              <a:extLst>
                <a:ext uri="{FF2B5EF4-FFF2-40B4-BE49-F238E27FC236}">
                  <a16:creationId xmlns:a16="http://schemas.microsoft.com/office/drawing/2014/main" id="{5ACA47CC-7472-455B-BF06-BFD2E8F9923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45099090"/>
                </p:ext>
              </p:extLst>
            </p:nvPr>
          </p:nvGraphicFramePr>
          <p:xfrm>
            <a:off x="6510047" y="3645024"/>
            <a:ext cx="400048" cy="3968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3" name="Диаграмма 22">
              <a:extLst>
                <a:ext uri="{FF2B5EF4-FFF2-40B4-BE49-F238E27FC236}">
                  <a16:creationId xmlns:a16="http://schemas.microsoft.com/office/drawing/2014/main" id="{153B2C71-E521-4FFA-BE24-36738611E9F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4545453"/>
                </p:ext>
              </p:extLst>
            </p:nvPr>
          </p:nvGraphicFramePr>
          <p:xfrm>
            <a:off x="6510047" y="4077072"/>
            <a:ext cx="436563" cy="3524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7E17BF-A54E-4DC9-9184-90D63DCBC606}"/>
                </a:ext>
              </a:extLst>
            </p:cNvPr>
            <p:cNvSpPr txBox="1"/>
            <p:nvPr/>
          </p:nvSpPr>
          <p:spPr>
            <a:xfrm>
              <a:off x="6823044" y="1926521"/>
              <a:ext cx="2320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/>
                <a:t>наноиндентирование</a:t>
              </a:r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9F8FCE-FD33-46BA-A4ED-4DE7175257F6}"/>
                </a:ext>
              </a:extLst>
            </p:cNvPr>
            <p:cNvSpPr txBox="1"/>
            <p:nvPr/>
          </p:nvSpPr>
          <p:spPr>
            <a:xfrm>
              <a:off x="6823044" y="2387938"/>
              <a:ext cx="1384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DBH </a:t>
              </a:r>
              <a:r>
                <a:rPr lang="ru-RU" dirty="0"/>
                <a:t>модель</a:t>
              </a:r>
            </a:p>
          </p:txBody>
        </p:sp>
      </p:grpSp>
      <p:sp>
        <p:nvSpPr>
          <p:cNvPr id="26" name="Rectangle 2">
            <a:extLst>
              <a:ext uri="{FF2B5EF4-FFF2-40B4-BE49-F238E27FC236}">
                <a16:creationId xmlns:a16="http://schemas.microsoft.com/office/drawing/2014/main" id="{FDB04943-F1C9-4ADC-856E-0424E0716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2" y="-99392"/>
            <a:ext cx="7560840" cy="114300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Оценка радиационного упрочнения по модели DBH и результаты упрочнения, измеренные методом </a:t>
            </a:r>
            <a:r>
              <a:rPr lang="ru-RU" sz="2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наноиндентирования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Object 8">
                <a:extLst>
                  <a:ext uri="{FF2B5EF4-FFF2-40B4-BE49-F238E27FC236}">
                    <a16:creationId xmlns:a16="http://schemas.microsoft.com/office/drawing/2014/main" id="{8D2AE4DD-59CC-494C-81DB-9FE1C0C93DB0}"/>
                  </a:ext>
                </a:extLst>
              </p:cNvPr>
              <p:cNvSpPr txBox="1"/>
              <p:nvPr/>
            </p:nvSpPr>
            <p:spPr bwMode="auto">
              <a:xfrm>
                <a:off x="6588480" y="5229200"/>
                <a:ext cx="4729311" cy="3428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2000" b="0" i="1" baseline="-25000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𝐿𝑜𝑜𝑝𝑠</m:t>
                      </m:r>
                      <m:r>
                        <a:rPr lang="ru-RU" sz="2000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Object 8">
                <a:extLst>
                  <a:ext uri="{FF2B5EF4-FFF2-40B4-BE49-F238E27FC236}">
                    <a16:creationId xmlns:a16="http://schemas.microsoft.com/office/drawing/2014/main" id="{8D2AE4DD-59CC-494C-81DB-9FE1C0C9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480" y="5229200"/>
                <a:ext cx="4729311" cy="342899"/>
              </a:xfrm>
              <a:prstGeom prst="rect">
                <a:avLst/>
              </a:prstGeom>
              <a:blipFill>
                <a:blip r:embed="rId9"/>
                <a:stretch>
                  <a:fillRect b="-35714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Object 8">
                <a:extLst>
                  <a:ext uri="{FF2B5EF4-FFF2-40B4-BE49-F238E27FC236}">
                    <a16:creationId xmlns:a16="http://schemas.microsoft.com/office/drawing/2014/main" id="{C21B06B9-250B-4EB7-8832-FE88C8C2BCFA}"/>
                  </a:ext>
                </a:extLst>
              </p:cNvPr>
              <p:cNvSpPr txBox="1"/>
              <p:nvPr/>
            </p:nvSpPr>
            <p:spPr bwMode="auto">
              <a:xfrm>
                <a:off x="6599830" y="5589240"/>
                <a:ext cx="4729311" cy="3428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2000" b="0" i="1" baseline="-25000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𝐶𝑙𝑢𝑠𝑡𝑒𝑟𝑠</m:t>
                      </m:r>
                      <m:r>
                        <a:rPr lang="ru-RU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ru-RU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134</m:t>
                      </m:r>
                    </m:oMath>
                  </m:oMathPara>
                </a14:m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Object 8">
                <a:extLst>
                  <a:ext uri="{FF2B5EF4-FFF2-40B4-BE49-F238E27FC236}">
                    <a16:creationId xmlns:a16="http://schemas.microsoft.com/office/drawing/2014/main" id="{C21B06B9-250B-4EB7-8832-FE88C8C2B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830" y="5589240"/>
                <a:ext cx="4729311" cy="342899"/>
              </a:xfrm>
              <a:prstGeom prst="rect">
                <a:avLst/>
              </a:prstGeom>
              <a:blipFill>
                <a:blip r:embed="rId10"/>
                <a:stretch>
                  <a:fillRect b="-21429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508F247-87D7-4F19-9B42-AB020DDD5482}"/>
              </a:ext>
            </a:extLst>
          </p:cNvPr>
          <p:cNvSpPr/>
          <p:nvPr/>
        </p:nvSpPr>
        <p:spPr>
          <a:xfrm>
            <a:off x="6588480" y="6162882"/>
            <a:ext cx="2462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*F. Bergner, C. </a:t>
            </a:r>
            <a:r>
              <a:rPr lang="en-US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Pareige</a:t>
            </a:r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JNM, 2014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23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-18257"/>
            <a:ext cx="7560840" cy="114300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Заключение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9512" y="1196752"/>
            <a:ext cx="864096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Проведены сеансы облучения сталей </a:t>
            </a:r>
            <a:r>
              <a:rPr lang="en-US" sz="1600" dirty="0"/>
              <a:t>Eurofer97</a:t>
            </a:r>
            <a:r>
              <a:rPr lang="ru-RU" sz="1600" dirty="0"/>
              <a:t>, ЧС-139, ЭК-181</a:t>
            </a:r>
            <a:r>
              <a:rPr lang="en-US" sz="1600" dirty="0"/>
              <a:t> </a:t>
            </a:r>
            <a:r>
              <a:rPr lang="ru-RU" sz="1600" dirty="0"/>
              <a:t>ионами </a:t>
            </a:r>
            <a:r>
              <a:rPr lang="en-US" sz="1600" dirty="0"/>
              <a:t>Fe </a:t>
            </a:r>
            <a:r>
              <a:rPr lang="ru-RU" sz="1600" dirty="0"/>
              <a:t>с энергией 5.6 МэВ до максимальной повреждающей дозы 10 сна при температурах 250, 300 и 400 °С.</a:t>
            </a:r>
          </a:p>
          <a:p>
            <a:pPr marL="342900" indent="-342900">
              <a:buAutoNum type="arabicPeriod"/>
            </a:pPr>
            <a:endParaRPr lang="ru-RU" sz="1000" dirty="0"/>
          </a:p>
          <a:p>
            <a:pPr marL="342900" indent="-342900">
              <a:buAutoNum type="arabicPeriod"/>
            </a:pPr>
            <a:r>
              <a:rPr lang="ru-RU" sz="1600" dirty="0"/>
              <a:t>Исследования с помощью просвечивающей электронной микроскопии показали формирование дислокационных петель в области структурных повреждений:</a:t>
            </a:r>
          </a:p>
          <a:p>
            <a:pPr marL="800100" lvl="1" indent="-342900"/>
            <a:r>
              <a:rPr lang="ru-RU" sz="1600" dirty="0"/>
              <a:t>	- размеры петель увеличиваются с ростом температуры облучения</a:t>
            </a:r>
            <a:r>
              <a:rPr lang="en-US" sz="1600" dirty="0"/>
              <a:t>;</a:t>
            </a:r>
            <a:endParaRPr lang="ru-RU" sz="1600" dirty="0"/>
          </a:p>
          <a:p>
            <a:pPr marL="800100" lvl="1" indent="-342900"/>
            <a:r>
              <a:rPr lang="ru-RU" sz="1600" dirty="0"/>
              <a:t>	- объемная концентрация петель увеличивается с ростом повреждающей дозы</a:t>
            </a:r>
            <a:r>
              <a:rPr lang="en-US" sz="1600" dirty="0"/>
              <a:t>;</a:t>
            </a:r>
            <a:endParaRPr lang="ru-RU" sz="1600" dirty="0"/>
          </a:p>
          <a:p>
            <a:pPr marL="800100" lvl="1" indent="-342900"/>
            <a:r>
              <a:rPr lang="ru-RU" sz="1600" dirty="0"/>
              <a:t>	- с ростом температуры облучения скорость образования дислокационных петель падает</a:t>
            </a:r>
            <a:r>
              <a:rPr lang="en-US" sz="1600" dirty="0"/>
              <a:t>.</a:t>
            </a:r>
            <a:endParaRPr lang="ru-RU" sz="1600" dirty="0"/>
          </a:p>
          <a:p>
            <a:pPr marL="342900" indent="-342900">
              <a:buAutoNum type="arabicPeriod"/>
            </a:pPr>
            <a:endParaRPr lang="ru-RU" sz="1000" dirty="0"/>
          </a:p>
          <a:p>
            <a:pPr marL="342900" indent="-342900">
              <a:buAutoNum type="arabicPeriod"/>
            </a:pPr>
            <a:r>
              <a:rPr lang="ru-RU" sz="1600" dirty="0"/>
              <a:t>Результаты атомно-зондовой томографии указывают на начальные стадии распада твердого раствора в исследованных ф/м сталях с образованием </a:t>
            </a:r>
            <a:r>
              <a:rPr lang="ru-RU" sz="1600" dirty="0" err="1"/>
              <a:t>наноразмерных</a:t>
            </a:r>
            <a:r>
              <a:rPr lang="ru-RU" sz="1600" dirty="0"/>
              <a:t> кластеров, морфология и химический состав которых, определяются наличием в материале определенного рода примесей.  </a:t>
            </a:r>
          </a:p>
          <a:p>
            <a:pPr marL="342900" indent="-342900">
              <a:buAutoNum type="arabicPeriod"/>
            </a:pPr>
            <a:endParaRPr lang="ru-RU" sz="1000" dirty="0"/>
          </a:p>
          <a:p>
            <a:pPr marL="342900" indent="-342900">
              <a:buAutoNum type="arabicPeriod"/>
            </a:pPr>
            <a:r>
              <a:rPr lang="ru-RU" sz="1600" dirty="0"/>
              <a:t>Исследования упрочнения облученных ионами образцов сталей методами </a:t>
            </a:r>
            <a:r>
              <a:rPr lang="ru-RU" sz="1600" dirty="0" err="1"/>
              <a:t>наноиндентирования</a:t>
            </a:r>
            <a:r>
              <a:rPr lang="ru-RU" sz="1600" dirty="0"/>
              <a:t> и оценка упрочнения в рамках модели дисперсных барьеров подтвердили упрочняющий механизм </a:t>
            </a:r>
            <a:r>
              <a:rPr lang="ru-RU" sz="1600" dirty="0" err="1"/>
              <a:t>охрупчивания</a:t>
            </a:r>
            <a:r>
              <a:rPr lang="ru-RU" sz="1600" dirty="0"/>
              <a:t> за счет образования дислокационных петель, а также показали существенную роль радиационно-индуцированных </a:t>
            </a:r>
            <a:r>
              <a:rPr lang="ru-RU" sz="1600" dirty="0" err="1"/>
              <a:t>нанокластеров</a:t>
            </a:r>
            <a:r>
              <a:rPr lang="ru-RU" sz="1600" dirty="0"/>
              <a:t> в данном механизме.</a:t>
            </a:r>
          </a:p>
          <a:p>
            <a:pPr marL="342900" indent="-342900">
              <a:buAutoNum type="arabicPeriod"/>
            </a:pP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44401-8A33-497F-9828-4BF88CEB36EC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1996311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3"/>
          <p:cNvSpPr txBox="1">
            <a:spLocks/>
          </p:cNvSpPr>
          <p:nvPr/>
        </p:nvSpPr>
        <p:spPr>
          <a:xfrm>
            <a:off x="1560522" y="2935521"/>
            <a:ext cx="6306535" cy="58477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cap="all" dirty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БЛАГОДАРЮ ЗА ВНИМАНИЕ</a:t>
            </a:r>
            <a:r>
              <a:rPr lang="en-US" sz="3200" b="1" cap="all" dirty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!</a:t>
            </a:r>
            <a:endParaRPr lang="ru-RU" sz="3200" b="1" cap="all" dirty="0">
              <a:ln w="0"/>
              <a:solidFill>
                <a:srgbClr val="990000"/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E84C-37FB-44A6-9A28-63A07C925AB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3367186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1196752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41876" y="44624"/>
            <a:ext cx="7111252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Радиационное </a:t>
            </a:r>
            <a:r>
              <a:rPr lang="ru-RU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охрупчивание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ферритно-мартенситных сталей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Eurofer97(HT), F-82H 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" y="2204864"/>
            <a:ext cx="4539659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399" y="2996952"/>
            <a:ext cx="4572601" cy="28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292080" y="2636912"/>
            <a:ext cx="3504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Увеличение предела текучести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24128" y="6093296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E. </a:t>
            </a:r>
            <a:r>
              <a:rPr lang="en-US" sz="1400" dirty="0" err="1">
                <a:solidFill>
                  <a:srgbClr val="002060"/>
                </a:solidFill>
              </a:rPr>
              <a:t>Gaganidze</a:t>
            </a:r>
            <a:r>
              <a:rPr lang="en-US" sz="1400" dirty="0">
                <a:solidFill>
                  <a:srgbClr val="002060"/>
                </a:solidFill>
              </a:rPr>
              <a:t> et al., </a:t>
            </a:r>
            <a:r>
              <a:rPr lang="en-US" sz="1400" i="1" dirty="0">
                <a:solidFill>
                  <a:srgbClr val="002060"/>
                </a:solidFill>
              </a:rPr>
              <a:t>J. </a:t>
            </a:r>
            <a:r>
              <a:rPr lang="en-US" sz="1400" i="1" dirty="0" err="1">
                <a:solidFill>
                  <a:srgbClr val="002060"/>
                </a:solidFill>
              </a:rPr>
              <a:t>Nucl</a:t>
            </a:r>
            <a:r>
              <a:rPr lang="en-US" sz="1400" i="1" dirty="0">
                <a:solidFill>
                  <a:srgbClr val="002060"/>
                </a:solidFill>
              </a:rPr>
              <a:t>. Mater.</a:t>
            </a:r>
            <a:r>
              <a:rPr lang="en-US" sz="1400" dirty="0">
                <a:solidFill>
                  <a:srgbClr val="002060"/>
                </a:solidFill>
              </a:rPr>
              <a:t>  2011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148478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Рост температуры вязко-хрупкого перехода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l-GR" dirty="0">
                <a:latin typeface="Tahoma" pitchFamily="34" charset="0"/>
                <a:ea typeface="Tahoma" pitchFamily="34" charset="0"/>
                <a:cs typeface="Tahoma" pitchFamily="34" charset="0"/>
              </a:rPr>
              <a:t>Δ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DBTT)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A76F54-F680-4FEA-AAEB-428CA843EA75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060BB71-CF12-49A3-A935-AB77CA29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327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1196752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41876" y="53752"/>
            <a:ext cx="7373262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Микроструктурные исследования причин упрочнения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Eurofer 97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6142" y="1978388"/>
            <a:ext cx="24096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Дислокационные петли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420888"/>
            <a:ext cx="247159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819064" y="1978388"/>
            <a:ext cx="2089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Вакансионные</a:t>
            </a:r>
            <a:r>
              <a:rPr lang="ru-RU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поры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18801"/>
              </p:ext>
            </p:extLst>
          </p:nvPr>
        </p:nvGraphicFramePr>
        <p:xfrm>
          <a:off x="395536" y="4830623"/>
          <a:ext cx="5400600" cy="1242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32 </a:t>
                      </a:r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сна</a:t>
                      </a:r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БОР-</a:t>
                      </a:r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60)</a:t>
                      </a:r>
                      <a:endParaRPr lang="ru-RU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Петли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Поры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Плотность</a:t>
                      </a:r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м</a:t>
                      </a:r>
                      <a:r>
                        <a:rPr lang="en-US" baseline="30000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-3</a:t>
                      </a:r>
                      <a:endParaRPr lang="ru-RU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1.7</a:t>
                      </a:r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×10</a:t>
                      </a:r>
                      <a:r>
                        <a:rPr lang="ru-RU" baseline="30000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  <a:endParaRPr lang="ru-RU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2.</a:t>
                      </a:r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×10</a:t>
                      </a:r>
                      <a:r>
                        <a:rPr lang="ru-RU" baseline="30000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en-US" baseline="30000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ru-RU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Диаметр</a:t>
                      </a:r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dirty="0" err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нм</a:t>
                      </a:r>
                      <a:endParaRPr lang="ru-RU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4.8</a:t>
                      </a:r>
                      <a:endParaRPr lang="ru-RU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1.6</a:t>
                      </a:r>
                      <a:endParaRPr lang="ru-RU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377109" y="6073551"/>
            <a:ext cx="2964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O.J. </a:t>
            </a:r>
            <a:r>
              <a:rPr lang="en-US" sz="1400" dirty="0" err="1">
                <a:solidFill>
                  <a:srgbClr val="002060"/>
                </a:solidFill>
              </a:rPr>
              <a:t>Weiß</a:t>
            </a:r>
            <a:r>
              <a:rPr lang="en-US" sz="1400" dirty="0">
                <a:solidFill>
                  <a:srgbClr val="002060"/>
                </a:solidFill>
              </a:rPr>
              <a:t> et al., </a:t>
            </a:r>
            <a:r>
              <a:rPr lang="en-US" sz="1400" i="1" dirty="0">
                <a:solidFill>
                  <a:srgbClr val="002060"/>
                </a:solidFill>
              </a:rPr>
              <a:t>J. </a:t>
            </a:r>
            <a:r>
              <a:rPr lang="en-US" sz="1400" i="1" dirty="0" err="1">
                <a:solidFill>
                  <a:srgbClr val="002060"/>
                </a:solidFill>
              </a:rPr>
              <a:t>Nucl</a:t>
            </a:r>
            <a:r>
              <a:rPr lang="en-US" sz="1400" i="1" dirty="0">
                <a:solidFill>
                  <a:srgbClr val="002060"/>
                </a:solidFill>
              </a:rPr>
              <a:t>. Mater.</a:t>
            </a:r>
            <a:r>
              <a:rPr lang="en-US" sz="1400" dirty="0">
                <a:solidFill>
                  <a:srgbClr val="002060"/>
                </a:solidFill>
              </a:rPr>
              <a:t>  2012</a:t>
            </a:r>
            <a:r>
              <a:rPr lang="ru-RU" sz="1400" dirty="0">
                <a:solidFill>
                  <a:srgbClr val="002060"/>
                </a:solidFill>
              </a:rPr>
              <a:t>*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457583" y="1988925"/>
            <a:ext cx="3362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Вклад в упрочнение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231713" y="2420888"/>
            <a:ext cx="3732775" cy="2483904"/>
            <a:chOff x="5148064" y="2313248"/>
            <a:chExt cx="3732775" cy="2483904"/>
          </a:xfrm>
        </p:grpSpPr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48064" y="2313248"/>
              <a:ext cx="3732775" cy="2483904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Правая фигурная скобка 18"/>
            <p:cNvSpPr/>
            <p:nvPr/>
          </p:nvSpPr>
          <p:spPr>
            <a:xfrm>
              <a:off x="7092280" y="2780928"/>
              <a:ext cx="216024" cy="576064"/>
            </a:xfrm>
            <a:prstGeom prst="righ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05490" y="2852936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???</a:t>
              </a:r>
              <a:endParaRPr lang="ru-RU" dirty="0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100008" y="1340768"/>
            <a:ext cx="49247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Arial" charset="0"/>
              </a:rPr>
              <a:t>Eurofer 97 (BOR 60, 32 </a:t>
            </a:r>
            <a:r>
              <a:rPr lang="ru-RU" sz="2200" b="1" dirty="0">
                <a:solidFill>
                  <a:schemeClr val="tx2"/>
                </a:solidFill>
                <a:latin typeface="Arial" charset="0"/>
              </a:rPr>
              <a:t>сна</a:t>
            </a:r>
            <a:r>
              <a:rPr lang="en-US" sz="2200" b="1" dirty="0">
                <a:solidFill>
                  <a:schemeClr val="tx2"/>
                </a:solidFill>
                <a:latin typeface="Arial" charset="0"/>
              </a:rPr>
              <a:t>, 330 °C)</a:t>
            </a:r>
            <a:endParaRPr lang="ru-RU" sz="22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3252" name="Picture 4" descr="H:\Текст-1\Презентации\Boston-2016\Untitled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420888"/>
            <a:ext cx="2016224" cy="2063028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5940152" y="5046275"/>
            <a:ext cx="3074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Упрочнение за счет образования </a:t>
            </a:r>
            <a:r>
              <a:rPr lang="en-US" sz="1600" dirty="0"/>
              <a:t>MX </a:t>
            </a:r>
            <a:r>
              <a:rPr lang="ru-RU" sz="1600" dirty="0"/>
              <a:t>и</a:t>
            </a:r>
            <a:r>
              <a:rPr lang="en-US" sz="1600" dirty="0"/>
              <a:t> M</a:t>
            </a:r>
            <a:r>
              <a:rPr lang="en-US" sz="1600" baseline="-25000" dirty="0"/>
              <a:t>23</a:t>
            </a:r>
            <a:r>
              <a:rPr lang="en-US" sz="1600" dirty="0"/>
              <a:t>C</a:t>
            </a:r>
            <a:r>
              <a:rPr lang="en-US" sz="1600" baseline="-25000" dirty="0"/>
              <a:t>6</a:t>
            </a:r>
            <a:r>
              <a:rPr lang="en-US" sz="1600" dirty="0"/>
              <a:t>  </a:t>
            </a:r>
            <a:r>
              <a:rPr lang="ru-RU" sz="1600" dirty="0"/>
              <a:t>фаз пренебрежимо мало</a:t>
            </a:r>
            <a:r>
              <a:rPr lang="en-US" sz="1600" dirty="0"/>
              <a:t> (&lt; 0,2%)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940152" y="6063604"/>
            <a:ext cx="3110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C. </a:t>
            </a:r>
            <a:r>
              <a:rPr lang="en-US" sz="1400" dirty="0" err="1">
                <a:solidFill>
                  <a:srgbClr val="002060"/>
                </a:solidFill>
              </a:rPr>
              <a:t>Dethloff</a:t>
            </a:r>
            <a:r>
              <a:rPr lang="en-US" sz="1400" dirty="0">
                <a:solidFill>
                  <a:srgbClr val="002060"/>
                </a:solidFill>
              </a:rPr>
              <a:t> et al., </a:t>
            </a:r>
            <a:r>
              <a:rPr lang="en-US" sz="1400" i="1" dirty="0">
                <a:solidFill>
                  <a:srgbClr val="002060"/>
                </a:solidFill>
              </a:rPr>
              <a:t>J. </a:t>
            </a:r>
            <a:r>
              <a:rPr lang="en-US" sz="1400" i="1" dirty="0" err="1">
                <a:solidFill>
                  <a:srgbClr val="002060"/>
                </a:solidFill>
              </a:rPr>
              <a:t>Nucl</a:t>
            </a:r>
            <a:r>
              <a:rPr lang="en-US" sz="1400" i="1" dirty="0">
                <a:solidFill>
                  <a:srgbClr val="002060"/>
                </a:solidFill>
              </a:rPr>
              <a:t>. Mater. </a:t>
            </a:r>
            <a:r>
              <a:rPr lang="en-US" sz="1400" dirty="0">
                <a:solidFill>
                  <a:srgbClr val="002060"/>
                </a:solidFill>
              </a:rPr>
              <a:t>2014</a:t>
            </a:r>
            <a:r>
              <a:rPr lang="ru-RU" sz="1400" dirty="0">
                <a:solidFill>
                  <a:srgbClr val="002060"/>
                </a:solidFill>
              </a:rPr>
              <a:t>*</a:t>
            </a:r>
            <a:r>
              <a:rPr lang="en-US" sz="1400" dirty="0">
                <a:solidFill>
                  <a:srgbClr val="002060"/>
                </a:solidFill>
              </a:rPr>
              <a:t>*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ACE64C-FE08-48F3-A9A4-2AF6F9D0421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199631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:\Текст-1\Презентации\Boston-2016\Eurofer97-20a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56383" y="-422921"/>
            <a:ext cx="1876425" cy="726757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9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1196752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218987"/>
              </p:ext>
            </p:extLst>
          </p:nvPr>
        </p:nvGraphicFramePr>
        <p:xfrm>
          <a:off x="2999630" y="4725144"/>
          <a:ext cx="5244778" cy="1070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77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 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сна</a:t>
                      </a:r>
                      <a:r>
                        <a:rPr lang="en-US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(BOR 60)</a:t>
                      </a:r>
                      <a:endParaRPr lang="ru-RU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Cr-Mn </a:t>
                      </a:r>
                      <a:r>
                        <a:rPr lang="ru-RU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кластеры</a:t>
                      </a:r>
                      <a:endParaRPr lang="ru-RU" sz="1400" baseline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52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Объемная плотность</a:t>
                      </a:r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</a:t>
                      </a:r>
                      <a:r>
                        <a:rPr lang="en-US" sz="1600" baseline="30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-3</a:t>
                      </a:r>
                      <a:endParaRPr lang="ru-RU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~ 5</a:t>
                      </a: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×10</a:t>
                      </a:r>
                      <a:r>
                        <a:rPr lang="en-US" sz="1600" baseline="30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  <a:endParaRPr lang="ru-RU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50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Размер</a:t>
                      </a:r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6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нм</a:t>
                      </a:r>
                      <a:endParaRPr lang="ru-RU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2,6</a:t>
                      </a:r>
                      <a:r>
                        <a:rPr lang="ru-RU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lang="en-US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3,7</a:t>
                      </a:r>
                      <a:endParaRPr lang="ru-RU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251520" y="6093296"/>
            <a:ext cx="38107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S.V. Rogozhkin et al., </a:t>
            </a:r>
            <a:r>
              <a:rPr lang="en-US" sz="1400" i="1" dirty="0" err="1">
                <a:solidFill>
                  <a:srgbClr val="002060"/>
                </a:solidFill>
              </a:rPr>
              <a:t>Inorg</a:t>
            </a:r>
            <a:r>
              <a:rPr lang="en-US" sz="1400" i="1" dirty="0">
                <a:solidFill>
                  <a:srgbClr val="002060"/>
                </a:solidFill>
              </a:rPr>
              <a:t>. Mater. Appl. Res.</a:t>
            </a:r>
            <a:r>
              <a:rPr lang="en-US" sz="1400" dirty="0">
                <a:solidFill>
                  <a:srgbClr val="002060"/>
                </a:solidFill>
              </a:rPr>
              <a:t> 2013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75856" y="4293096"/>
            <a:ext cx="4917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Образование кластеров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обогащенных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Cr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155" y="1730425"/>
            <a:ext cx="7474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Зоны обогащенные от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20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ат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.% Cr (</a:t>
            </a:r>
            <a:r>
              <a:rPr lang="en-US" b="1" dirty="0">
                <a:solidFill>
                  <a:srgbClr val="E6A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•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в матрице железа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(•).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368382" y="44624"/>
            <a:ext cx="71847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Атомно-зондовая томография стали </a:t>
            </a:r>
            <a:r>
              <a:rPr lang="en-US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Eurofer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97 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после облучения 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611560" y="4499828"/>
            <a:ext cx="1152128" cy="369332"/>
            <a:chOff x="611560" y="4077072"/>
            <a:chExt cx="1152128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827584" y="407707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10 </a:t>
              </a:r>
              <a:r>
                <a:rPr lang="ru-RU" b="1" dirty="0" err="1"/>
                <a:t>нм</a:t>
              </a:r>
              <a:endParaRPr lang="ru-RU" b="1" dirty="0"/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611560" y="4077072"/>
              <a:ext cx="1152128" cy="0"/>
            </a:xfrm>
            <a:prstGeom prst="line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427984" y="1268760"/>
            <a:ext cx="4635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</a:rPr>
              <a:t>Eurofer 97 (BOR 60, 32 </a:t>
            </a:r>
            <a:r>
              <a:rPr lang="ru-RU" sz="2400" b="1" dirty="0">
                <a:solidFill>
                  <a:srgbClr val="000066"/>
                </a:solidFill>
              </a:rPr>
              <a:t>сна</a:t>
            </a:r>
            <a:r>
              <a:rPr lang="en-US" sz="2400" b="1" dirty="0">
                <a:solidFill>
                  <a:srgbClr val="000066"/>
                </a:solidFill>
              </a:rPr>
              <a:t>, 330 °C)</a:t>
            </a:r>
            <a:endParaRPr lang="ru-RU" sz="2400" dirty="0"/>
          </a:p>
        </p:txBody>
      </p:sp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139C06D8-0FB1-4308-A273-64F83715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7948DB-7206-4728-BFF8-BA8DD9A11142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390531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1196752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31640" y="44624"/>
            <a:ext cx="781236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Модель дисперсно-упрочняющих барьеров (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Dispersed Barrier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Hardening DBH model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1619672" y="2060848"/>
          <a:ext cx="5626101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6" name="Equation" r:id="rId5" imgW="5613400" imgH="508000" progId="">
                  <p:embed/>
                </p:oleObj>
              </mc:Choice>
              <mc:Fallback>
                <p:oleObj name="Equation" r:id="rId5" imgW="5613400" imgH="50800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060848"/>
                        <a:ext cx="5626101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418165" y="1448727"/>
            <a:ext cx="6546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Учет вкладов различных барьеров в механизм упрочнения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2915816" y="2780928"/>
          <a:ext cx="23971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7" name="Equation" r:id="rId7" imgW="2387600" imgH="431800" progId="">
                  <p:embed/>
                </p:oleObj>
              </mc:Choice>
              <mc:Fallback>
                <p:oleObj name="Equation" r:id="rId7" imgW="2387600" imgH="4318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780928"/>
                        <a:ext cx="2397125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55576" y="3429000"/>
            <a:ext cx="78488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μ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- модуль сдвига (84.4 ГПа)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i="1" dirty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– вектор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Бюргерса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(0.248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нм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i="1" dirty="0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aseline="-25000" dirty="0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– фактор Тейлора (3.06)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b="1" i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α</a:t>
            </a:r>
            <a:r>
              <a:rPr lang="en-US" b="1" i="1" baseline="-25000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сила барьера 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зависит от типа дефекта 0.005-0.6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*)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i="1" dirty="0"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i="1" baseline="-25000" dirty="0"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i="1" dirty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i="1" baseline="-25000" dirty="0"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- объемная плотность и средний размер барьеров соответственно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18165" y="5733256"/>
            <a:ext cx="67435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000" dirty="0"/>
              <a:t>*</a:t>
            </a:r>
            <a:r>
              <a:rPr lang="en-GB" sz="1000" dirty="0" err="1"/>
              <a:t>Terentyev</a:t>
            </a:r>
            <a:r>
              <a:rPr lang="en-GB" sz="1000" dirty="0"/>
              <a:t> D., Bacon D.J., </a:t>
            </a:r>
            <a:r>
              <a:rPr lang="en-GB" sz="1000" dirty="0" err="1"/>
              <a:t>Osetsky</a:t>
            </a:r>
            <a:r>
              <a:rPr lang="en-GB" sz="1000" dirty="0"/>
              <a:t> Y. Reactions between a 1/2⟨111⟩ screw dislocation and ⟨100⟩ interstitial dislocation loops in alpha-iron modelled at atomic scale, 2010 </a:t>
            </a:r>
            <a:r>
              <a:rPr lang="en-GB" sz="1000" i="1" dirty="0"/>
              <a:t>Philosophical Magazine</a:t>
            </a:r>
            <a:r>
              <a:rPr lang="en-GB" sz="1000" dirty="0"/>
              <a:t>  </a:t>
            </a:r>
            <a:r>
              <a:rPr lang="en-GB" sz="1000" b="1" dirty="0"/>
              <a:t>90</a:t>
            </a:r>
            <a:r>
              <a:rPr lang="en-GB" sz="1000" dirty="0"/>
              <a:t> 1019.</a:t>
            </a:r>
          </a:p>
          <a:p>
            <a:r>
              <a:rPr lang="en-GB" sz="1000" dirty="0"/>
              <a:t>*</a:t>
            </a:r>
            <a:r>
              <a:rPr lang="en-GB" sz="1000" dirty="0" err="1"/>
              <a:t>Weiß</a:t>
            </a:r>
            <a:r>
              <a:rPr lang="en-GB" sz="1000" dirty="0"/>
              <a:t> O.J., </a:t>
            </a:r>
            <a:r>
              <a:rPr lang="en-GB" sz="1000" dirty="0" err="1"/>
              <a:t>Gaganidze</a:t>
            </a:r>
            <a:r>
              <a:rPr lang="en-GB" sz="1000" dirty="0"/>
              <a:t> E., </a:t>
            </a:r>
            <a:r>
              <a:rPr lang="en-GB" sz="1000" dirty="0" err="1"/>
              <a:t>Aktaa</a:t>
            </a:r>
            <a:r>
              <a:rPr lang="en-GB" sz="1000" dirty="0"/>
              <a:t> J. Quantitative characterization of microstructural defects in up to 32 </a:t>
            </a:r>
            <a:r>
              <a:rPr lang="en-GB" sz="1000" dirty="0" err="1"/>
              <a:t>dpa</a:t>
            </a:r>
            <a:r>
              <a:rPr lang="en-GB" sz="1000" dirty="0"/>
              <a:t> neutron irradiated EUROFER97. 2012 </a:t>
            </a:r>
            <a:r>
              <a:rPr lang="en-GB" sz="1000" i="1" dirty="0"/>
              <a:t> Journal of Nuclear Materials</a:t>
            </a:r>
            <a:r>
              <a:rPr lang="en-GB" sz="1000" dirty="0"/>
              <a:t> </a:t>
            </a:r>
            <a:r>
              <a:rPr lang="en-GB" sz="1000" b="1" dirty="0"/>
              <a:t>426</a:t>
            </a:r>
            <a:r>
              <a:rPr lang="en-GB" sz="1000" dirty="0"/>
              <a:t> 52</a:t>
            </a:r>
            <a:endParaRPr lang="ru-RU" sz="1000" dirty="0"/>
          </a:p>
          <a:p>
            <a:pPr lvl="0"/>
            <a:endParaRPr lang="ru-RU" sz="1000" dirty="0"/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923CD-7CD7-45A4-9CDA-4E28CFFAC0A0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405715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1196752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5576" y="44624"/>
            <a:ext cx="7257552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Упрочнение стали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Eurofer97 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под облучением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09276" y="1717753"/>
            <a:ext cx="4017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Tahoma" pitchFamily="34" charset="0"/>
                <a:cs typeface="Tahoma" pitchFamily="34" charset="0"/>
              </a:rPr>
              <a:t>Вклады в упрочнение от различных РИ особенностей</a:t>
            </a:r>
            <a:r>
              <a:rPr lang="en-US" dirty="0">
                <a:ea typeface="Tahoma" pitchFamily="34" charset="0"/>
                <a:cs typeface="Tahoma" pitchFamily="34" charset="0"/>
              </a:rPr>
              <a:t> </a:t>
            </a:r>
            <a:endParaRPr lang="ru-RU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160" name="Object 8"/>
              <p:cNvSpPr txBox="1"/>
              <p:nvPr/>
            </p:nvSpPr>
            <p:spPr bwMode="auto">
              <a:xfrm>
                <a:off x="3227065" y="5949280"/>
                <a:ext cx="4729311" cy="3428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0,0</m:t>
                      </m:r>
                      <m:r>
                        <a:rPr lang="ru-RU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5≤</m:t>
                      </m:r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2000" b="0" i="1" baseline="-25000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𝐶𝑙𝑢𝑠𝑡𝑒𝑟𝑠</m:t>
                      </m:r>
                      <m:r>
                        <a:rPr lang="ru-RU" sz="2000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≤0,</m:t>
                      </m:r>
                      <m:r>
                        <a:rPr lang="ru-RU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9160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065" y="5949280"/>
                <a:ext cx="4729311" cy="342899"/>
              </a:xfrm>
              <a:prstGeom prst="rect">
                <a:avLst/>
              </a:prstGeom>
              <a:blipFill>
                <a:blip r:embed="rId6"/>
                <a:stretch>
                  <a:fillRect b="-21429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198" name="Picture 46" descr="H:\Текст-1\Презентации\Boston-2016\Untitled-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4395" y="2440900"/>
            <a:ext cx="4232492" cy="2840295"/>
          </a:xfrm>
          <a:prstGeom prst="rect">
            <a:avLst/>
          </a:prstGeom>
          <a:noFill/>
        </p:spPr>
      </p:pic>
      <p:graphicFrame>
        <p:nvGraphicFramePr>
          <p:cNvPr id="49197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704941"/>
              </p:ext>
            </p:extLst>
          </p:nvPr>
        </p:nvGraphicFramePr>
        <p:xfrm>
          <a:off x="2051720" y="3408040"/>
          <a:ext cx="1968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0" name="Equation" r:id="rId8" imgW="1968480" imgH="380880" progId="Equation.DSMT4">
                  <p:embed/>
                </p:oleObj>
              </mc:Choice>
              <mc:Fallback>
                <p:oleObj name="Equation" r:id="rId8" imgW="196848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408040"/>
                        <a:ext cx="19685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868341"/>
              </p:ext>
            </p:extLst>
          </p:nvPr>
        </p:nvGraphicFramePr>
        <p:xfrm>
          <a:off x="6542856" y="1857772"/>
          <a:ext cx="2133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1" name="Equation" r:id="rId10" imgW="2133600" imgH="419100" progId="Equation.DSMT4">
                  <p:embed/>
                </p:oleObj>
              </mc:Choice>
              <mc:Fallback>
                <p:oleObj name="Equation" r:id="rId10" imgW="2133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2856" y="1857772"/>
                        <a:ext cx="21336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361206"/>
              </p:ext>
            </p:extLst>
          </p:nvPr>
        </p:nvGraphicFramePr>
        <p:xfrm>
          <a:off x="6542856" y="2361828"/>
          <a:ext cx="2095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2" name="Equation" r:id="rId12" imgW="2095500" imgH="381000" progId="Equation.DSMT4">
                  <p:embed/>
                </p:oleObj>
              </mc:Choice>
              <mc:Fallback>
                <p:oleObj name="Equation" r:id="rId12" imgW="20955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2856" y="2361828"/>
                        <a:ext cx="20955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224589"/>
              </p:ext>
            </p:extLst>
          </p:nvPr>
        </p:nvGraphicFramePr>
        <p:xfrm>
          <a:off x="6614864" y="2865884"/>
          <a:ext cx="1981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3" name="Equation" r:id="rId14" imgW="1981200" imgH="419100" progId="Equation.DSMT4">
                  <p:embed/>
                </p:oleObj>
              </mc:Choice>
              <mc:Fallback>
                <p:oleObj name="Equation" r:id="rId14" imgW="1981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4864" y="2865884"/>
                        <a:ext cx="1981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9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924957"/>
              </p:ext>
            </p:extLst>
          </p:nvPr>
        </p:nvGraphicFramePr>
        <p:xfrm>
          <a:off x="6516216" y="4128120"/>
          <a:ext cx="2247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4" name="Equation" r:id="rId16" imgW="2247840" imgH="380880" progId="Equation.DSMT4">
                  <p:embed/>
                </p:oleObj>
              </mc:Choice>
              <mc:Fallback>
                <p:oleObj name="Equation" r:id="rId16" imgW="224784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4128120"/>
                        <a:ext cx="2247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120121"/>
              </p:ext>
            </p:extLst>
          </p:nvPr>
        </p:nvGraphicFramePr>
        <p:xfrm>
          <a:off x="1403648" y="3949179"/>
          <a:ext cx="37560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5" name="Equation" r:id="rId18" imgW="3746160" imgH="419040" progId="Equation.DSMT4">
                  <p:embed/>
                </p:oleObj>
              </mc:Choice>
              <mc:Fallback>
                <p:oleObj name="Equation" r:id="rId18" imgW="37461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949179"/>
                        <a:ext cx="3756025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Стрелка вниз 31"/>
          <p:cNvSpPr/>
          <p:nvPr/>
        </p:nvSpPr>
        <p:spPr>
          <a:xfrm>
            <a:off x="7406952" y="3284984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5364088" y="4077072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499992" y="1268760"/>
            <a:ext cx="4635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66"/>
                </a:solidFill>
              </a:rPr>
              <a:t>Eurofer 97 (BOR 60, 32 </a:t>
            </a:r>
            <a:r>
              <a:rPr lang="ru-RU" sz="2400" b="1" dirty="0">
                <a:solidFill>
                  <a:srgbClr val="000066"/>
                </a:solidFill>
              </a:rPr>
              <a:t>сна</a:t>
            </a:r>
            <a:r>
              <a:rPr lang="en-US" sz="2400" b="1" dirty="0">
                <a:solidFill>
                  <a:srgbClr val="000066"/>
                </a:solidFill>
              </a:rPr>
              <a:t>, 330 °C)</a:t>
            </a:r>
            <a:endParaRPr lang="ru-RU" sz="2400" dirty="0"/>
          </a:p>
        </p:txBody>
      </p:sp>
      <p:sp>
        <p:nvSpPr>
          <p:cNvPr id="2" name="Левая фигурная скобка 1"/>
          <p:cNvSpPr/>
          <p:nvPr/>
        </p:nvSpPr>
        <p:spPr>
          <a:xfrm>
            <a:off x="6084168" y="1916832"/>
            <a:ext cx="269776" cy="122413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242271" y="2257708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TEM</a:t>
            </a:r>
            <a:endParaRPr lang="ru-RU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6106367" y="3553852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APT</a:t>
            </a:r>
            <a:endParaRPr lang="ru-RU" sz="2800" dirty="0"/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539B977F-CFF4-467F-8035-C02A9696E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C8C8F1-DF36-4560-B822-3D96B0AE649E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Object 8">
                <a:extLst>
                  <a:ext uri="{FF2B5EF4-FFF2-40B4-BE49-F238E27FC236}">
                    <a16:creationId xmlns:a16="http://schemas.microsoft.com/office/drawing/2014/main" id="{229644C1-0BF2-47B7-834A-A753AA5A97BA}"/>
                  </a:ext>
                </a:extLst>
              </p:cNvPr>
              <p:cNvSpPr txBox="1"/>
              <p:nvPr/>
            </p:nvSpPr>
            <p:spPr bwMode="auto">
              <a:xfrm>
                <a:off x="3419872" y="5462365"/>
                <a:ext cx="4729311" cy="3428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2000" b="0" i="1" baseline="-25000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𝐿𝑜𝑜𝑝𝑠</m:t>
                      </m:r>
                      <m:r>
                        <a:rPr lang="ru-RU" sz="2000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≤0</m:t>
                      </m:r>
                      <m:r>
                        <a:rPr lang="en-US" sz="2000" b="0" i="1" smtClean="0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</a:rPr>
                        <m:t>,8</m:t>
                      </m:r>
                    </m:oMath>
                  </m:oMathPara>
                </a14:m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Object 8">
                <a:extLst>
                  <a:ext uri="{FF2B5EF4-FFF2-40B4-BE49-F238E27FC236}">
                    <a16:creationId xmlns:a16="http://schemas.microsoft.com/office/drawing/2014/main" id="{229644C1-0BF2-47B7-834A-A753AA5A9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5462365"/>
                <a:ext cx="4729311" cy="342899"/>
              </a:xfrm>
              <a:prstGeom prst="rect">
                <a:avLst/>
              </a:prstGeom>
              <a:blipFill>
                <a:blip r:embed="rId20"/>
                <a:stretch>
                  <a:fillRect b="-37500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E:\AlexDocs\гранты\РНФ\2016 зима\публикации\поверхность\profile+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56" y="3084563"/>
            <a:ext cx="4824930" cy="33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1343658" y="-16313"/>
            <a:ext cx="7859079" cy="11430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Эксперимент по моделированию радиационных повреждений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1226" r="47715" b="5705"/>
          <a:stretch/>
        </p:blipFill>
        <p:spPr>
          <a:xfrm>
            <a:off x="3362290" y="1742657"/>
            <a:ext cx="1306940" cy="13109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92010" y="3310181"/>
            <a:ext cx="4283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Расчеты профиля структурных повреждений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all" dirty="0">
                <a:solidFill>
                  <a:schemeClr val="tx2"/>
                </a:solidFill>
              </a:rPr>
              <a:t>(SRIM 2008)</a:t>
            </a:r>
            <a:endParaRPr lang="ru-RU" sz="1600" b="1" cap="all" dirty="0">
              <a:solidFill>
                <a:schemeClr val="tx2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529557" y="5200647"/>
            <a:ext cx="814102" cy="339209"/>
          </a:xfrm>
          <a:prstGeom prst="rightArrow">
            <a:avLst>
              <a:gd name="adj1" fmla="val 66552"/>
              <a:gd name="adj2" fmla="val 10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529557" y="4675760"/>
            <a:ext cx="814102" cy="339209"/>
          </a:xfrm>
          <a:prstGeom prst="rightArrow">
            <a:avLst>
              <a:gd name="adj1" fmla="val 66552"/>
              <a:gd name="adj2" fmla="val 10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529556" y="5741391"/>
            <a:ext cx="798334" cy="339209"/>
          </a:xfrm>
          <a:prstGeom prst="rightArrow">
            <a:avLst>
              <a:gd name="adj1" fmla="val 66552"/>
              <a:gd name="adj2" fmla="val 10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0507" y="4149080"/>
            <a:ext cx="160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5.6 MeV Fe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 descr="D:\Флешка\Germany, Karlsrue 2014\ускорител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4" y="1656105"/>
            <a:ext cx="2854518" cy="133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436096" y="1052736"/>
            <a:ext cx="3024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Параметры облучения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316617" y="1683150"/>
            <a:ext cx="1399399" cy="1409895"/>
          </a:xfrm>
          <a:prstGeom prst="rect">
            <a:avLst/>
          </a:prstGeom>
          <a:noFill/>
          <a:ln w="508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V="1">
            <a:off x="2897234" y="1683150"/>
            <a:ext cx="419383" cy="714957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895022" y="2388098"/>
            <a:ext cx="421595" cy="704947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30153" y="1502216"/>
            <a:ext cx="26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Образцы-мишени - 3 мм диски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52734" y="1742657"/>
            <a:ext cx="343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5.6 </a:t>
            </a:r>
            <a:r>
              <a:rPr lang="ru-RU" b="1" dirty="0"/>
              <a:t>МэВ</a:t>
            </a:r>
            <a:r>
              <a:rPr lang="en-US" b="1" dirty="0"/>
              <a:t> Fe </a:t>
            </a:r>
          </a:p>
          <a:p>
            <a:pPr algn="ctr"/>
            <a:r>
              <a:rPr lang="ru-RU" b="1" dirty="0"/>
              <a:t>Повреждающая доза</a:t>
            </a:r>
            <a:r>
              <a:rPr lang="en-US" b="1" dirty="0"/>
              <a:t>: </a:t>
            </a:r>
            <a:r>
              <a:rPr lang="ru-RU" b="1" dirty="0"/>
              <a:t>до </a:t>
            </a:r>
            <a:r>
              <a:rPr lang="en-US" b="1" dirty="0"/>
              <a:t>10 </a:t>
            </a:r>
            <a:r>
              <a:rPr lang="ru-RU" b="1" dirty="0"/>
              <a:t>сна</a:t>
            </a:r>
            <a:r>
              <a:rPr lang="en-US" b="1" dirty="0"/>
              <a:t> </a:t>
            </a:r>
          </a:p>
          <a:p>
            <a:pPr algn="ctr"/>
            <a:r>
              <a:rPr lang="ru-RU" b="1" dirty="0"/>
              <a:t>Температура облучения</a:t>
            </a:r>
            <a:r>
              <a:rPr lang="en-US" b="1" dirty="0"/>
              <a:t>: 250, 300, 400 °C</a:t>
            </a:r>
            <a:endParaRPr lang="ru-RU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547664" y="3962674"/>
            <a:ext cx="1004621" cy="235503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560694" y="3962675"/>
            <a:ext cx="140397" cy="2335426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FF0000"/>
              </a:gs>
              <a:gs pos="78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696372" y="3962676"/>
            <a:ext cx="68845" cy="234073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3">
                  <a:lumMod val="50000"/>
                </a:scheme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5083" y="1054621"/>
            <a:ext cx="541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Ускоритель тяжелых ионов (101кэВ/нуклон)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2982" y="4850009"/>
            <a:ext cx="333500" cy="1065631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150468" y="4304092"/>
            <a:ext cx="333500" cy="1609970"/>
          </a:xfrm>
          <a:prstGeom prst="rect">
            <a:avLst/>
          </a:pr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693191" y="3728027"/>
            <a:ext cx="333500" cy="2184437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6D8696-1D63-4E6B-83BB-3A0CA7E98827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199631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88640"/>
            <a:ext cx="429762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79514" y="980728"/>
            <a:ext cx="8784974" cy="0"/>
          </a:xfrm>
          <a:prstGeom prst="line">
            <a:avLst/>
          </a:prstGeom>
          <a:ln w="381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9512" y="6453336"/>
            <a:ext cx="8784974" cy="0"/>
          </a:xfrm>
          <a:prstGeom prst="line">
            <a:avLst/>
          </a:prstGeom>
          <a:ln w="25400">
            <a:solidFill>
              <a:srgbClr val="005B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-18257"/>
            <a:ext cx="7871098" cy="114300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Результаты исследований облученных до дозы 5 сна образцов </a:t>
            </a:r>
            <a:r>
              <a:rPr lang="en-US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Eurofer97 </a:t>
            </a:r>
            <a:r>
              <a:rPr lang="ru-RU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(Электронная микроскопия)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4D3DD34-7630-4DA5-9E19-AAA855D303B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79712" y="2420888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FFFFFF"/>
                </a:solidFill>
              </a:rPr>
              <a:t>Стрелкой указано направление пролета ионов.</a:t>
            </a:r>
          </a:p>
        </p:txBody>
      </p:sp>
      <p:pic>
        <p:nvPicPr>
          <p:cNvPr id="160770" name="Picture 2" descr="E:\AlexDocs\статьи\Обнинск\2019\TEM 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447296" cy="48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084094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250 °C		            300 °C		        400 °C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ADDB2-F3CF-4E7F-89A2-6A23F7B9EFAC}"/>
              </a:ext>
            </a:extLst>
          </p:cNvPr>
          <p:cNvSpPr txBox="1"/>
          <p:nvPr/>
        </p:nvSpPr>
        <p:spPr>
          <a:xfrm>
            <a:off x="1" y="6464371"/>
            <a:ext cx="910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XI </a:t>
            </a:r>
            <a:r>
              <a:rPr lang="ru-RU" sz="1200" dirty="0"/>
              <a:t>Конференция по реакторному материаловедению, г. Димитровград, 27-31 мая 201</a:t>
            </a:r>
            <a:r>
              <a:rPr lang="en-US" sz="1200" dirty="0"/>
              <a:t>9</a:t>
            </a:r>
            <a:r>
              <a:rPr lang="ru-RU" sz="1200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1996311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6995</TotalTime>
  <Words>1628</Words>
  <Application>Microsoft Office PowerPoint</Application>
  <PresentationFormat>Экран (4:3)</PresentationFormat>
  <Paragraphs>254</Paragraphs>
  <Slides>23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Cambria Math</vt:lpstr>
      <vt:lpstr>Comic Sans MS</vt:lpstr>
      <vt:lpstr>Tahoma</vt:lpstr>
      <vt:lpstr>Times New Roman</vt:lpstr>
      <vt:lpstr>Wingdings</vt:lpstr>
      <vt:lpstr>Тема Office</vt:lpstr>
      <vt:lpstr>Equation</vt:lpstr>
      <vt:lpstr>Точечный рисунок</vt:lpstr>
      <vt:lpstr>Презентация PowerPoint</vt:lpstr>
      <vt:lpstr>Презентация PowerPoint</vt:lpstr>
      <vt:lpstr>Радиационное охрупчивание ферритно-мартенситных сталей Eurofer97(HT), F-82H </vt:lpstr>
      <vt:lpstr>Микроструктурные исследования причин упрочнения Eurofer 97</vt:lpstr>
      <vt:lpstr>Презентация PowerPoint</vt:lpstr>
      <vt:lpstr>Модель дисперсно-упрочняющих барьеров (Dispersed Barrier Hardening DBH model) </vt:lpstr>
      <vt:lpstr>Упрочнение стали Eurofer97 под облучением</vt:lpstr>
      <vt:lpstr>Эксперимент по моделированию радиационных повреждений</vt:lpstr>
      <vt:lpstr>Результаты исследований облученных до дозы 5 сна образцов Eurofer97 (Электронная микроскопия)</vt:lpstr>
      <vt:lpstr>Дислокационные петли в стали Eurofer97 после облучения ионами Fe</vt:lpstr>
      <vt:lpstr>Результаты исследований облученных образцов (Атомно-зондовая томография)</vt:lpstr>
      <vt:lpstr>Оценка упрочнения облученных образцов </vt:lpstr>
      <vt:lpstr>Сравнение оценки упрочнения по DBH модели на основе ПЭМ данных при облучении нейтронами и ионами</vt:lpstr>
      <vt:lpstr>Дислокационная структура стали ЧС-139 после облучения (4 сна при температуре 400 °С)</vt:lpstr>
      <vt:lpstr>Дислокационная структура стали ЧС-139 после облучения</vt:lpstr>
      <vt:lpstr>Твердый раствор стали ЧС-139 после облучения</vt:lpstr>
      <vt:lpstr>Количественные характеристики Ni-Si-Mn кластеров</vt:lpstr>
      <vt:lpstr>Дислокационная структура стали ЭК-181 после облучения</vt:lpstr>
      <vt:lpstr>Твердый раствор стали ЭК-181 после облучения</vt:lpstr>
      <vt:lpstr>Сравнение вкладов в упрочнение от радиационно-индуцированных  петель и кластеров</vt:lpstr>
      <vt:lpstr>Оценка радиационного упрочнения по модели DBH и результаты упрочнения, измеренные методом наноиндентирования 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Анурова Мария Игоревна</dc:creator>
  <cp:lastModifiedBy>Alexander Nikitin</cp:lastModifiedBy>
  <cp:revision>411</cp:revision>
  <cp:lastPrinted>2015-02-11T06:57:01Z</cp:lastPrinted>
  <dcterms:created xsi:type="dcterms:W3CDTF">2014-10-09T06:10:41Z</dcterms:created>
  <dcterms:modified xsi:type="dcterms:W3CDTF">2019-05-29T03:30:15Z</dcterms:modified>
</cp:coreProperties>
</file>