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3"/>
  </p:notesMasterIdLst>
  <p:sldIdLst>
    <p:sldId id="256" r:id="rId2"/>
    <p:sldId id="307" r:id="rId3"/>
    <p:sldId id="308" r:id="rId4"/>
    <p:sldId id="300" r:id="rId5"/>
    <p:sldId id="310" r:id="rId6"/>
    <p:sldId id="320" r:id="rId7"/>
    <p:sldId id="321" r:id="rId8"/>
    <p:sldId id="322" r:id="rId9"/>
    <p:sldId id="283" r:id="rId10"/>
    <p:sldId id="323" r:id="rId11"/>
    <p:sldId id="313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FF00"/>
    <a:srgbClr val="003399"/>
    <a:srgbClr val="FFFF00"/>
    <a:srgbClr val="FF99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3" autoAdjust="0"/>
    <p:restoredTop sz="94737" autoAdjust="0"/>
  </p:normalViewPr>
  <p:slideViewPr>
    <p:cSldViewPr>
      <p:cViewPr varScale="1">
        <p:scale>
          <a:sx n="117" d="100"/>
          <a:sy n="117" d="100"/>
        </p:scale>
        <p:origin x="-1674" y="-102"/>
      </p:cViewPr>
      <p:guideLst>
        <p:guide orient="horz" pos="4247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40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7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80537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326274-C532-4101-A298-7A6BC55660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07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A239E-FF19-488B-BCB0-DA2BC825F1A2}" type="slidenum">
              <a:rPr lang="ru-RU"/>
              <a:pPr/>
              <a:t>9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690269"/>
            <a:ext cx="4984962" cy="4443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A239E-FF19-488B-BCB0-DA2BC825F1A2}" type="slidenum">
              <a:rPr lang="ru-RU"/>
              <a:pPr/>
              <a:t>10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690269"/>
            <a:ext cx="4984962" cy="4443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4B28-302B-4768-AFEB-30A620F0E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8202-56BE-49B7-8711-9E6486AA2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C482-E748-4573-99C3-2E5B829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4B73E0-4D89-4941-B588-2323D3F6B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79DFA5-BC4F-4E70-B874-B97D650FBA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D7C7-8B57-4EBA-9B73-C0CE17177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5ED0-26F0-4F93-B719-563611C29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03D1-513A-476A-ABAB-B1D7819AF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BD69-5BDF-4CB2-B052-69DE0B626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A80F-D82E-495F-8D19-473F534E5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3A32-1851-41F7-937F-E06CA4C3F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B8B-A401-4E73-BA98-1683D6FD2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04EC-1B3D-451B-9984-4A1207590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6853-7A0B-4DF8-BCF5-918E19E3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2898" y="191683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ВЫСОКОТЕМПЕРАТУРНОЕ РАДИАЦИОННОЕ ОХРУПЧИВАНИЕ ОБЛУЧЕННЫХ НЕЙТРОНАМИ АУСТЕНИТНЫХ НЕРЖАВЕЮЩИХ СТАЛЕЙ 0Х18Н10Т, </a:t>
            </a: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ЭИ-847, ЭП-172 И ЧС-68</a:t>
            </a:r>
            <a:endParaRPr lang="ru-RU" b="1" dirty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120000"/>
              </a:lnSpc>
            </a:pP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7805"/>
            <a:ext cx="1728192" cy="778867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071" y="4005064"/>
            <a:ext cx="9144000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Поролло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С.И.,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Иванов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А.А., Конобеев Ю.В., </a:t>
            </a:r>
            <a:r>
              <a:rPr lang="ru-RU" sz="2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Шулепин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С.В. 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endParaRPr lang="ru-RU" sz="2000" b="1" baseline="30000" dirty="0">
              <a:solidFill>
                <a:srgbClr val="0070C0"/>
              </a:solidFill>
              <a:latin typeface="Arial" charset="0"/>
            </a:endParaRPr>
          </a:p>
          <a:p>
            <a:pPr algn="just"/>
            <a:endParaRPr lang="ru-RU" sz="2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4450" y="5829300"/>
            <a:ext cx="899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конференция по реакторному материаловедению 27 </a:t>
            </a: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31 мая 2019 </a:t>
            </a: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г. Димитровград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800" y="5638800"/>
            <a:ext cx="8534400" cy="762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07704" y="54868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9900"/>
                </a:solidFill>
                <a:latin typeface="Arial" charset="0"/>
              </a:rPr>
              <a:t>Государственный Научный Центр Российской Федерации –      Физико-энергетический институт (ГНЦ </a:t>
            </a:r>
            <a:r>
              <a:rPr lang="ru-RU" sz="1600" b="1" dirty="0" smtClean="0">
                <a:solidFill>
                  <a:srgbClr val="009900"/>
                </a:solidFill>
                <a:latin typeface="Arial" charset="0"/>
              </a:rPr>
              <a:t>РФ-ФЭИ)</a:t>
            </a:r>
            <a:endParaRPr lang="ru-RU" sz="1600" b="1" dirty="0">
              <a:solidFill>
                <a:srgbClr val="009900"/>
              </a:solidFill>
              <a:latin typeface="Arial" charset="0"/>
            </a:endParaRPr>
          </a:p>
          <a:p>
            <a:pPr algn="ctr"/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3A32-1851-41F7-937F-E06CA4C3FA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475656" y="116632"/>
            <a:ext cx="647836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Выводы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443163" y="1843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186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0" y="1825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0" y="186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969087" y="1246092"/>
            <a:ext cx="74898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just" eaLnBrk="0" hangingPunct="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После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облучения пределы прочности исследованных сталей в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аустенизированном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и холодно-деформированных состояниях практически совпадают. Что касается пластичности облученных сталей, то различие наблюдается только для </a:t>
            </a:r>
            <a:r>
              <a:rPr lang="ru-RU" sz="1600">
                <a:solidFill>
                  <a:srgbClr val="0070C0"/>
                </a:solidFill>
                <a:latin typeface="+mj-lt"/>
              </a:rPr>
              <a:t>стали </a:t>
            </a:r>
            <a:r>
              <a:rPr lang="ru-RU" sz="1600" smtClean="0">
                <a:solidFill>
                  <a:srgbClr val="0070C0"/>
                </a:solidFill>
                <a:latin typeface="+mj-lt"/>
              </a:rPr>
              <a:t>ЧС-68,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когда в холодно-деформированном состоянии пластичность после испытания при температурах свыше 600ºС заметно выше, чем в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аустенизированном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состоянии.</a:t>
            </a:r>
          </a:p>
          <a:p>
            <a:pPr marL="285750" indent="-285750" algn="just" eaLnBrk="0" hangingPunct="0">
              <a:buFont typeface="Arial" pitchFamily="34" charset="0"/>
              <a:buChar char="•"/>
            </a:pPr>
            <a:endParaRPr lang="ru-RU" sz="1600" dirty="0" smtClean="0">
              <a:solidFill>
                <a:srgbClr val="0070C0"/>
              </a:solidFill>
              <a:latin typeface="+mj-lt"/>
            </a:endParaRPr>
          </a:p>
          <a:p>
            <a:pPr marL="285750" indent="-285750" algn="just" eaLnBrk="0" hangingPunct="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Повышение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температуры облучения заметным образом сказалось только на высокотемпературных механических свойствах сталей 0Х18Н10Т и ЭИ-847. Увеличение температуры облучения привело к сдвигу начала ВТРО в сторону более низких температур. Для сталей ЭП-172 и ЧС-68 однозначного вывода о влиянии температуры облучения на высокотемпературную пластичность сделать нельзя.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dirty="0"/>
              <a:t> </a:t>
            </a:r>
          </a:p>
        </p:txBody>
      </p:sp>
      <p:pic>
        <p:nvPicPr>
          <p:cNvPr id="9" name="Picture 2" descr="ФЭ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37977" cy="648072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DFA5-BC4F-4E70-B874-B97D650FBA3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420888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3A32-1851-41F7-937F-E06CA4C3FA1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46163" cy="471488"/>
          </a:xfrm>
          <a:prstGeom prst="rect">
            <a:avLst/>
          </a:prstGeom>
          <a:noFill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740" name="Line 228"/>
          <p:cNvSpPr>
            <a:spLocks noChangeShapeType="1"/>
          </p:cNvSpPr>
          <p:nvPr/>
        </p:nvSpPr>
        <p:spPr bwMode="auto">
          <a:xfrm>
            <a:off x="3989388" y="3949700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799" name="Line 287"/>
          <p:cNvSpPr>
            <a:spLocks noChangeShapeType="1"/>
          </p:cNvSpPr>
          <p:nvPr/>
        </p:nvSpPr>
        <p:spPr bwMode="auto">
          <a:xfrm>
            <a:off x="3989388" y="45434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764704"/>
            <a:ext cx="813690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ВВЕДЕНИЕ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 eaLnBrk="0" hangingPunct="0"/>
            <a:endParaRPr lang="ru-RU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	Главным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недостатком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аустенитных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нержавеющих сталей, который ограничивает их применение в активной зоне быстрых реакторов, является их высокая скорость распухания при нейтронном облучении. 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Вместе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с тем известно, что у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аустенитных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сталей и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высоконикелевых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сплавов в результате нейтронного облучения наблюдается значительное ухудшение кратковременных и длительных механических свойств, имеет место так называемое высокотемпературное радиационное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охрупчивание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(ВТРО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).</a:t>
            </a:r>
          </a:p>
          <a:p>
            <a:pPr algn="just" eaLnBrk="0" hangingPunct="0"/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	При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высоких выгораниях ВТРО может стать эффектом, принципиально ограничивающим работоспособность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аустенитных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сталей в области высоких температур, фактором, сопоставимым по важности с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вакансионным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распуханием.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Для снижения радиационного распухания в сталях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аустенитного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класса успешно применяется холодная деформация, а также введение специальных добавок, 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влияние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этих факторов на склонность материала к высокотемпературному радиационному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охрупчиванию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изучено недостаточно. </a:t>
            </a:r>
            <a:endParaRPr lang="ru-RU" sz="1600" dirty="0" smtClean="0">
              <a:solidFill>
                <a:srgbClr val="0070C0"/>
              </a:solidFill>
              <a:latin typeface="+mj-lt"/>
            </a:endParaRPr>
          </a:p>
          <a:p>
            <a:pPr algn="just" eaLnBrk="0" hangingPunct="0"/>
            <a:r>
              <a:rPr lang="ru-RU" sz="1600" dirty="0">
                <a:solidFill>
                  <a:srgbClr val="0070C0"/>
                </a:solidFill>
                <a:latin typeface="+mj-lt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В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докладе приводятся результаты исследования влияние химического состава, холодной деформации и температуры облучения на кратковременных механические свойства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аустенитных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нержавеющих сталей 08Х18Н10Т, ЭИ-847, ЭП-172 и ЧС-68 после нейтронного облучения в реакторе БН-350 до повреждающей дозы 57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59 сна в диапазоне температур 400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500ºС. Для сравнения параллельно исследовалась облученная в тех же условиях ферритно-мартенситная сталь ЭП-450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.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3E0-4D89-4941-B588-2323D3F6BA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46163" cy="4714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1307" y="677470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68000"/>
            <a:r>
              <a:rPr lang="ru-RU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 eaLnBrk="0" hangingPunct="0"/>
            <a:r>
              <a:rPr lang="ru-RU" sz="1600" b="1" dirty="0">
                <a:solidFill>
                  <a:srgbClr val="0070C0"/>
                </a:solidFill>
                <a:latin typeface="+mj-lt"/>
              </a:rPr>
              <a:t>Материалы, реакторные испытания и методики исследования</a:t>
            </a:r>
          </a:p>
          <a:p>
            <a:pPr eaLnBrk="0" hangingPunct="0"/>
            <a:r>
              <a:rPr lang="ru-RU" sz="1600" dirty="0"/>
              <a:t> 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68000"/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	Исследование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кратковременных механических свойств на растяжение проводили на цилиндрических образцах с расчетной длиной 15 мм и диаметром рабочей части 3 мм., изготовленных из промышленных плавок сталей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аустенитного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класса 08Х18Н10Т, 08Х16Н15М3Б (ЭИ-847), 08Х16Н15М3БР (ЭП-172), 08Х16Н15М2ТФР (ЧС-68) и ферритно-мартенситной стали 1Х13М2БФР (ЭП-450).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 defTabSz="468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80036"/>
              </p:ext>
            </p:extLst>
          </p:nvPr>
        </p:nvGraphicFramePr>
        <p:xfrm>
          <a:off x="511301" y="3240179"/>
          <a:ext cx="8136910" cy="280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600"/>
                <a:gridCol w="580600"/>
                <a:gridCol w="580600"/>
                <a:gridCol w="580600"/>
                <a:gridCol w="581451"/>
                <a:gridCol w="581451"/>
                <a:gridCol w="581451"/>
                <a:gridCol w="581451"/>
                <a:gridCol w="581451"/>
                <a:gridCol w="581451"/>
                <a:gridCol w="581451"/>
                <a:gridCol w="581451"/>
                <a:gridCol w="581451"/>
                <a:gridCol w="581451"/>
              </a:tblGrid>
              <a:tr h="2084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Сталь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</a:rPr>
                        <a:t>Содержание элементов, % масс.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C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Si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Mn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S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P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Cr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Ni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Mo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Nb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Ti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V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B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N</a:t>
                      </a:r>
                      <a:r>
                        <a:rPr lang="en-US" sz="1000" baseline="-25000">
                          <a:effectLst/>
                          <a:latin typeface="+mj-lt"/>
                        </a:rPr>
                        <a:t>2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08</a:t>
                      </a:r>
                      <a:r>
                        <a:rPr lang="ru-RU" sz="1000">
                          <a:effectLst/>
                          <a:latin typeface="+mj-lt"/>
                        </a:rPr>
                        <a:t>Х18Н10Т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0,31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1,41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0,006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0,026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17,48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9,57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0,57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</a:rPr>
                        <a:t>ЭИ-847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0,06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0,18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0,53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0,007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0,013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16,16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14,75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2,95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0,54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0,025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</a:rPr>
                        <a:t>ЭП-172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0,08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0,15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0,26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0,007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0,007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15,70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14,90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2,83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0,77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0,010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0,04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</a:rPr>
                        <a:t>ЧС-68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0,066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0,44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1,36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0,004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0,010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15,15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14,7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2,45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0,37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0,0045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0,010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</a:rPr>
                        <a:t>ЭП-450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0,14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0,20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0,31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0,009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0,017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12,95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0,20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1,54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0,47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-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0,22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</a:rPr>
                        <a:t>0,004</a:t>
                      </a:r>
                      <a:endParaRPr lang="ru-RU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-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3A32-1851-41F7-937F-E06CA4C3FA1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46163" cy="471488"/>
          </a:xfrm>
          <a:prstGeom prst="rect">
            <a:avLst/>
          </a:prstGeom>
          <a:noFill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740" name="Line 228"/>
          <p:cNvSpPr>
            <a:spLocks noChangeShapeType="1"/>
          </p:cNvSpPr>
          <p:nvPr/>
        </p:nvSpPr>
        <p:spPr bwMode="auto">
          <a:xfrm>
            <a:off x="3989388" y="3949700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799" name="Line 287"/>
          <p:cNvSpPr>
            <a:spLocks noChangeShapeType="1"/>
          </p:cNvSpPr>
          <p:nvPr/>
        </p:nvSpPr>
        <p:spPr bwMode="auto">
          <a:xfrm>
            <a:off x="3989388" y="45434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007" name="Text Box 495"/>
          <p:cNvSpPr txBox="1">
            <a:spLocks noChangeArrowheads="1"/>
          </p:cNvSpPr>
          <p:nvPr/>
        </p:nvSpPr>
        <p:spPr bwMode="auto">
          <a:xfrm>
            <a:off x="755650" y="692695"/>
            <a:ext cx="7920038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1600" b="1" dirty="0">
              <a:latin typeface="Arial" charset="0"/>
            </a:endParaRPr>
          </a:p>
          <a:p>
            <a:pPr algn="just" eaLnBrk="0" hangingPunct="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Облучение образцов проводилось в двух материаловедческих сборках реактора БН-350 в течение 9430 часов. В процессе облучения образцы омывались натрием. Расчетная температура образцов составляла 390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410ºС для первой сборки и 480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490ºС для второй.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Флюенс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нейтронов для образцов сталей 08Х18Н10Т и ЭИ-847 составил 1,28·10</a:t>
            </a:r>
            <a:r>
              <a:rPr lang="ru-RU" sz="1600" baseline="30000" dirty="0">
                <a:solidFill>
                  <a:srgbClr val="0070C0"/>
                </a:solidFill>
                <a:latin typeface="+mj-lt"/>
              </a:rPr>
              <a:t>23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н/см</a:t>
            </a:r>
            <a:r>
              <a:rPr lang="ru-RU" sz="1600" baseline="30000" dirty="0">
                <a:solidFill>
                  <a:srgbClr val="0070C0"/>
                </a:solidFill>
                <a:latin typeface="+mj-lt"/>
              </a:rPr>
              <a:t>2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, Е&gt; 0,1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Мэв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, а для сталей ЭП-172, ЧС-68 и ЭП-450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1,32·10</a:t>
            </a:r>
            <a:r>
              <a:rPr lang="ru-RU" sz="1600" baseline="30000" dirty="0">
                <a:solidFill>
                  <a:srgbClr val="0070C0"/>
                </a:solidFill>
                <a:latin typeface="+mj-lt"/>
              </a:rPr>
              <a:t>23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н/см</a:t>
            </a:r>
            <a:r>
              <a:rPr lang="ru-RU" sz="1600" baseline="30000" dirty="0">
                <a:solidFill>
                  <a:srgbClr val="0070C0"/>
                </a:solidFill>
                <a:latin typeface="+mj-lt"/>
              </a:rPr>
              <a:t>2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, Е&gt; 0,1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Мэв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, что соответствует повреждающим дозам 57 и 59 сна соответственно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algn="just" eaLnBrk="0" hangingPunct="0"/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algn="just" eaLnBrk="0" hangingPunct="0"/>
            <a:r>
              <a:rPr lang="ru-RU" sz="1600" dirty="0">
                <a:solidFill>
                  <a:srgbClr val="0070C0"/>
                </a:solidFill>
                <a:latin typeface="+mj-lt"/>
              </a:rPr>
              <a:t>	Механические свойства облученных сталей определяли на дистанционной разрывной машине 1689Р-1 при скорости перемещения активного захвата 1 мм\мин. Испытания проводили в интервале температур 20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750ºС. При каждой температуре испытывалось по 2-3 образца. Время прогрева образцов при температуре испытания составляло 20 мин. </a:t>
            </a:r>
          </a:p>
          <a:p>
            <a:r>
              <a:rPr lang="ru-RU" sz="1600" dirty="0" smtClean="0"/>
              <a:t> </a:t>
            </a: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ctr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</a:t>
            </a: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 defTabSz="450000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45000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3E0-4D89-4941-B588-2323D3F6BA6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46163" cy="471488"/>
          </a:xfrm>
          <a:prstGeom prst="rect">
            <a:avLst/>
          </a:prstGeom>
          <a:noFill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740" name="Line 228"/>
          <p:cNvSpPr>
            <a:spLocks noChangeShapeType="1"/>
          </p:cNvSpPr>
          <p:nvPr/>
        </p:nvSpPr>
        <p:spPr bwMode="auto">
          <a:xfrm>
            <a:off x="3989388" y="3949700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799" name="Line 287"/>
          <p:cNvSpPr>
            <a:spLocks noChangeShapeType="1"/>
          </p:cNvSpPr>
          <p:nvPr/>
        </p:nvSpPr>
        <p:spPr bwMode="auto">
          <a:xfrm>
            <a:off x="3989388" y="45434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96803" y="260648"/>
            <a:ext cx="7973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Результаты </a:t>
            </a:r>
            <a:r>
              <a:rPr lang="ru-RU" sz="1600" b="1" dirty="0">
                <a:solidFill>
                  <a:srgbClr val="0070C0"/>
                </a:solidFill>
                <a:latin typeface="+mj-lt"/>
              </a:rPr>
              <a:t>исследования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eaLnBrk="0" hangingPunct="0"/>
            <a:r>
              <a:rPr lang="ru-RU" sz="1600" dirty="0"/>
              <a:t> </a:t>
            </a:r>
          </a:p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28" y="660128"/>
            <a:ext cx="3600000" cy="2520000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60128"/>
            <a:ext cx="3600000" cy="2520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3E0-4D89-4941-B588-2323D3F6BA6F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1" name="Рисунок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28" y="3068960"/>
            <a:ext cx="3600000" cy="2520000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068960"/>
            <a:ext cx="3600000" cy="252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5657671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Температурная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зависимость предела прочности стали 08Х18Н10Т (а), ЭИ-847 (б), ЭП-172 (в) и ЧС-68(г). Открытые символы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исходное состояние, сплошные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после облучения при 400ºС. ○●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аустенизация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, □■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х.д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. 20%.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46163" cy="471488"/>
          </a:xfrm>
          <a:prstGeom prst="rect">
            <a:avLst/>
          </a:prstGeom>
          <a:noFill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740" name="Line 228"/>
          <p:cNvSpPr>
            <a:spLocks noChangeShapeType="1"/>
          </p:cNvSpPr>
          <p:nvPr/>
        </p:nvSpPr>
        <p:spPr bwMode="auto">
          <a:xfrm>
            <a:off x="3989388" y="3949700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799" name="Line 287"/>
          <p:cNvSpPr>
            <a:spLocks noChangeShapeType="1"/>
          </p:cNvSpPr>
          <p:nvPr/>
        </p:nvSpPr>
        <p:spPr bwMode="auto">
          <a:xfrm>
            <a:off x="3989388" y="45434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96803" y="260648"/>
            <a:ext cx="7973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Результаты </a:t>
            </a:r>
            <a:r>
              <a:rPr lang="ru-RU" sz="1600" b="1" dirty="0">
                <a:solidFill>
                  <a:srgbClr val="0070C0"/>
                </a:solidFill>
                <a:latin typeface="+mj-lt"/>
              </a:rPr>
              <a:t>исследования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eaLnBrk="0" hangingPunct="0"/>
            <a:r>
              <a:rPr lang="ru-RU" sz="1600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3E0-4D89-4941-B588-2323D3F6BA6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565767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0070C0"/>
                </a:solidFill>
                <a:latin typeface="+mj-lt"/>
              </a:rPr>
              <a:t>Температурная зависимость общего относительного удлинения стали 08Х18Н10Т (а), ЭИ-847 (б), ЭП-172 (в) и ЧС-68(г). Открытые символы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исходное состояние, сплошные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после облучения при 400ºС. ○●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аустенизация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, □■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х.д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. 20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%.</a:t>
            </a:r>
            <a:endParaRPr lang="ru-RU" dirty="0"/>
          </a:p>
        </p:txBody>
      </p:sp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88" y="660128"/>
            <a:ext cx="3600000" cy="2520000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60128"/>
            <a:ext cx="3600000" cy="2520000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37671"/>
            <a:ext cx="3600000" cy="2520000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50" y="3137671"/>
            <a:ext cx="360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46163" cy="471488"/>
          </a:xfrm>
          <a:prstGeom prst="rect">
            <a:avLst/>
          </a:prstGeom>
          <a:noFill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740" name="Line 228"/>
          <p:cNvSpPr>
            <a:spLocks noChangeShapeType="1"/>
          </p:cNvSpPr>
          <p:nvPr/>
        </p:nvSpPr>
        <p:spPr bwMode="auto">
          <a:xfrm>
            <a:off x="3989388" y="3949700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799" name="Line 287"/>
          <p:cNvSpPr>
            <a:spLocks noChangeShapeType="1"/>
          </p:cNvSpPr>
          <p:nvPr/>
        </p:nvSpPr>
        <p:spPr bwMode="auto">
          <a:xfrm>
            <a:off x="3989388" y="45434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96803" y="260648"/>
            <a:ext cx="7973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Результаты </a:t>
            </a:r>
            <a:r>
              <a:rPr lang="ru-RU" sz="1600" b="1" dirty="0">
                <a:solidFill>
                  <a:srgbClr val="0070C0"/>
                </a:solidFill>
                <a:latin typeface="+mj-lt"/>
              </a:rPr>
              <a:t>исследования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eaLnBrk="0" hangingPunct="0"/>
            <a:r>
              <a:rPr lang="ru-RU" sz="1600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3E0-4D89-4941-B588-2323D3F6BA6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3509" y="5013176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ru-RU" sz="1600" dirty="0">
                <a:solidFill>
                  <a:srgbClr val="0070C0"/>
                </a:solidFill>
                <a:latin typeface="+mj-lt"/>
              </a:rPr>
              <a:t>Температурная зависимость предела прочности (а) и общего относительного удлинения (б) ферритно-мартенситной стали ЭП-450. Открытые символы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исходное состояние, сплошные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после облучения при 400ºС</a:t>
            </a:r>
            <a:r>
              <a:rPr lang="ru-RU" sz="1600" dirty="0"/>
              <a:t>.</a:t>
            </a:r>
          </a:p>
          <a:p>
            <a:pPr eaLnBrk="0" hangingPunct="0"/>
            <a:r>
              <a:rPr lang="ru-RU" sz="1600" dirty="0"/>
              <a:t> </a:t>
            </a:r>
          </a:p>
        </p:txBody>
      </p:sp>
      <p:pic>
        <p:nvPicPr>
          <p:cNvPr id="18" name="Рисунок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1772816"/>
            <a:ext cx="4320000" cy="2880000"/>
          </a:xfrm>
          <a:prstGeom prst="rect">
            <a:avLst/>
          </a:prstGeom>
        </p:spPr>
      </p:pic>
      <p:pic>
        <p:nvPicPr>
          <p:cNvPr id="20" name="Рисунок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68" y="1760400"/>
            <a:ext cx="432048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6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ФЭ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46163" cy="471488"/>
          </a:xfrm>
          <a:prstGeom prst="rect">
            <a:avLst/>
          </a:prstGeom>
          <a:noFill/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740" name="Line 228"/>
          <p:cNvSpPr>
            <a:spLocks noChangeShapeType="1"/>
          </p:cNvSpPr>
          <p:nvPr/>
        </p:nvSpPr>
        <p:spPr bwMode="auto">
          <a:xfrm>
            <a:off x="3989388" y="3949700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799" name="Line 287"/>
          <p:cNvSpPr>
            <a:spLocks noChangeShapeType="1"/>
          </p:cNvSpPr>
          <p:nvPr/>
        </p:nvSpPr>
        <p:spPr bwMode="auto">
          <a:xfrm>
            <a:off x="3989388" y="45434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96803" y="260648"/>
            <a:ext cx="7973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Результаты </a:t>
            </a:r>
            <a:r>
              <a:rPr lang="ru-RU" sz="1600" b="1" dirty="0">
                <a:solidFill>
                  <a:srgbClr val="0070C0"/>
                </a:solidFill>
                <a:latin typeface="+mj-lt"/>
              </a:rPr>
              <a:t>исследования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eaLnBrk="0" hangingPunct="0"/>
            <a:r>
              <a:rPr lang="ru-RU" sz="1600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3E0-4D89-4941-B588-2323D3F6BA6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639" y="566124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ru-RU" sz="1600" dirty="0">
                <a:solidFill>
                  <a:srgbClr val="0070C0"/>
                </a:solidFill>
                <a:latin typeface="+mj-lt"/>
              </a:rPr>
              <a:t>Температурная зависимость общего относительного удлинения стали 08Х18Н10Т (а), ЭИ-847 (б), ЭП-172 (в) и ЧС-68(г). Открытые символы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после облучения при 490ºС, сплошные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после облучения при 400ºС. ○●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аустенизация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, □■ </a:t>
            </a:r>
            <a:r>
              <a:rPr lang="ru-RU" sz="1600" dirty="0">
                <a:solidFill>
                  <a:srgbClr val="0070C0"/>
                </a:solidFill>
                <a:latin typeface="+mj-lt"/>
                <a:sym typeface="Symbol"/>
              </a:rPr>
              <a:t>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х.д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. 20%.</a:t>
            </a:r>
          </a:p>
          <a:p>
            <a:pPr algn="just" eaLnBrk="0" hangingPunct="0"/>
            <a:r>
              <a:rPr lang="ru-RU" sz="1600" dirty="0">
                <a:solidFill>
                  <a:srgbClr val="0070C0"/>
                </a:solidFill>
                <a:latin typeface="+mj-lt"/>
              </a:rPr>
              <a:t> 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34" y="660128"/>
            <a:ext cx="3600000" cy="2520000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965" y="660128"/>
            <a:ext cx="3600000" cy="2519045"/>
          </a:xfrm>
          <a:prstGeom prst="rect">
            <a:avLst/>
          </a:prstGeom>
        </p:spPr>
      </p:pic>
      <p:pic>
        <p:nvPicPr>
          <p:cNvPr id="13" name="Рисунок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34" y="3163952"/>
            <a:ext cx="3600000" cy="2520000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965" y="3141248"/>
            <a:ext cx="360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475656" y="116632"/>
            <a:ext cx="647836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Выводы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443163" y="1843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186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0" y="1825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0" y="186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971550" y="1268760"/>
            <a:ext cx="748982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just" eaLnBrk="0" hangingPunct="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Проведенные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исследования кратковременных механических свойств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аустенитных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сталей 08Х18Н10Т, 08Х16Н15М3Б (ЭИ-847), 08Х16Н15М3БР (ЭП-172), 08Х16Н15М2ТФР (ЧС-68) и ферритно-мартенситной стали 1Х13М2БФР (ЭП-450) в исходном состоянии и после облучения в реакторе БН-350 при температурах 410 и 490ºС до повреждающих дох 57 и 59 сна показали, что все исследованные стали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аустенитного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 класса в облученном состоянии в той или иной степени подвержены высокотемпературному радиационному </a:t>
            </a:r>
            <a:r>
              <a:rPr lang="ru-RU" sz="1600" dirty="0" err="1">
                <a:solidFill>
                  <a:srgbClr val="0070C0"/>
                </a:solidFill>
                <a:latin typeface="+mj-lt"/>
              </a:rPr>
              <a:t>охрупчиванию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. При облучении и испытаниях в тех же условиях ферритно-мартенситная сталь ЭП-450 не проявляет никаких признаков ВТРО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285750" indent="-285750" algn="just" eaLnBrk="0" hangingPunct="0">
              <a:buFont typeface="Arial" pitchFamily="34" charset="0"/>
              <a:buChar char="•"/>
            </a:pP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marL="285750" indent="-285750" algn="just" eaLnBrk="0" hangingPunct="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Наиболее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сильно ВТРО проявляется для стали 0Х18Н10Т, далее идет сталь ЭИ-847. Стали ЭП-172 и ЧС-68 менее подвержены ВТРО, а для стали ЧС-68 в холодно-деформированном состоянии при данных условиях облучения и испытания ВТРО отсутствует.</a:t>
            </a:r>
          </a:p>
          <a:p>
            <a:pPr marL="285750" indent="-285750" algn="just" eaLnBrk="0" hangingPunct="0">
              <a:buFont typeface="Arial" pitchFamily="34" charset="0"/>
              <a:buChar char="•"/>
            </a:pP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eaLnBrk="0" hangingPunct="0"/>
            <a:r>
              <a:rPr lang="ru-RU" sz="1600" dirty="0"/>
              <a:t> </a:t>
            </a:r>
          </a:p>
        </p:txBody>
      </p:sp>
      <p:pic>
        <p:nvPicPr>
          <p:cNvPr id="9" name="Picture 2" descr="ФЭ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37977" cy="648072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DFA5-BC4F-4E70-B874-B97D650FBA3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5323</TotalTime>
  <Words>556</Words>
  <Application>Microsoft Office PowerPoint</Application>
  <PresentationFormat>Экран (4:3)</PresentationFormat>
  <Paragraphs>164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ГНЦ РФ-ФЭИ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Андрей Алексеевич</dc:creator>
  <cp:lastModifiedBy>user</cp:lastModifiedBy>
  <cp:revision>316</cp:revision>
  <cp:lastPrinted>2019-04-08T06:16:25Z</cp:lastPrinted>
  <dcterms:created xsi:type="dcterms:W3CDTF">2006-04-12T04:34:35Z</dcterms:created>
  <dcterms:modified xsi:type="dcterms:W3CDTF">2019-04-10T13:17:51Z</dcterms:modified>
</cp:coreProperties>
</file>