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0" r:id="rId1"/>
    <p:sldMasterId id="2147483754" r:id="rId2"/>
  </p:sldMasterIdLst>
  <p:notesMasterIdLst>
    <p:notesMasterId r:id="rId21"/>
  </p:notesMasterIdLst>
  <p:handoutMasterIdLst>
    <p:handoutMasterId r:id="rId22"/>
  </p:handoutMasterIdLst>
  <p:sldIdLst>
    <p:sldId id="340" r:id="rId3"/>
    <p:sldId id="341" r:id="rId4"/>
    <p:sldId id="356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29" r:id="rId20"/>
  </p:sldIdLst>
  <p:sldSz cx="9144000" cy="6858000" type="screen4x3"/>
  <p:notesSz cx="9926638" cy="67976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DC3"/>
    <a:srgbClr val="5C81CE"/>
    <a:srgbClr val="FFFFFF"/>
    <a:srgbClr val="9578F2"/>
    <a:srgbClr val="00FFCC"/>
    <a:srgbClr val="F9FDDB"/>
    <a:srgbClr val="CCFF99"/>
    <a:srgbClr val="FF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165" autoAdjust="0"/>
  </p:normalViewPr>
  <p:slideViewPr>
    <p:cSldViewPr snapToGrid="0">
      <p:cViewPr varScale="1">
        <p:scale>
          <a:sx n="115" d="100"/>
          <a:sy n="115" d="100"/>
        </p:scale>
        <p:origin x="4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2046" y="96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73050" y="64658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95" tIns="45747" rIns="91495" bIns="4574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GB" sz="1400" smtClean="0">
              <a:latin typeface="Arial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6378575"/>
            <a:ext cx="99266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GB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Copyright © 2019 - SCK•CEN - </a:t>
            </a:r>
            <a:r>
              <a:rPr lang="en-US" sz="8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This presentation contains preliminary data for dedicated use ONLY and may not be cited without the explicit permission of the author.</a:t>
            </a:r>
            <a:r>
              <a:rPr lang="nl-NL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sz="800" dirty="0" smtClean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596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7150" y="3249613"/>
            <a:ext cx="72707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26" tIns="45157" rIns="91926" bIns="4515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noProof="0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5013" y="517525"/>
            <a:ext cx="3378200" cy="2533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0" y="6477000"/>
            <a:ext cx="99266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GB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Copyright © 2019 - SCK•CEN - </a:t>
            </a:r>
            <a:r>
              <a:rPr lang="en-US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This presentation contains preliminary data for dedicated use ONLY and may not be cited without the explicit permission of the author.</a:t>
            </a:r>
            <a:r>
              <a:rPr lang="nl-NL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sz="800" dirty="0" smtClean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963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76200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7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5357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723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131" y="2130425"/>
            <a:ext cx="8562643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257" y="3886200"/>
            <a:ext cx="8584792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29-05-19</a:t>
            </a:fld>
            <a:endParaRPr lang="nl-BE" dirty="0"/>
          </a:p>
        </p:txBody>
      </p:sp>
      <p:sp>
        <p:nvSpPr>
          <p:cNvPr id="9" name="Rectangle 16"/>
          <p:cNvSpPr txBox="1">
            <a:spLocks noChangeArrowheads="1"/>
          </p:cNvSpPr>
          <p:nvPr userDrawn="1"/>
        </p:nvSpPr>
        <p:spPr>
          <a:xfrm>
            <a:off x="3803648" y="6456308"/>
            <a:ext cx="1543792" cy="325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86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42" y="467833"/>
            <a:ext cx="8579821" cy="5008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5" y="1148317"/>
            <a:ext cx="8573386" cy="5092126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29-05-19</a:t>
            </a:fld>
            <a:endParaRPr lang="nl-BE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0104" y="6455849"/>
            <a:ext cx="1543792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391886" y="1054833"/>
            <a:ext cx="83958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91803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29-05-19</a:t>
            </a:fld>
            <a:endParaRPr lang="nl-BE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0104" y="6455849"/>
            <a:ext cx="1543792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939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08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406" y="541338"/>
            <a:ext cx="8580957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446" y="1443841"/>
            <a:ext cx="8562753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 smtClean="0"/>
          </a:p>
        </p:txBody>
      </p:sp>
      <p:pic>
        <p:nvPicPr>
          <p:cNvPr id="6" name="Picture 2" descr="O:\DOKUMENT\Diensten\COM\MPR\mpr\Corporate_design\SCKCEN\60jaar SCK•CEN\huisstijl\elements\balk_60y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2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O:\DOKUMENT\Diensten\COM\MPR\mpr\Corporate_design\SCKCEN\60jaar SCK•CEN\huisstijl\elements\balk60yonder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6425"/>
            <a:ext cx="914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29-05-19</a:t>
            </a:fld>
            <a:endParaRPr lang="nl-BE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572000" y="6453206"/>
            <a:ext cx="420777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F362BDEC-6E0C-4592-BD83-F94B866EFC3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TextBox 9" title="AlexandriaReference"/>
          <p:cNvSpPr txBox="1"/>
          <p:nvPr userDrawn="1"/>
        </p:nvSpPr>
        <p:spPr>
          <a:xfrm>
            <a:off x="0" y="6508058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SCK•CEN/33973460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 title="AlexandriaSecurltyClearance"/>
          <p:cNvSpPr txBox="1"/>
          <p:nvPr userDrawn="1"/>
        </p:nvSpPr>
        <p:spPr>
          <a:xfrm>
            <a:off x="1331640" y="6453336"/>
            <a:ext cx="165618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 title="AlexandriaDistributionLimitations"/>
          <p:cNvSpPr txBox="1"/>
          <p:nvPr userDrawn="1"/>
        </p:nvSpPr>
        <p:spPr>
          <a:xfrm>
            <a:off x="2850291" y="6508058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Public</a:t>
            </a:r>
          </a:p>
        </p:txBody>
      </p:sp>
      <p:pic>
        <p:nvPicPr>
          <p:cNvPr id="14" name="Picture 3" descr="O:\DOKUMENT\Diensten\COM\MPR\mpr\Corporate_design\SCKCEN\60jaar SCK•CEN\huisstijl\elements\balk60yonder.pn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0" b="50167"/>
          <a:stretch/>
        </p:blipFill>
        <p:spPr bwMode="auto">
          <a:xfrm>
            <a:off x="7067550" y="6437189"/>
            <a:ext cx="1703672" cy="2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 userDrawn="1"/>
        </p:nvSpPr>
        <p:spPr bwMode="auto">
          <a:xfrm>
            <a:off x="7861300" y="6461892"/>
            <a:ext cx="11049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Copyright © 2019 SCK•CEN</a:t>
            </a:r>
            <a:endParaRPr lang="en-GB" sz="7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TextBox 12" title="AlexandriaAlternativeReference"/>
          <p:cNvSpPr txBox="1"/>
          <p:nvPr userDrawn="1"/>
        </p:nvSpPr>
        <p:spPr>
          <a:xfrm>
            <a:off x="1425145" y="6508058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Box 14" title="AlexandriaEventAttributes"/>
          <p:cNvSpPr txBox="1"/>
          <p:nvPr userDrawn="1"/>
        </p:nvSpPr>
        <p:spPr>
          <a:xfrm>
            <a:off x="5001596" y="6508058"/>
            <a:ext cx="305881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4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 b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007DC3"/>
        </a:buClr>
        <a:buSzPct val="100000"/>
        <a:buFont typeface="Wingdings" pitchFamily="2" charset="2"/>
        <a:buChar char="l"/>
        <a:defRPr sz="2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11AAFF"/>
        </a:buClr>
        <a:buSzPct val="100000"/>
        <a:buFont typeface="Wingdings" pitchFamily="2" charset="2"/>
        <a:buChar char="l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8FD7FF"/>
        </a:buClr>
        <a:buSzPct val="100000"/>
        <a:buFont typeface="Wingdings" pitchFamily="2" charset="2"/>
        <a:buChar char="l"/>
        <a:defRPr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ALEXANDRIA INTEGRATION</a:t>
            </a:r>
            <a:br>
              <a:rPr lang="en-US" dirty="0" smtClean="0"/>
            </a:br>
            <a:r>
              <a:rPr lang="en-US" dirty="0" smtClean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574158" y="1658677"/>
            <a:ext cx="14652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039358" y="2575110"/>
            <a:ext cx="14652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3504558" y="1658677"/>
            <a:ext cx="14652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1848149" y="3013157"/>
            <a:ext cx="464266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1848149" y="1661548"/>
            <a:ext cx="14652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</p:spTree>
    <p:extLst>
      <p:ext uri="{BB962C8B-B14F-4D97-AF65-F5344CB8AC3E}">
        <p14:creationId xmlns:p14="http://schemas.microsoft.com/office/powerpoint/2010/main" val="49138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19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jnucmat.2015.07.038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580" y="512207"/>
            <a:ext cx="842554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ctr" hangingPunct="1"/>
            <a:r>
              <a:rPr lang="en-US" sz="3600" dirty="0" smtClean="0">
                <a:solidFill>
                  <a:schemeClr val="accent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Effects of irradiation on susceptibility of </a:t>
            </a:r>
            <a:r>
              <a:rPr lang="en-US" sz="3600" dirty="0" err="1" smtClean="0">
                <a:solidFill>
                  <a:schemeClr val="accent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ferritic</a:t>
            </a:r>
            <a:r>
              <a:rPr lang="en-US" sz="3600" dirty="0" smtClean="0">
                <a:solidFill>
                  <a:schemeClr val="accent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-martensitic steels to liquid metal embrittlement in liquid lead-bismuth environment</a:t>
            </a:r>
            <a:r>
              <a:rPr lang="en-US" sz="3200" b="1" dirty="0" smtClean="0">
                <a:solidFill>
                  <a:schemeClr val="accent1"/>
                </a:solidFill>
                <a:latin typeface="Segoe UI Light" pitchFamily="34" charset="0"/>
              </a:rPr>
              <a:t> </a:t>
            </a:r>
          </a:p>
          <a:p>
            <a:pPr algn="ctr" eaLnBrk="1" fontAlgn="ctr" hangingPunct="1"/>
            <a:endParaRPr lang="en-US" sz="3200" dirty="0" smtClean="0">
              <a:solidFill>
                <a:schemeClr val="accent1"/>
              </a:solidFill>
              <a:latin typeface="Segoe UI Light" pitchFamily="34" charset="0"/>
            </a:endParaRPr>
          </a:p>
          <a:p>
            <a:pPr algn="ctr" eaLnBrk="1" fontAlgn="ctr" hangingPunct="1"/>
            <a:endParaRPr lang="en-US" sz="1800" b="1" dirty="0" smtClean="0">
              <a:solidFill>
                <a:schemeClr val="accent1"/>
              </a:solidFill>
              <a:latin typeface="Segoe UI Light" pitchFamily="34" charset="0"/>
            </a:endParaRPr>
          </a:p>
          <a:p>
            <a:pPr algn="ctr" eaLnBrk="1" fontAlgn="ctr" hangingPunct="1"/>
            <a:r>
              <a:rPr lang="en-US" sz="2000" b="1" dirty="0" smtClean="0">
                <a:solidFill>
                  <a:schemeClr val="accent1"/>
                </a:solidFill>
                <a:latin typeface="Segoe UI Light" pitchFamily="34" charset="0"/>
              </a:rPr>
              <a:t>S. Gavrilov, E. Stergar, M. </a:t>
            </a:r>
            <a:r>
              <a:rPr lang="en-US" sz="2000" b="1" dirty="0" err="1" smtClean="0">
                <a:solidFill>
                  <a:schemeClr val="accent1"/>
                </a:solidFill>
                <a:latin typeface="Segoe UI Light" pitchFamily="34" charset="0"/>
              </a:rPr>
              <a:t>Lambrechts</a:t>
            </a:r>
            <a:r>
              <a:rPr lang="en-US" sz="2000" b="1" dirty="0" smtClean="0">
                <a:solidFill>
                  <a:schemeClr val="accent1"/>
                </a:solidFill>
                <a:latin typeface="Segoe UI Light" pitchFamily="34" charset="0"/>
              </a:rPr>
              <a:t>, M. Konstantinovic, J. Van den Bosch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15" y="4249669"/>
            <a:ext cx="2064398" cy="1288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31641" y="6083559"/>
            <a:ext cx="7484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XI Conference on Reactor Materials Science, </a:t>
            </a:r>
            <a:r>
              <a:rPr lang="en-US" sz="1600" b="1" dirty="0" err="1" smtClean="0">
                <a:latin typeface="+mn-lt"/>
              </a:rPr>
              <a:t>Dimitrovgrad</a:t>
            </a:r>
            <a:r>
              <a:rPr lang="en-US" sz="1600" b="1" dirty="0" smtClean="0">
                <a:latin typeface="+mn-lt"/>
              </a:rPr>
              <a:t>, May 27-31, 2019</a:t>
            </a:r>
            <a:endParaRPr 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591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LEXUR II: BOR 60 Irradiation rig layout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780030" y="6496992"/>
            <a:ext cx="1543792" cy="325148"/>
          </a:xfrm>
        </p:spPr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5" name="Picture 2" descr="Чертеж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369073"/>
            <a:ext cx="67246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Чертеж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2066078"/>
            <a:ext cx="67246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Чертеж3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2705840"/>
            <a:ext cx="10302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Чертеж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2874115"/>
            <a:ext cx="27971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Чертеж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653703"/>
            <a:ext cx="12890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Чертеж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585565"/>
            <a:ext cx="14779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Кассет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4145703"/>
            <a:ext cx="903288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Кассета2,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02397"/>
            <a:ext cx="8175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Чертеж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4221903"/>
            <a:ext cx="192246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413625" y="1413615"/>
            <a:ext cx="139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Irradiation rig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391400" y="2199428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Capsules holder 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39750" y="4726728"/>
            <a:ext cx="15700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000">
                <a:solidFill>
                  <a:srgbClr val="000000"/>
                </a:solidFill>
              </a:rPr>
              <a:t>Capsule with pressurized tube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95288" y="5590328"/>
            <a:ext cx="178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</a:rPr>
              <a:t>Capsule with corrosion specimens 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780213" y="2785215"/>
            <a:ext cx="21542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sz="1600" dirty="0">
                <a:solidFill>
                  <a:srgbClr val="000000"/>
                </a:solidFill>
              </a:rPr>
              <a:t>Capsule with specimens for mechanical tests 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913063" y="1612053"/>
            <a:ext cx="1260475" cy="520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>
            <a:off x="2511425" y="2562965"/>
            <a:ext cx="1588" cy="3476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4525963" y="2470890"/>
            <a:ext cx="566737" cy="4270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5175250" y="2494703"/>
            <a:ext cx="531813" cy="3921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 flipH="1">
            <a:off x="4340225" y="3615478"/>
            <a:ext cx="220663" cy="638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5232400" y="3615478"/>
            <a:ext cx="369888" cy="5794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6099175" y="3604365"/>
            <a:ext cx="1320800" cy="6826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0" y="2877290"/>
            <a:ext cx="18732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Holder with</a:t>
            </a:r>
          </a:p>
          <a:p>
            <a:r>
              <a:rPr lang="en-US" sz="1600">
                <a:solidFill>
                  <a:srgbClr val="000000"/>
                </a:solidFill>
              </a:rPr>
              <a:t>pressurized tubes &amp;</a:t>
            </a:r>
          </a:p>
          <a:p>
            <a:r>
              <a:rPr lang="en-US" sz="1600">
                <a:solidFill>
                  <a:srgbClr val="000000"/>
                </a:solidFill>
              </a:rPr>
              <a:t>corrosion specimens capsules 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" y="6176026"/>
            <a:ext cx="2035967" cy="681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43990" y="999741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+mn-lt"/>
              </a:rPr>
              <a:t>LBE capsules </a:t>
            </a:r>
            <a:r>
              <a:rPr lang="en-US" sz="1800" b="1" dirty="0" err="1">
                <a:solidFill>
                  <a:schemeClr val="accent1"/>
                </a:solidFill>
                <a:latin typeface="+mn-lt"/>
              </a:rPr>
              <a:t>T</a:t>
            </a:r>
            <a:r>
              <a:rPr lang="en-US" sz="1800" b="1" baseline="-25000" dirty="0" err="1">
                <a:solidFill>
                  <a:schemeClr val="accent1"/>
                </a:solidFill>
                <a:latin typeface="+mn-lt"/>
              </a:rPr>
              <a:t>irr</a:t>
            </a:r>
            <a:r>
              <a:rPr lang="en-US" sz="1800" b="1" dirty="0">
                <a:solidFill>
                  <a:schemeClr val="accent1"/>
                </a:solidFill>
                <a:latin typeface="+mn-lt"/>
              </a:rPr>
              <a:t> 350 °C</a:t>
            </a:r>
          </a:p>
        </p:txBody>
      </p:sp>
    </p:spTree>
    <p:extLst>
      <p:ext uri="{BB962C8B-B14F-4D97-AF65-F5344CB8AC3E}">
        <p14:creationId xmlns:p14="http://schemas.microsoft.com/office/powerpoint/2010/main" val="1946335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8" y="1431988"/>
            <a:ext cx="7319231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irradiation effect on tensile properties of T91, 316L and 15-15Ti </a:t>
            </a:r>
            <a:r>
              <a:rPr lang="en-US" b="1" dirty="0" smtClean="0"/>
              <a:t>(6.1 dpa/</a:t>
            </a:r>
            <a:r>
              <a:rPr lang="en-US" b="1" dirty="0" err="1" smtClean="0"/>
              <a:t>350°C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586296" y="3538848"/>
          <a:ext cx="4353715" cy="1700625"/>
        </p:xfrm>
        <a:graphic>
          <a:graphicData uri="http://schemas.openxmlformats.org/drawingml/2006/table">
            <a:tbl>
              <a:tblPr/>
              <a:tblGrid>
                <a:gridCol w="98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5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2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7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Specimen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Yield,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ε</a:t>
                      </a:r>
                      <a:r>
                        <a:rPr lang="en-US" sz="1600" b="1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unif</a:t>
                      </a:r>
                      <a:r>
                        <a:rPr lang="nl-BE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ε</a:t>
                      </a:r>
                      <a:r>
                        <a:rPr lang="en-US" sz="16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tot</a:t>
                      </a:r>
                      <a:r>
                        <a:rPr lang="nl-B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Dose,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MPa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lgerian" pitchFamily="82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67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Т91-5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SS3164-1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15-15Ti-2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Picture 5" descr="Черте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21" y="1469198"/>
            <a:ext cx="27971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Чертеж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50" y="2256598"/>
            <a:ext cx="192246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86521" y="4666754"/>
            <a:ext cx="163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T</a:t>
            </a:r>
            <a:r>
              <a:rPr lang="en-US" sz="1600" baseline="-25000" dirty="0" err="1" smtClean="0">
                <a:latin typeface="Calibri" pitchFamily="34" charset="0"/>
              </a:rPr>
              <a:t>test</a:t>
            </a:r>
            <a:r>
              <a:rPr lang="en-US" sz="1600" dirty="0" smtClean="0">
                <a:latin typeface="Calibri" pitchFamily="34" charset="0"/>
              </a:rPr>
              <a:t> = </a:t>
            </a:r>
            <a:r>
              <a:rPr lang="en-US" sz="1600" dirty="0" err="1" smtClean="0">
                <a:latin typeface="Calibri" pitchFamily="34" charset="0"/>
              </a:rPr>
              <a:t>T</a:t>
            </a:r>
            <a:r>
              <a:rPr lang="en-US" sz="1600" baseline="-25000" dirty="0" err="1" smtClean="0">
                <a:latin typeface="Calibri" pitchFamily="34" charset="0"/>
              </a:rPr>
              <a:t>irr</a:t>
            </a:r>
            <a:r>
              <a:rPr lang="en-US" sz="1600" baseline="-250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≈ </a:t>
            </a:r>
            <a:r>
              <a:rPr lang="en-US" sz="1600" dirty="0" smtClean="0">
                <a:latin typeface="Calibri" pitchFamily="34" charset="0"/>
              </a:rPr>
              <a:t>350 °C</a:t>
            </a:r>
          </a:p>
          <a:p>
            <a:r>
              <a:rPr lang="en-US" sz="1600" dirty="0" smtClean="0">
                <a:latin typeface="Calibri" pitchFamily="34" charset="0"/>
              </a:rPr>
              <a:t>5·10</a:t>
            </a:r>
            <a:r>
              <a:rPr lang="en-US" sz="1600" baseline="30000" dirty="0" smtClean="0">
                <a:latin typeface="Calibri" pitchFamily="34" charset="0"/>
              </a:rPr>
              <a:t>-5</a:t>
            </a:r>
            <a:r>
              <a:rPr lang="en-US" sz="1600" dirty="0" smtClean="0">
                <a:latin typeface="Calibri" pitchFamily="34" charset="0"/>
              </a:rPr>
              <a:t> s</a:t>
            </a:r>
            <a:r>
              <a:rPr lang="en-US" sz="1600" baseline="30000" dirty="0" smtClean="0">
                <a:latin typeface="Calibri" pitchFamily="3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089473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T91 tensile </a:t>
            </a:r>
            <a:r>
              <a:rPr lang="en-US" dirty="0"/>
              <a:t>(</a:t>
            </a:r>
            <a:r>
              <a:rPr lang="en-US" dirty="0" smtClean="0"/>
              <a:t>LBE capsules)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169"/>
            <a:ext cx="6465216" cy="422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84" y="1377540"/>
            <a:ext cx="2194316" cy="1645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84" y="4748794"/>
            <a:ext cx="2203572" cy="1652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84" y="3068777"/>
            <a:ext cx="2194315" cy="164573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5895200" y="2553195"/>
            <a:ext cx="802484" cy="6768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612571" y="2648197"/>
            <a:ext cx="3990110" cy="115190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897579" y="3230089"/>
            <a:ext cx="3705102" cy="18406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6"/>
          <p:cNvSpPr/>
          <p:nvPr/>
        </p:nvSpPr>
        <p:spPr>
          <a:xfrm>
            <a:off x="244543" y="5878253"/>
            <a:ext cx="5976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/>
                <a:ea typeface="Calibri"/>
                <a:cs typeface="Times New Roman"/>
              </a:rPr>
              <a:t>Stress-</a:t>
            </a:r>
            <a:r>
              <a:rPr lang="fr-FR" dirty="0" err="1">
                <a:latin typeface="Calibri"/>
                <a:ea typeface="Calibri"/>
                <a:cs typeface="Times New Roman"/>
              </a:rPr>
              <a:t>strain</a:t>
            </a:r>
            <a:r>
              <a:rPr lang="fr-FR" dirty="0">
                <a:latin typeface="Calibri"/>
                <a:ea typeface="Calibri"/>
                <a:cs typeface="Times New Roman"/>
              </a:rPr>
              <a:t> </a:t>
            </a:r>
            <a:r>
              <a:rPr lang="fr-FR" dirty="0" err="1">
                <a:latin typeface="Calibri"/>
                <a:ea typeface="Calibri"/>
                <a:cs typeface="Times New Roman"/>
              </a:rPr>
              <a:t>curves</a:t>
            </a:r>
            <a:r>
              <a:rPr lang="fr-FR" dirty="0">
                <a:latin typeface="Calibri"/>
                <a:ea typeface="Calibri"/>
                <a:cs typeface="Times New Roman"/>
              </a:rPr>
              <a:t> for slow </a:t>
            </a:r>
            <a:r>
              <a:rPr lang="fr-FR" dirty="0" err="1">
                <a:latin typeface="Calibri"/>
                <a:ea typeface="Calibri"/>
                <a:cs typeface="Times New Roman"/>
              </a:rPr>
              <a:t>strain</a:t>
            </a:r>
            <a:r>
              <a:rPr lang="fr-FR" dirty="0">
                <a:latin typeface="Calibri"/>
                <a:ea typeface="Calibri"/>
                <a:cs typeface="Times New Roman"/>
              </a:rPr>
              <a:t> rate tests, </a:t>
            </a:r>
            <a:r>
              <a:rPr lang="fr-FR" dirty="0" err="1">
                <a:latin typeface="Calibri"/>
                <a:ea typeface="Calibri"/>
                <a:cs typeface="Times New Roman"/>
              </a:rPr>
              <a:t>at</a:t>
            </a:r>
            <a:r>
              <a:rPr lang="fr-FR" dirty="0">
                <a:latin typeface="Calibri"/>
                <a:ea typeface="Calibri"/>
                <a:cs typeface="Times New Roman"/>
              </a:rPr>
              <a:t> </a:t>
            </a:r>
            <a:r>
              <a:rPr lang="fr-FR" b="1" dirty="0">
                <a:latin typeface="Calibri"/>
                <a:ea typeface="Calibri"/>
                <a:cs typeface="Times New Roman"/>
              </a:rPr>
              <a:t>5</a:t>
            </a:r>
            <a:r>
              <a:rPr lang="fr-FR" b="1" dirty="0">
                <a:latin typeface="Calibri"/>
                <a:ea typeface="Calibri"/>
                <a:cs typeface="Calibri"/>
              </a:rPr>
              <a:t>·</a:t>
            </a:r>
            <a:r>
              <a:rPr lang="fr-FR" b="1" dirty="0">
                <a:latin typeface="Calibri"/>
                <a:ea typeface="Calibri"/>
                <a:cs typeface="Times New Roman"/>
              </a:rPr>
              <a:t>10</a:t>
            </a:r>
            <a:r>
              <a:rPr lang="fr-FR" b="1" baseline="30000" dirty="0">
                <a:latin typeface="Calibri"/>
                <a:ea typeface="Calibri"/>
                <a:cs typeface="Times New Roman"/>
              </a:rPr>
              <a:t>-</a:t>
            </a:r>
            <a:r>
              <a:rPr lang="fr-FR" b="1" baseline="30000" dirty="0" err="1">
                <a:latin typeface="Calibri"/>
                <a:ea typeface="Calibri"/>
                <a:cs typeface="Times New Roman"/>
              </a:rPr>
              <a:t>5</a:t>
            </a:r>
            <a:r>
              <a:rPr lang="fr-FR" b="1" dirty="0" err="1">
                <a:latin typeface="Calibri"/>
                <a:ea typeface="Calibri"/>
                <a:cs typeface="Times New Roman"/>
              </a:rPr>
              <a:t>s</a:t>
            </a:r>
            <a:r>
              <a:rPr lang="fr-FR" b="1" baseline="30000" dirty="0">
                <a:latin typeface="Calibri"/>
                <a:ea typeface="Calibri"/>
                <a:cs typeface="Times New Roman"/>
              </a:rPr>
              <a:t>-1</a:t>
            </a:r>
            <a:r>
              <a:rPr lang="fr-FR" dirty="0">
                <a:latin typeface="Calibri"/>
                <a:ea typeface="Calibri"/>
                <a:cs typeface="Times New Roman"/>
              </a:rPr>
              <a:t>, of </a:t>
            </a:r>
            <a:r>
              <a:rPr lang="fr-FR" b="1" dirty="0">
                <a:latin typeface="Calibri"/>
                <a:ea typeface="Calibri"/>
                <a:cs typeface="Times New Roman"/>
              </a:rPr>
              <a:t>T91</a:t>
            </a:r>
            <a:r>
              <a:rPr lang="fr-FR" dirty="0">
                <a:latin typeface="Calibri"/>
                <a:ea typeface="Calibri"/>
                <a:cs typeface="Times New Roman"/>
              </a:rPr>
              <a:t> </a:t>
            </a:r>
            <a:r>
              <a:rPr lang="fr-FR" dirty="0" err="1" smtClean="0">
                <a:latin typeface="Calibri"/>
                <a:ea typeface="Calibri"/>
                <a:cs typeface="Times New Roman"/>
              </a:rPr>
              <a:t>steel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fr-FR" dirty="0" err="1" smtClean="0">
                <a:latin typeface="Calibri"/>
                <a:ea typeface="Calibri"/>
                <a:cs typeface="Times New Roman"/>
              </a:rPr>
              <a:t>irradiated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 in LBE </a:t>
            </a:r>
            <a:r>
              <a:rPr lang="fr-FR" dirty="0" err="1" smtClean="0">
                <a:latin typeface="Calibri"/>
                <a:ea typeface="Calibri"/>
                <a:cs typeface="Times New Roman"/>
              </a:rPr>
              <a:t>at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 350 °C to </a:t>
            </a:r>
            <a:r>
              <a:rPr lang="fr-FR" b="1" dirty="0" smtClean="0">
                <a:latin typeface="Calibri"/>
                <a:ea typeface="Calibri"/>
                <a:cs typeface="Times New Roman"/>
              </a:rPr>
              <a:t>6.1 dpa </a:t>
            </a:r>
            <a:r>
              <a:rPr lang="fr-FR" dirty="0">
                <a:latin typeface="Calibri"/>
                <a:ea typeface="Calibri"/>
                <a:cs typeface="Times New Roman"/>
              </a:rPr>
              <a:t>in 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air </a:t>
            </a:r>
            <a:r>
              <a:rPr lang="fr-FR" dirty="0">
                <a:latin typeface="Calibri"/>
                <a:ea typeface="Calibri"/>
                <a:cs typeface="Times New Roman"/>
              </a:rPr>
              <a:t>and in </a:t>
            </a:r>
            <a:r>
              <a:rPr lang="fr-FR" b="1" dirty="0" err="1" smtClean="0">
                <a:latin typeface="Calibri"/>
                <a:ea typeface="Calibri"/>
                <a:cs typeface="Times New Roman"/>
              </a:rPr>
              <a:t>oxygen</a:t>
            </a:r>
            <a:r>
              <a:rPr lang="fr-FR" b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fr-FR" b="1" dirty="0" err="1" smtClean="0">
                <a:latin typeface="Calibri"/>
                <a:ea typeface="Calibri"/>
                <a:cs typeface="Times New Roman"/>
              </a:rPr>
              <a:t>saturated</a:t>
            </a:r>
            <a:r>
              <a:rPr lang="fr-FR" b="1" dirty="0" smtClean="0">
                <a:latin typeface="Calibri"/>
                <a:ea typeface="Calibri"/>
                <a:cs typeface="Times New Roman"/>
              </a:rPr>
              <a:t> LBE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fr-FR" dirty="0" err="1">
                <a:latin typeface="Calibri"/>
                <a:ea typeface="Calibri"/>
                <a:cs typeface="Times New Roman"/>
              </a:rPr>
              <a:t>at</a:t>
            </a:r>
            <a:r>
              <a:rPr lang="fr-FR" dirty="0">
                <a:latin typeface="Calibri"/>
                <a:ea typeface="Calibri"/>
                <a:cs typeface="Times New Roman"/>
              </a:rPr>
              <a:t> 350 °C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. 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4" y="3584873"/>
            <a:ext cx="2327564" cy="152151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2232561" y="2735300"/>
            <a:ext cx="570015" cy="57595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1971304" y="3311253"/>
            <a:ext cx="249382" cy="2736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9323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316L tensile ( </a:t>
            </a:r>
            <a:r>
              <a:rPr lang="en-US" dirty="0"/>
              <a:t>6.1 dpa/</a:t>
            </a:r>
            <a:r>
              <a:rPr lang="en-US" dirty="0" err="1"/>
              <a:t>350°C</a:t>
            </a:r>
            <a:r>
              <a:rPr lang="en-US" dirty="0"/>
              <a:t>/LBE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275587" y="5342165"/>
            <a:ext cx="5976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/>
                <a:ea typeface="Calibri"/>
                <a:cs typeface="Times New Roman"/>
              </a:rPr>
              <a:t>Stress-</a:t>
            </a:r>
            <a:r>
              <a:rPr lang="fr-FR" dirty="0" err="1">
                <a:latin typeface="Calibri"/>
                <a:ea typeface="Calibri"/>
                <a:cs typeface="Times New Roman"/>
              </a:rPr>
              <a:t>strain</a:t>
            </a:r>
            <a:r>
              <a:rPr lang="fr-FR" dirty="0">
                <a:latin typeface="Calibri"/>
                <a:ea typeface="Calibri"/>
                <a:cs typeface="Times New Roman"/>
              </a:rPr>
              <a:t> </a:t>
            </a:r>
            <a:r>
              <a:rPr lang="fr-FR" dirty="0" err="1">
                <a:latin typeface="Calibri"/>
                <a:ea typeface="Calibri"/>
                <a:cs typeface="Times New Roman"/>
              </a:rPr>
              <a:t>curves</a:t>
            </a:r>
            <a:r>
              <a:rPr lang="fr-FR" dirty="0">
                <a:latin typeface="Calibri"/>
                <a:ea typeface="Calibri"/>
                <a:cs typeface="Times New Roman"/>
              </a:rPr>
              <a:t> for slow </a:t>
            </a:r>
            <a:r>
              <a:rPr lang="fr-FR" dirty="0" err="1">
                <a:latin typeface="Calibri"/>
                <a:ea typeface="Calibri"/>
                <a:cs typeface="Times New Roman"/>
              </a:rPr>
              <a:t>strain</a:t>
            </a:r>
            <a:r>
              <a:rPr lang="fr-FR" dirty="0">
                <a:latin typeface="Calibri"/>
                <a:ea typeface="Calibri"/>
                <a:cs typeface="Times New Roman"/>
              </a:rPr>
              <a:t> rate tests, </a:t>
            </a:r>
            <a:r>
              <a:rPr lang="fr-FR" dirty="0" err="1">
                <a:latin typeface="Calibri"/>
                <a:ea typeface="Calibri"/>
                <a:cs typeface="Times New Roman"/>
              </a:rPr>
              <a:t>at</a:t>
            </a:r>
            <a:r>
              <a:rPr lang="fr-FR" dirty="0">
                <a:latin typeface="Calibri"/>
                <a:ea typeface="Calibri"/>
                <a:cs typeface="Times New Roman"/>
              </a:rPr>
              <a:t> </a:t>
            </a:r>
            <a:r>
              <a:rPr lang="fr-FR" b="1" dirty="0">
                <a:latin typeface="Calibri"/>
                <a:ea typeface="Calibri"/>
                <a:cs typeface="Times New Roman"/>
              </a:rPr>
              <a:t>5</a:t>
            </a:r>
            <a:r>
              <a:rPr lang="fr-FR" b="1" dirty="0">
                <a:latin typeface="Calibri"/>
                <a:ea typeface="Calibri"/>
                <a:cs typeface="Calibri"/>
              </a:rPr>
              <a:t>·</a:t>
            </a:r>
            <a:r>
              <a:rPr lang="fr-FR" b="1" dirty="0">
                <a:latin typeface="Calibri"/>
                <a:ea typeface="Calibri"/>
                <a:cs typeface="Times New Roman"/>
              </a:rPr>
              <a:t>10</a:t>
            </a:r>
            <a:r>
              <a:rPr lang="fr-FR" b="1" baseline="30000" dirty="0">
                <a:latin typeface="Calibri"/>
                <a:ea typeface="Calibri"/>
                <a:cs typeface="Times New Roman"/>
              </a:rPr>
              <a:t>-</a:t>
            </a:r>
            <a:r>
              <a:rPr lang="fr-FR" b="1" baseline="30000" dirty="0" err="1">
                <a:latin typeface="Calibri"/>
                <a:ea typeface="Calibri"/>
                <a:cs typeface="Times New Roman"/>
              </a:rPr>
              <a:t>5</a:t>
            </a:r>
            <a:r>
              <a:rPr lang="fr-FR" b="1" dirty="0" err="1">
                <a:latin typeface="Calibri"/>
                <a:ea typeface="Calibri"/>
                <a:cs typeface="Times New Roman"/>
              </a:rPr>
              <a:t>s</a:t>
            </a:r>
            <a:r>
              <a:rPr lang="fr-FR" b="1" baseline="30000" dirty="0">
                <a:latin typeface="Calibri"/>
                <a:ea typeface="Calibri"/>
                <a:cs typeface="Times New Roman"/>
              </a:rPr>
              <a:t>-1</a:t>
            </a:r>
            <a:r>
              <a:rPr lang="fr-FR" dirty="0">
                <a:latin typeface="Calibri"/>
                <a:ea typeface="Calibri"/>
                <a:cs typeface="Times New Roman"/>
              </a:rPr>
              <a:t>, 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of </a:t>
            </a:r>
            <a:r>
              <a:rPr lang="fr-FR" b="1" dirty="0" smtClean="0">
                <a:latin typeface="Calibri"/>
                <a:ea typeface="Calibri"/>
                <a:cs typeface="Times New Roman"/>
              </a:rPr>
              <a:t>316L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fr-FR" dirty="0" err="1" smtClean="0">
                <a:latin typeface="Calibri"/>
                <a:ea typeface="Calibri"/>
                <a:cs typeface="Times New Roman"/>
              </a:rPr>
              <a:t>steel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fr-FR" dirty="0" err="1" smtClean="0">
                <a:latin typeface="Calibri"/>
                <a:ea typeface="Calibri"/>
                <a:cs typeface="Times New Roman"/>
              </a:rPr>
              <a:t>irradiated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 in LBE </a:t>
            </a:r>
            <a:r>
              <a:rPr lang="fr-FR" dirty="0" err="1" smtClean="0">
                <a:latin typeface="Calibri"/>
                <a:ea typeface="Calibri"/>
                <a:cs typeface="Times New Roman"/>
              </a:rPr>
              <a:t>at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 350 °C to </a:t>
            </a:r>
            <a:r>
              <a:rPr lang="fr-FR" b="1" dirty="0" smtClean="0">
                <a:latin typeface="Calibri"/>
                <a:ea typeface="Calibri"/>
                <a:cs typeface="Times New Roman"/>
              </a:rPr>
              <a:t>6.1 dpa </a:t>
            </a:r>
            <a:r>
              <a:rPr lang="fr-FR" dirty="0">
                <a:latin typeface="Calibri"/>
                <a:ea typeface="Calibri"/>
                <a:cs typeface="Times New Roman"/>
              </a:rPr>
              <a:t>in 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air </a:t>
            </a:r>
            <a:r>
              <a:rPr lang="fr-FR" dirty="0">
                <a:latin typeface="Calibri"/>
                <a:ea typeface="Calibri"/>
                <a:cs typeface="Times New Roman"/>
              </a:rPr>
              <a:t>and in </a:t>
            </a:r>
            <a:r>
              <a:rPr lang="fr-FR" b="1" dirty="0" err="1" smtClean="0">
                <a:latin typeface="Calibri"/>
                <a:ea typeface="Calibri"/>
                <a:cs typeface="Times New Roman"/>
              </a:rPr>
              <a:t>oxygen</a:t>
            </a:r>
            <a:r>
              <a:rPr lang="fr-FR" b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fr-FR" b="1" dirty="0" err="1" smtClean="0">
                <a:latin typeface="Calibri"/>
                <a:ea typeface="Calibri"/>
                <a:cs typeface="Times New Roman"/>
              </a:rPr>
              <a:t>saturated</a:t>
            </a:r>
            <a:r>
              <a:rPr lang="fr-FR" b="1" dirty="0" smtClean="0">
                <a:latin typeface="Calibri"/>
                <a:ea typeface="Calibri"/>
                <a:cs typeface="Times New Roman"/>
              </a:rPr>
              <a:t> LBE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fr-FR" dirty="0" err="1">
                <a:latin typeface="Calibri"/>
                <a:ea typeface="Calibri"/>
                <a:cs typeface="Times New Roman"/>
              </a:rPr>
              <a:t>at</a:t>
            </a:r>
            <a:r>
              <a:rPr lang="fr-FR" dirty="0">
                <a:latin typeface="Calibri"/>
                <a:ea typeface="Calibri"/>
                <a:cs typeface="Times New Roman"/>
              </a:rPr>
              <a:t> 350 °C</a:t>
            </a:r>
            <a:r>
              <a:rPr lang="fr-FR" dirty="0" smtClean="0">
                <a:latin typeface="Calibri"/>
                <a:ea typeface="Calibri"/>
                <a:cs typeface="Times New Roman"/>
              </a:rPr>
              <a:t>. </a:t>
            </a:r>
            <a:endParaRPr lang="en-US" dirty="0"/>
          </a:p>
        </p:txBody>
      </p:sp>
      <p:pic>
        <p:nvPicPr>
          <p:cNvPr id="9219" name="Picture 3" descr="C:\Users\sgavrilo\Desktop\LEXURII\Results\fractography\SS3164-1\E-S1-00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19" y="1213002"/>
            <a:ext cx="2671328" cy="20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831"/>
            <a:ext cx="6503549" cy="425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C:\Users\sgavrilo\Desktop\LEXURII\Results\fractography\SS3164-3\E-S2-03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54" y="3578704"/>
            <a:ext cx="2478093" cy="18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5830784" y="2302115"/>
            <a:ext cx="684643" cy="33250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830784" y="3014634"/>
            <a:ext cx="684643" cy="93815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74645" y="5852115"/>
            <a:ext cx="89506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n-lt"/>
              </a:rPr>
              <a:t>E. Stergar, S.G. </a:t>
            </a:r>
            <a:r>
              <a:rPr lang="en-US" sz="1100" dirty="0" err="1">
                <a:latin typeface="+mn-lt"/>
              </a:rPr>
              <a:t>Eremin</a:t>
            </a:r>
            <a:r>
              <a:rPr lang="en-US" sz="1100" dirty="0">
                <a:latin typeface="+mn-lt"/>
              </a:rPr>
              <a:t>, S. Gavrilov, M. Lambrecht, O. Makarov, V. </a:t>
            </a:r>
            <a:r>
              <a:rPr lang="en-US" sz="1100" dirty="0" err="1" smtClean="0">
                <a:latin typeface="+mn-lt"/>
              </a:rPr>
              <a:t>Iakovlev</a:t>
            </a:r>
            <a:r>
              <a:rPr lang="en-US" sz="1100" dirty="0" smtClean="0">
                <a:latin typeface="+mn-lt"/>
              </a:rPr>
              <a:t>, Influence </a:t>
            </a:r>
            <a:r>
              <a:rPr lang="en-US" sz="1100" dirty="0">
                <a:latin typeface="+mn-lt"/>
              </a:rPr>
              <a:t>of LBE long term exposure and simultaneous fast neutron irradiation on the mechanical properties of T91 and </a:t>
            </a:r>
            <a:r>
              <a:rPr lang="en-US" sz="1100" dirty="0" smtClean="0">
                <a:latin typeface="+mn-lt"/>
              </a:rPr>
              <a:t>316L, Journal </a:t>
            </a:r>
            <a:r>
              <a:rPr lang="en-US" sz="1100" dirty="0">
                <a:latin typeface="+mn-lt"/>
              </a:rPr>
              <a:t>of Nuclear </a:t>
            </a:r>
            <a:r>
              <a:rPr lang="en-US" sz="1100" dirty="0" smtClean="0">
                <a:latin typeface="+mn-lt"/>
              </a:rPr>
              <a:t>Materials, 473, 2016</a:t>
            </a:r>
            <a:r>
              <a:rPr lang="en-US" sz="1100" dirty="0">
                <a:latin typeface="+mn-lt"/>
              </a:rPr>
              <a:t>,</a:t>
            </a:r>
          </a:p>
          <a:p>
            <a:r>
              <a:rPr lang="en-US" sz="1100" dirty="0" smtClean="0">
                <a:latin typeface="+mn-lt"/>
              </a:rPr>
              <a:t>https</a:t>
            </a:r>
            <a:r>
              <a:rPr lang="en-US" sz="1100" dirty="0">
                <a:latin typeface="+mn-lt"/>
              </a:rPr>
              <a:t>://doi.org/10.1016/j.jnucmat.2016.02.008.</a:t>
            </a:r>
          </a:p>
        </p:txBody>
      </p:sp>
    </p:spTree>
    <p:extLst>
      <p:ext uri="{BB962C8B-B14F-4D97-AF65-F5344CB8AC3E}">
        <p14:creationId xmlns:p14="http://schemas.microsoft.com/office/powerpoint/2010/main" val="1249747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MEGAPIE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303" y="1601262"/>
            <a:ext cx="2628900" cy="330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7909" y="5081350"/>
            <a:ext cx="3236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Stress </a:t>
            </a:r>
            <a:r>
              <a:rPr lang="en-US" sz="1200" dirty="0">
                <a:latin typeface="+mn-lt"/>
              </a:rPr>
              <a:t>versus strain of the MEGAPIE and TWIN-ASTIR samples measured at 300 °C, with and without contact with LBE</a:t>
            </a:r>
          </a:p>
        </p:txBody>
      </p:sp>
      <p:sp>
        <p:nvSpPr>
          <p:cNvPr id="7" name="Rectangle 6"/>
          <p:cNvSpPr/>
          <p:nvPr/>
        </p:nvSpPr>
        <p:spPr>
          <a:xfrm>
            <a:off x="414338" y="6080969"/>
            <a:ext cx="8565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+mn-lt"/>
              </a:rPr>
              <a:t>M.J. </a:t>
            </a:r>
            <a:r>
              <a:rPr lang="en-US" sz="900" dirty="0" err="1" smtClean="0">
                <a:latin typeface="+mn-lt"/>
              </a:rPr>
              <a:t>Konstantinović</a:t>
            </a:r>
            <a:r>
              <a:rPr lang="en-US" sz="900" dirty="0" smtClean="0">
                <a:latin typeface="+mn-lt"/>
              </a:rPr>
              <a:t>,  E. </a:t>
            </a:r>
            <a:r>
              <a:rPr lang="en-US" sz="900" dirty="0" err="1" smtClean="0">
                <a:latin typeface="+mn-lt"/>
              </a:rPr>
              <a:t>Stergar</a:t>
            </a:r>
            <a:r>
              <a:rPr lang="en-US" sz="900" dirty="0" smtClean="0">
                <a:latin typeface="+mn-lt"/>
              </a:rPr>
              <a:t>,  M. </a:t>
            </a:r>
            <a:r>
              <a:rPr lang="en-US" sz="900" dirty="0" err="1" smtClean="0">
                <a:latin typeface="+mn-lt"/>
              </a:rPr>
              <a:t>Lambrecht</a:t>
            </a:r>
            <a:r>
              <a:rPr lang="en-US" sz="900" dirty="0" smtClean="0">
                <a:latin typeface="+mn-lt"/>
              </a:rPr>
              <a:t>,  S. </a:t>
            </a:r>
            <a:r>
              <a:rPr lang="en-US" sz="900" dirty="0" err="1" smtClean="0">
                <a:latin typeface="+mn-lt"/>
              </a:rPr>
              <a:t>Gavrilov</a:t>
            </a:r>
            <a:r>
              <a:rPr lang="en-US" sz="900" dirty="0" smtClean="0">
                <a:latin typeface="+mn-lt"/>
              </a:rPr>
              <a:t>, Comparison of the mechanical properties of T91 steel from the MEGAPIE, and TWIN-ASTIR irradiation programs, Journal of Nuclear Materials, 2015, Available online 27 July 2015, </a:t>
            </a:r>
            <a:r>
              <a:rPr lang="en-US" sz="900" dirty="0">
                <a:latin typeface="+mn-lt"/>
                <a:hlinkClick r:id="rId3"/>
              </a:rPr>
              <a:t>http://</a:t>
            </a:r>
            <a:r>
              <a:rPr lang="en-US" sz="900" dirty="0" smtClean="0">
                <a:latin typeface="+mn-lt"/>
                <a:hlinkClick r:id="rId3"/>
              </a:rPr>
              <a:t>dx.doi.org/10.1016/j.jnucmat.2015.07.038</a:t>
            </a:r>
            <a:endParaRPr lang="en-US" sz="900" dirty="0" smtClean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431" y="1557893"/>
            <a:ext cx="2552700" cy="330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90382" y="4903262"/>
            <a:ext cx="341471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n-lt"/>
              </a:rPr>
              <a:t>The SEM pictures of the broken surface of irradiated MEGAPIE and TWIN-ASTIR samples tested under high dose (A), medium dose (B) conditions, as well as those tested with (b) and without (a) the contact with LBE</a:t>
            </a:r>
          </a:p>
        </p:txBody>
      </p:sp>
      <p:pic>
        <p:nvPicPr>
          <p:cNvPr id="1026" name="Picture 2" descr="http://irfu.cea.fr/Images/astImg/2254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2" y="1526142"/>
            <a:ext cx="2078485" cy="33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50061" y="5156687"/>
            <a:ext cx="16216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MEGAPIE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2743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46" y="347914"/>
            <a:ext cx="8794718" cy="714375"/>
          </a:xfrm>
        </p:spPr>
        <p:txBody>
          <a:bodyPr/>
          <a:lstStyle/>
          <a:p>
            <a:r>
              <a:rPr lang="en-US" dirty="0" smtClean="0"/>
              <a:t>Materials tested </a:t>
            </a:r>
            <a:r>
              <a:rPr lang="en-US" dirty="0"/>
              <a:t> at SCK•CEN</a:t>
            </a:r>
            <a:r>
              <a:rPr lang="en-US" dirty="0" smtClean="0"/>
              <a:t> for susceptibility                     to Liquid Metal Embrittlement in LBE </a:t>
            </a:r>
            <a:r>
              <a:rPr lang="en-US" b="1" dirty="0" smtClean="0"/>
              <a:t>by SSRT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66" y="1039609"/>
            <a:ext cx="9032033" cy="5019728"/>
          </a:xfrm>
        </p:spPr>
        <p:txBody>
          <a:bodyPr/>
          <a:lstStyle/>
          <a:p>
            <a:r>
              <a:rPr lang="en-US" b="1" dirty="0" smtClean="0"/>
              <a:t>T91</a:t>
            </a:r>
            <a:r>
              <a:rPr lang="en-US" dirty="0" smtClean="0"/>
              <a:t> DEMETRA heat - screening tests completed-&gt;</a:t>
            </a:r>
            <a:r>
              <a:rPr lang="en-US" dirty="0" smtClean="0">
                <a:solidFill>
                  <a:srgbClr val="FF0000"/>
                </a:solidFill>
              </a:rPr>
              <a:t>susceptible</a:t>
            </a:r>
          </a:p>
          <a:p>
            <a:pPr lvl="1"/>
            <a:r>
              <a:rPr lang="en-US" dirty="0" smtClean="0"/>
              <a:t> irradiated</a:t>
            </a:r>
            <a:r>
              <a:rPr lang="en-US" dirty="0"/>
              <a:t> - screening tests </a:t>
            </a:r>
            <a:r>
              <a:rPr lang="en-US" dirty="0" smtClean="0"/>
              <a:t>completed –&gt; </a:t>
            </a:r>
            <a:r>
              <a:rPr lang="en-US" dirty="0" smtClean="0">
                <a:solidFill>
                  <a:srgbClr val="FF0000"/>
                </a:solidFill>
              </a:rPr>
              <a:t>very susceptible</a:t>
            </a:r>
          </a:p>
          <a:p>
            <a:r>
              <a:rPr lang="en-US" b="1" dirty="0" smtClean="0"/>
              <a:t>316L</a:t>
            </a:r>
            <a:r>
              <a:rPr lang="en-US" dirty="0" smtClean="0"/>
              <a:t> DEMETRA heat -&gt;</a:t>
            </a:r>
            <a:r>
              <a:rPr lang="en-US" dirty="0"/>
              <a:t> screening tests </a:t>
            </a:r>
            <a:r>
              <a:rPr lang="en-US" dirty="0" smtClean="0"/>
              <a:t>completed-&gt; </a:t>
            </a:r>
            <a:r>
              <a:rPr lang="en-US" dirty="0" smtClean="0">
                <a:solidFill>
                  <a:srgbClr val="339966"/>
                </a:solidFill>
              </a:rPr>
              <a:t>not susceptible</a:t>
            </a:r>
          </a:p>
          <a:p>
            <a:pPr lvl="1"/>
            <a:r>
              <a:rPr lang="en-US" dirty="0" smtClean="0"/>
              <a:t>Irradiated (up to 30dpa)	</a:t>
            </a:r>
            <a:r>
              <a:rPr lang="en-US" dirty="0"/>
              <a:t> –&gt; </a:t>
            </a:r>
            <a:r>
              <a:rPr lang="en-US" dirty="0">
                <a:solidFill>
                  <a:srgbClr val="339966"/>
                </a:solidFill>
              </a:rPr>
              <a:t>not susceptible</a:t>
            </a:r>
            <a:endParaRPr lang="en-US" dirty="0" smtClean="0">
              <a:solidFill>
                <a:srgbClr val="339966"/>
              </a:solidFill>
            </a:endParaRPr>
          </a:p>
          <a:p>
            <a:r>
              <a:rPr lang="en-US" b="1" dirty="0" smtClean="0"/>
              <a:t>1.4970</a:t>
            </a:r>
            <a:r>
              <a:rPr lang="en-US" dirty="0" smtClean="0"/>
              <a:t> </a:t>
            </a:r>
            <a:r>
              <a:rPr lang="en-US" dirty="0"/>
              <a:t>-&gt; screening tests </a:t>
            </a:r>
            <a:r>
              <a:rPr lang="en-US" dirty="0" smtClean="0"/>
              <a:t>completed</a:t>
            </a:r>
          </a:p>
          <a:p>
            <a:pPr lvl="1"/>
            <a:r>
              <a:rPr lang="en-US" dirty="0" smtClean="0"/>
              <a:t>solution annealed		</a:t>
            </a:r>
            <a:r>
              <a:rPr lang="en-US" dirty="0"/>
              <a:t> –&gt; </a:t>
            </a:r>
            <a:r>
              <a:rPr lang="en-US" dirty="0">
                <a:solidFill>
                  <a:srgbClr val="339966"/>
                </a:solidFill>
              </a:rPr>
              <a:t>not susceptible</a:t>
            </a:r>
            <a:endParaRPr lang="en-US" dirty="0" smtClean="0">
              <a:solidFill>
                <a:srgbClr val="339966"/>
              </a:solidFill>
            </a:endParaRPr>
          </a:p>
          <a:p>
            <a:pPr lvl="1"/>
            <a:r>
              <a:rPr lang="en-US" dirty="0" smtClean="0"/>
              <a:t>Cold Worked		</a:t>
            </a:r>
            <a:r>
              <a:rPr lang="en-US" dirty="0"/>
              <a:t> –&gt; </a:t>
            </a:r>
            <a:r>
              <a:rPr lang="en-US" dirty="0">
                <a:solidFill>
                  <a:srgbClr val="339966"/>
                </a:solidFill>
              </a:rPr>
              <a:t>not susceptible</a:t>
            </a:r>
            <a:endParaRPr lang="en-US" dirty="0" smtClean="0">
              <a:solidFill>
                <a:srgbClr val="339966"/>
              </a:solidFill>
            </a:endParaRPr>
          </a:p>
          <a:p>
            <a:pPr lvl="1"/>
            <a:r>
              <a:rPr lang="en-US" dirty="0" smtClean="0"/>
              <a:t>Cold </a:t>
            </a:r>
            <a:r>
              <a:rPr lang="en-US" dirty="0" err="1" smtClean="0"/>
              <a:t>Worked+irradiated</a:t>
            </a:r>
            <a:r>
              <a:rPr lang="en-US" dirty="0" smtClean="0"/>
              <a:t>	</a:t>
            </a:r>
            <a:r>
              <a:rPr lang="en-US" dirty="0"/>
              <a:t> –&gt; </a:t>
            </a:r>
            <a:r>
              <a:rPr lang="en-US" dirty="0">
                <a:solidFill>
                  <a:srgbClr val="339966"/>
                </a:solidFill>
              </a:rPr>
              <a:t>not susceptible</a:t>
            </a:r>
            <a:endParaRPr lang="en-US" dirty="0" smtClean="0">
              <a:solidFill>
                <a:srgbClr val="339966"/>
              </a:solidFill>
            </a:endParaRPr>
          </a:p>
          <a:p>
            <a:r>
              <a:rPr lang="en-US" b="1" dirty="0" smtClean="0"/>
              <a:t>CLAM</a:t>
            </a:r>
            <a:r>
              <a:rPr lang="en-US" dirty="0" smtClean="0"/>
              <a:t> &amp; </a:t>
            </a:r>
            <a:r>
              <a:rPr lang="en-US" b="1" dirty="0" smtClean="0"/>
              <a:t>Si </a:t>
            </a:r>
            <a:r>
              <a:rPr lang="en-US" b="1" dirty="0"/>
              <a:t>doped CLAM </a:t>
            </a:r>
            <a:r>
              <a:rPr lang="en-US" dirty="0" smtClean="0"/>
              <a:t>–&gt; </a:t>
            </a:r>
            <a:r>
              <a:rPr lang="en-US" dirty="0" smtClean="0">
                <a:solidFill>
                  <a:srgbClr val="FF0000"/>
                </a:solidFill>
              </a:rPr>
              <a:t>susceptible</a:t>
            </a:r>
          </a:p>
          <a:p>
            <a:r>
              <a:rPr lang="en-US" b="1" dirty="0" err="1" smtClean="0"/>
              <a:t>Eurofer</a:t>
            </a:r>
            <a:r>
              <a:rPr lang="en-US" b="1" dirty="0" smtClean="0"/>
              <a:t> 97 heat 2</a:t>
            </a:r>
            <a:r>
              <a:rPr lang="en-US" dirty="0" smtClean="0"/>
              <a:t> – screening tests completed -&gt;</a:t>
            </a:r>
            <a:r>
              <a:rPr lang="en-US" dirty="0" smtClean="0">
                <a:solidFill>
                  <a:srgbClr val="FF0000"/>
                </a:solidFill>
              </a:rPr>
              <a:t>susceptible</a:t>
            </a:r>
          </a:p>
          <a:p>
            <a:r>
              <a:rPr lang="en-US" b="1" dirty="0" smtClean="0"/>
              <a:t>EP-823</a:t>
            </a:r>
            <a:r>
              <a:rPr lang="en-US" dirty="0" smtClean="0"/>
              <a:t> </a:t>
            </a:r>
            <a:r>
              <a:rPr lang="en-US" b="1" dirty="0" smtClean="0"/>
              <a:t>analog</a:t>
            </a:r>
            <a:r>
              <a:rPr lang="en-US" dirty="0" smtClean="0"/>
              <a:t> </a:t>
            </a:r>
            <a:r>
              <a:rPr lang="en-US" dirty="0"/>
              <a:t>- screening tests </a:t>
            </a:r>
            <a:r>
              <a:rPr lang="en-US" dirty="0" smtClean="0"/>
              <a:t>completed – </a:t>
            </a:r>
            <a:r>
              <a:rPr lang="en-US" dirty="0" smtClean="0">
                <a:solidFill>
                  <a:srgbClr val="FF0000"/>
                </a:solidFill>
              </a:rPr>
              <a:t>very susceptible</a:t>
            </a:r>
          </a:p>
          <a:p>
            <a:r>
              <a:rPr lang="en-US" b="1" dirty="0" smtClean="0"/>
              <a:t>Si doped </a:t>
            </a:r>
            <a:r>
              <a:rPr lang="en-US" b="1" dirty="0" err="1" smtClean="0"/>
              <a:t>FeCr</a:t>
            </a:r>
            <a:r>
              <a:rPr lang="en-US" b="1" dirty="0" smtClean="0"/>
              <a:t> </a:t>
            </a:r>
            <a:r>
              <a:rPr lang="en-US" dirty="0" smtClean="0"/>
              <a:t>steels-&gt;screening </a:t>
            </a:r>
            <a:r>
              <a:rPr lang="en-US" dirty="0"/>
              <a:t>tests completed </a:t>
            </a:r>
            <a:r>
              <a:rPr lang="en-US" dirty="0" smtClean="0"/>
              <a:t>–&gt;</a:t>
            </a:r>
            <a:r>
              <a:rPr lang="en-US" dirty="0" smtClean="0">
                <a:solidFill>
                  <a:srgbClr val="FF0000"/>
                </a:solidFill>
              </a:rPr>
              <a:t>very </a:t>
            </a:r>
            <a:r>
              <a:rPr lang="en-US" dirty="0">
                <a:solidFill>
                  <a:srgbClr val="FF0000"/>
                </a:solidFill>
              </a:rPr>
              <a:t>susceptible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Fe10CrAl (exp. heat)</a:t>
            </a:r>
            <a:r>
              <a:rPr lang="en-US" dirty="0" smtClean="0"/>
              <a:t> -&gt; </a:t>
            </a:r>
            <a:r>
              <a:rPr lang="en-US" dirty="0"/>
              <a:t>screening tests completed -&gt;</a:t>
            </a:r>
            <a:r>
              <a:rPr lang="en-US" dirty="0" smtClean="0">
                <a:solidFill>
                  <a:srgbClr val="FF0000"/>
                </a:solidFill>
              </a:rPr>
              <a:t>susceptible</a:t>
            </a:r>
          </a:p>
          <a:p>
            <a:r>
              <a:rPr lang="en-US" b="1" dirty="0" smtClean="0"/>
              <a:t>ODS 9%, 12% &amp; 14 %Cr </a:t>
            </a:r>
            <a:r>
              <a:rPr lang="en-US" dirty="0" smtClean="0"/>
              <a:t>-&gt; </a:t>
            </a:r>
            <a:r>
              <a:rPr lang="en-US" dirty="0"/>
              <a:t>screening tests completed -&gt;</a:t>
            </a:r>
            <a:r>
              <a:rPr lang="en-US" dirty="0">
                <a:solidFill>
                  <a:srgbClr val="FF0000"/>
                </a:solidFill>
              </a:rPr>
              <a:t>susceptible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022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to handle LME for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07" y="1070110"/>
            <a:ext cx="8573386" cy="5092126"/>
          </a:xfrm>
        </p:spPr>
        <p:txBody>
          <a:bodyPr/>
          <a:lstStyle/>
          <a:p>
            <a:r>
              <a:rPr lang="en-US" sz="2400" dirty="0" smtClean="0"/>
              <a:t>To use materials, which are not susceptible to LME</a:t>
            </a:r>
          </a:p>
          <a:p>
            <a:pPr lvl="1"/>
            <a:r>
              <a:rPr lang="en-US" sz="2400" dirty="0" smtClean="0"/>
              <a:t>Pro: qualification program -&gt; demonstration of immunity</a:t>
            </a:r>
          </a:p>
          <a:p>
            <a:pPr lvl="1"/>
            <a:r>
              <a:rPr lang="en-US" sz="2400" dirty="0" smtClean="0"/>
              <a:t>Con: significant reduction of candidate materials number</a:t>
            </a:r>
          </a:p>
          <a:p>
            <a:pPr lvl="1"/>
            <a:r>
              <a:rPr lang="en-US" sz="2400" dirty="0" smtClean="0"/>
              <a:t>Challenges: to define “immunity”</a:t>
            </a:r>
          </a:p>
          <a:p>
            <a:r>
              <a:rPr lang="en-US" sz="2400" dirty="0" smtClean="0"/>
              <a:t>Incorporation of LME by reduction of mechanical properties</a:t>
            </a:r>
          </a:p>
          <a:p>
            <a:pPr lvl="1"/>
            <a:r>
              <a:rPr lang="en-US" sz="2400" dirty="0"/>
              <a:t>Pro: w</a:t>
            </a:r>
            <a:r>
              <a:rPr lang="en-US" sz="2400" dirty="0" smtClean="0"/>
              <a:t>idening list of candidate materials</a:t>
            </a:r>
            <a:endParaRPr lang="en-US" sz="2400" dirty="0"/>
          </a:p>
          <a:p>
            <a:pPr lvl="1"/>
            <a:r>
              <a:rPr lang="en-US" sz="2400" dirty="0"/>
              <a:t>Con: e</a:t>
            </a:r>
            <a:r>
              <a:rPr lang="en-US" sz="2400" dirty="0" smtClean="0"/>
              <a:t>xtensive R&amp;D required</a:t>
            </a:r>
          </a:p>
          <a:p>
            <a:pPr lvl="1"/>
            <a:r>
              <a:rPr lang="en-US" sz="2400" dirty="0" smtClean="0"/>
              <a:t>Challenges: to define conservatism of the “reduction”</a:t>
            </a:r>
          </a:p>
          <a:p>
            <a:r>
              <a:rPr lang="en-US" sz="2400" dirty="0" smtClean="0"/>
              <a:t>Mitigation techniques</a:t>
            </a:r>
          </a:p>
          <a:p>
            <a:pPr lvl="1"/>
            <a:r>
              <a:rPr lang="en-US" sz="2400" dirty="0"/>
              <a:t>Pro: v</a:t>
            </a:r>
            <a:r>
              <a:rPr lang="en-US" sz="2400" dirty="0" smtClean="0"/>
              <a:t>anishing of susceptibility</a:t>
            </a:r>
            <a:endParaRPr lang="en-US" sz="2400" dirty="0"/>
          </a:p>
          <a:p>
            <a:pPr lvl="1"/>
            <a:r>
              <a:rPr lang="en-US" sz="2400" dirty="0" smtClean="0"/>
              <a:t>Con: questionable visibility</a:t>
            </a:r>
          </a:p>
          <a:p>
            <a:pPr lvl="1"/>
            <a:r>
              <a:rPr lang="en-US" sz="2400" dirty="0" smtClean="0"/>
              <a:t>Challenges: to define and justify mitigation strategy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74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T91 steel is susceptible to LME in LBE environment but intimate contact between steel and liquid metal is provided to observe it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T91 steel after neutron or combined neutron/proton irradiation shows enhanced susceptibility to LME in LBE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Austenitic stainless steels also after neutron irradiation do not show significant effect of LBE on tensile and fracture toughness property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Austenitic stainless steels (AISI 316L and DIN 1.4970) are selected for structural and fuel assembly components of MYRRHA reactor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058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59" y="5018568"/>
            <a:ext cx="1802697" cy="11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696827" y="901221"/>
            <a:ext cx="7743825" cy="392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b="1" kern="0" dirty="0" smtClean="0"/>
              <a:t>Copyright </a:t>
            </a:r>
            <a:r>
              <a:rPr lang="en-GB" sz="1100" b="1" kern="0" smtClean="0"/>
              <a:t>© 2019 </a:t>
            </a:r>
            <a:r>
              <a:rPr lang="en-GB" sz="1100" b="1" kern="0" dirty="0" smtClean="0"/>
              <a:t>- </a:t>
            </a:r>
            <a:r>
              <a:rPr lang="en-GB" sz="1100" b="1" kern="0" dirty="0" err="1" smtClean="0"/>
              <a:t>SCK</a:t>
            </a:r>
            <a:r>
              <a:rPr lang="en-GB" sz="1100" b="1" kern="0" dirty="0" err="1" smtClean="0">
                <a:sym typeface="Wingdings" pitchFamily="2" charset="2"/>
              </a:rPr>
              <a:t></a:t>
            </a:r>
            <a:r>
              <a:rPr lang="en-GB" sz="1100" b="1" kern="0" dirty="0" err="1" smtClean="0"/>
              <a:t>CEN</a:t>
            </a:r>
            <a:endParaRPr lang="en-GB" sz="1100" b="1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b="1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smtClean="0"/>
              <a:t>PLEASE NOTE!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100" kern="0" dirty="0" smtClean="0"/>
              <a:t>This presentation contains data, information and formats for dedicated use only and may not be communicated, copied, reproduced, distributed or cited without the explicit written permission of SCK•CEN.</a:t>
            </a:r>
            <a:br>
              <a:rPr lang="en-US" sz="1100" kern="0" dirty="0" smtClean="0"/>
            </a:br>
            <a:r>
              <a:rPr lang="en-US" sz="1100" kern="0" dirty="0" smtClean="0"/>
              <a:t>If this explicit written permission has been obtained, please reference the author, followed by ‘by courtesy of SCK•CEN’.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US" sz="1100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100" kern="0" dirty="0" smtClean="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b="1" kern="0" dirty="0" smtClean="0"/>
              <a:t>SCK•CEN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err="1" smtClean="0"/>
              <a:t>Studiecentrum</a:t>
            </a:r>
            <a:r>
              <a:rPr lang="en-GB" sz="1100" kern="0" dirty="0" smtClean="0"/>
              <a:t> </a:t>
            </a:r>
            <a:r>
              <a:rPr lang="en-GB" sz="1100" kern="0" dirty="0" err="1" smtClean="0"/>
              <a:t>voor</a:t>
            </a:r>
            <a:r>
              <a:rPr lang="en-GB" sz="1100" kern="0" dirty="0" smtClean="0"/>
              <a:t> </a:t>
            </a:r>
            <a:r>
              <a:rPr lang="en-GB" sz="1100" kern="0" dirty="0" err="1" smtClean="0"/>
              <a:t>Kernenergie</a:t>
            </a:r>
            <a:endParaRPr lang="en-GB" sz="1100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smtClean="0"/>
              <a:t>Centre </a:t>
            </a:r>
            <a:r>
              <a:rPr lang="en-GB" sz="1100" kern="0" dirty="0" err="1" smtClean="0"/>
              <a:t>d'Etude</a:t>
            </a:r>
            <a:r>
              <a:rPr lang="en-GB" sz="1100" kern="0" dirty="0" smtClean="0"/>
              <a:t> de </a:t>
            </a:r>
            <a:r>
              <a:rPr lang="en-GB" sz="1100" kern="0" dirty="0" err="1" smtClean="0"/>
              <a:t>l'Energie</a:t>
            </a:r>
            <a:r>
              <a:rPr lang="en-GB" sz="1100" kern="0" dirty="0" smtClean="0"/>
              <a:t> </a:t>
            </a:r>
            <a:r>
              <a:rPr lang="en-GB" sz="1100" kern="0" dirty="0" err="1" smtClean="0"/>
              <a:t>Nucléaire</a:t>
            </a:r>
            <a:endParaRPr lang="en-GB" sz="1100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smtClean="0"/>
              <a:t>Belgian Nuclear </a:t>
            </a:r>
            <a:r>
              <a:rPr lang="en-US" sz="1100" kern="0" dirty="0" smtClean="0"/>
              <a:t>Research</a:t>
            </a:r>
            <a:r>
              <a:rPr lang="en-GB" sz="1100" kern="0" dirty="0" smtClean="0"/>
              <a:t> Centre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err="1" smtClean="0"/>
              <a:t>Stichting</a:t>
            </a:r>
            <a:r>
              <a:rPr lang="en-GB" sz="1100" kern="0" dirty="0" smtClean="0"/>
              <a:t> van </a:t>
            </a:r>
            <a:r>
              <a:rPr lang="en-GB" sz="1100" kern="0" dirty="0" err="1" smtClean="0"/>
              <a:t>Openbaar</a:t>
            </a:r>
            <a:r>
              <a:rPr lang="en-GB" sz="1100" kern="0" dirty="0" smtClean="0"/>
              <a:t> Nut 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err="1" smtClean="0"/>
              <a:t>Fondation</a:t>
            </a:r>
            <a:r>
              <a:rPr lang="en-GB" sz="1100" kern="0" dirty="0" smtClean="0"/>
              <a:t> </a:t>
            </a:r>
            <a:r>
              <a:rPr lang="en-GB" sz="1100" kern="0" dirty="0" err="1" smtClean="0"/>
              <a:t>d'Utilité</a:t>
            </a:r>
            <a:r>
              <a:rPr lang="en-GB" sz="1100" kern="0" dirty="0" smtClean="0"/>
              <a:t> </a:t>
            </a:r>
            <a:r>
              <a:rPr lang="en-GB" sz="1100" kern="0" dirty="0" err="1" smtClean="0"/>
              <a:t>Publique</a:t>
            </a:r>
            <a:r>
              <a:rPr lang="en-GB" sz="1100" kern="0" dirty="0" smtClean="0"/>
              <a:t> 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smtClean="0"/>
              <a:t>Foundation of Public Utility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kern="0" dirty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smtClean="0"/>
              <a:t>Registered Office: Avenue Herrmann-</a:t>
            </a:r>
            <a:r>
              <a:rPr lang="en-GB" sz="1100" kern="0" dirty="0" err="1" smtClean="0"/>
              <a:t>Debrouxlaan</a:t>
            </a:r>
            <a:r>
              <a:rPr lang="en-GB" sz="1100" kern="0" dirty="0" smtClean="0"/>
              <a:t> 40 – BE-1160 BRUSSELS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dirty="0" smtClean="0"/>
              <a:t>Operational Office: Boeretang 200 – BE-2400 MOL </a:t>
            </a:r>
          </a:p>
        </p:txBody>
      </p:sp>
    </p:spTree>
    <p:extLst>
      <p:ext uri="{BB962C8B-B14F-4D97-AF65-F5344CB8AC3E}">
        <p14:creationId xmlns:p14="http://schemas.microsoft.com/office/powerpoint/2010/main" val="3080340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MYRRHA project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Liquid </a:t>
            </a:r>
            <a:r>
              <a:rPr lang="en-US" dirty="0" smtClean="0"/>
              <a:t>metal embrittlement phenomenology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LME issues for design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Irradiation experiments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TWIN-ASTIR (BR2)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LEXUR II (BOR 60)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MEGAPIE (PSI)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Options to handle LME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4824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846" dirty="0"/>
              <a:t>MYRRHA – An Accelerator Driven System</a:t>
            </a:r>
          </a:p>
          <a:p>
            <a:pPr lvl="1"/>
            <a:r>
              <a:rPr lang="en-US" sz="1662" dirty="0"/>
              <a:t>Demonstrate the ADS concept at pre-industrial scale</a:t>
            </a:r>
          </a:p>
          <a:p>
            <a:pPr lvl="2"/>
            <a:r>
              <a:rPr lang="en-US" sz="1477" dirty="0"/>
              <a:t>Can operate in critical and sub-critical modes</a:t>
            </a:r>
          </a:p>
          <a:p>
            <a:pPr lvl="1"/>
            <a:r>
              <a:rPr lang="en-US" sz="1662" dirty="0"/>
              <a:t>Demonstrate transmutation</a:t>
            </a:r>
          </a:p>
          <a:p>
            <a:pPr lvl="1"/>
            <a:r>
              <a:rPr lang="en-US" sz="1662" dirty="0"/>
              <a:t>Fast neutron source </a:t>
            </a:r>
            <a:r>
              <a:rPr lang="en-US" sz="1662" dirty="0">
                <a:sym typeface="Wingdings" panose="05000000000000000000" pitchFamily="2" charset="2"/>
              </a:rPr>
              <a:t> multipurpose and flexible </a:t>
            </a:r>
            <a:br>
              <a:rPr lang="en-US" sz="1662" dirty="0">
                <a:sym typeface="Wingdings" panose="05000000000000000000" pitchFamily="2" charset="2"/>
              </a:rPr>
            </a:br>
            <a:r>
              <a:rPr lang="en-US" sz="1662" dirty="0">
                <a:sym typeface="Wingdings" panose="05000000000000000000" pitchFamily="2" charset="2"/>
              </a:rPr>
              <a:t>irradiation facility</a:t>
            </a:r>
            <a:endParaRPr lang="en-US" sz="1662" dirty="0"/>
          </a:p>
        </p:txBody>
      </p:sp>
      <p:grpSp>
        <p:nvGrpSpPr>
          <p:cNvPr id="2" name="Group 1"/>
          <p:cNvGrpSpPr/>
          <p:nvPr/>
        </p:nvGrpSpPr>
        <p:grpSpPr>
          <a:xfrm>
            <a:off x="494055" y="3106501"/>
            <a:ext cx="8174712" cy="3092670"/>
            <a:chOff x="221132" y="2923510"/>
            <a:chExt cx="8855938" cy="335039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772" y="4143978"/>
              <a:ext cx="1824298" cy="212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7" b="39170"/>
            <a:stretch/>
          </p:blipFill>
          <p:spPr bwMode="auto">
            <a:xfrm>
              <a:off x="7219457" y="3543302"/>
              <a:ext cx="1141324" cy="61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C:\Users\rfernand\Documents\Nurer\Injector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40"/>
            <a:stretch/>
          </p:blipFill>
          <p:spPr bwMode="auto">
            <a:xfrm>
              <a:off x="221132" y="2923510"/>
              <a:ext cx="3470034" cy="147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rfernand\Documents\Nurer\Cavities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4"/>
            <a:stretch/>
          </p:blipFill>
          <p:spPr bwMode="auto">
            <a:xfrm>
              <a:off x="3691166" y="3471054"/>
              <a:ext cx="680111" cy="284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rfernand\Documents\Nurer\Cavities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8"/>
            <a:stretch/>
          </p:blipFill>
          <p:spPr bwMode="auto">
            <a:xfrm>
              <a:off x="4371277" y="3449742"/>
              <a:ext cx="2881633" cy="273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655651" y="4518837"/>
          <a:ext cx="2387826" cy="113010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193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54">
                <a:tc gridSpan="2">
                  <a:txBody>
                    <a:bodyPr/>
                    <a:lstStyle/>
                    <a:p>
                      <a:pPr algn="ctr"/>
                      <a:r>
                        <a:rPr lang="nl-BE" sz="1300" baseline="0" dirty="0" smtClean="0"/>
                        <a:t>Accelerator</a:t>
                      </a:r>
                      <a:endParaRPr lang="nl-BE" sz="1300" dirty="0"/>
                    </a:p>
                  </a:txBody>
                  <a:tcPr marL="84406" marR="84406" marT="42203" marB="42203"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r>
                        <a:rPr lang="en-US" sz="1300" i="1" dirty="0" smtClean="0"/>
                        <a:t>particles</a:t>
                      </a:r>
                      <a:endParaRPr lang="nl-BE" sz="1300" i="1" dirty="0"/>
                    </a:p>
                  </a:txBody>
                  <a:tcPr marL="84406" marR="84406" marT="42203" marB="42203" anchor="b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protons</a:t>
                      </a:r>
                      <a:endParaRPr lang="nl-BE" sz="1300" dirty="0"/>
                    </a:p>
                  </a:txBody>
                  <a:tcPr marL="84406" marR="84406" marT="42203" marB="42203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r>
                        <a:rPr lang="en-US" sz="1300" i="1" dirty="0" smtClean="0"/>
                        <a:t>beam</a:t>
                      </a:r>
                      <a:r>
                        <a:rPr lang="en-US" sz="1300" i="1" baseline="0" dirty="0" smtClean="0"/>
                        <a:t> energy</a:t>
                      </a:r>
                      <a:endParaRPr lang="nl-BE" sz="1300" i="1" dirty="0"/>
                    </a:p>
                  </a:txBody>
                  <a:tcPr marL="84406" marR="84406" marT="42203" marB="42203" anchor="b"/>
                </a:tc>
                <a:tc>
                  <a:txBody>
                    <a:bodyPr/>
                    <a:lstStyle/>
                    <a:p>
                      <a:r>
                        <a:rPr lang="nl-BE" sz="1300" dirty="0" smtClean="0"/>
                        <a:t>600 </a:t>
                      </a:r>
                      <a:r>
                        <a:rPr lang="nl-BE" sz="1300" dirty="0" err="1" smtClean="0"/>
                        <a:t>MeV</a:t>
                      </a:r>
                      <a:endParaRPr lang="nl-BE" sz="1300" dirty="0"/>
                    </a:p>
                  </a:txBody>
                  <a:tcPr marL="84406" marR="84406" marT="42203" marB="42203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r>
                        <a:rPr lang="en-US" sz="1300" i="1" dirty="0" smtClean="0"/>
                        <a:t>beam</a:t>
                      </a:r>
                      <a:r>
                        <a:rPr lang="en-US" sz="1300" i="1" baseline="0" dirty="0" smtClean="0"/>
                        <a:t> current</a:t>
                      </a:r>
                      <a:endParaRPr lang="nl-BE" sz="1300" i="1" dirty="0"/>
                    </a:p>
                  </a:txBody>
                  <a:tcPr marL="84406" marR="84406" marT="42203" marB="42203" anchor="b"/>
                </a:tc>
                <a:tc>
                  <a:txBody>
                    <a:bodyPr/>
                    <a:lstStyle/>
                    <a:p>
                      <a:r>
                        <a:rPr lang="nl-BE" sz="1300" dirty="0" smtClean="0"/>
                        <a:t>2.4 to 4 mA</a:t>
                      </a:r>
                      <a:endParaRPr lang="nl-BE" sz="1300" dirty="0"/>
                    </a:p>
                  </a:txBody>
                  <a:tcPr marL="84406" marR="84406" marT="42203" marB="42203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4615370" y="4648295"/>
          <a:ext cx="2256202" cy="141263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907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54">
                <a:tc gridSpan="2">
                  <a:txBody>
                    <a:bodyPr/>
                    <a:lstStyle/>
                    <a:p>
                      <a:pPr algn="ctr"/>
                      <a:r>
                        <a:rPr lang="nl-BE" sz="1300" baseline="0" dirty="0" smtClean="0"/>
                        <a:t>Reactor</a:t>
                      </a:r>
                      <a:endParaRPr lang="nl-BE" sz="1300" dirty="0"/>
                    </a:p>
                  </a:txBody>
                  <a:tcPr marL="84406" marR="84406" marT="42203" marB="42203"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3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  <a:endParaRPr lang="nl-BE" sz="13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r>
                        <a:rPr lang="it-IT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it-IT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MW</a:t>
                      </a:r>
                      <a:r>
                        <a:rPr lang="it-IT" sz="13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endParaRPr lang="nl-BE" sz="13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BE" sz="13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nl-BE" sz="1300" i="1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</a:t>
                      </a:r>
                      <a:endParaRPr lang="nl-BE" sz="1300" i="1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BE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0,95</a:t>
                      </a:r>
                      <a:endParaRPr lang="nl-BE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3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spectrum</a:t>
                      </a:r>
                      <a:endParaRPr lang="nl-BE" sz="13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fast </a:t>
                      </a:r>
                      <a:endParaRPr lang="nl-BE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BE" sz="13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coolant</a:t>
                      </a:r>
                      <a:endParaRPr lang="nl-BE" sz="13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BE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LBE</a:t>
                      </a:r>
                      <a:endParaRPr lang="nl-BE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6221267" y="2314957"/>
          <a:ext cx="2447501" cy="113010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202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54">
                <a:tc gridSpan="2">
                  <a:txBody>
                    <a:bodyPr/>
                    <a:lstStyle/>
                    <a:p>
                      <a:pPr algn="ctr"/>
                      <a:r>
                        <a:rPr lang="nl-BE" sz="1300" baseline="0" dirty="0" smtClean="0"/>
                        <a:t>Target</a:t>
                      </a:r>
                      <a:endParaRPr lang="nl-BE" sz="1300" dirty="0"/>
                    </a:p>
                  </a:txBody>
                  <a:tcPr marL="84406" marR="84406" marT="42203" marB="42203"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r>
                        <a:rPr lang="en-US" sz="1300" i="1" dirty="0" smtClean="0"/>
                        <a:t>main reaction</a:t>
                      </a:r>
                      <a:endParaRPr lang="nl-BE" sz="1300" i="1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spallation</a:t>
                      </a:r>
                      <a:endParaRPr lang="nl-BE" sz="1300" dirty="0"/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r>
                        <a:rPr lang="nl-BE" sz="1300" i="1" dirty="0" smtClean="0"/>
                        <a:t>output</a:t>
                      </a:r>
                      <a:endParaRPr lang="nl-BE" sz="1300" i="1" baseline="-250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nl-BE" sz="1300" dirty="0" smtClean="0"/>
                        <a:t>2·10</a:t>
                      </a:r>
                      <a:r>
                        <a:rPr lang="nl-BE" sz="1300" baseline="30000" dirty="0" smtClean="0"/>
                        <a:t>17</a:t>
                      </a:r>
                      <a:r>
                        <a:rPr lang="nl-BE" sz="1300" dirty="0" smtClean="0"/>
                        <a:t> n/s</a:t>
                      </a:r>
                      <a:endParaRPr lang="nl-BE" sz="1300" dirty="0"/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r>
                        <a:rPr lang="en-US" sz="1300" i="1" dirty="0" smtClean="0"/>
                        <a:t>material</a:t>
                      </a:r>
                      <a:endParaRPr lang="nl-BE" sz="1300" i="1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LBE (coolant)</a:t>
                      </a:r>
                      <a:endParaRPr lang="nl-BE" sz="1300" dirty="0"/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7" name="Straight Arrow Connector 36"/>
          <p:cNvCxnSpPr/>
          <p:nvPr/>
        </p:nvCxnSpPr>
        <p:spPr bwMode="auto">
          <a:xfrm flipH="1">
            <a:off x="7855606" y="3413560"/>
            <a:ext cx="370564" cy="20895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4"/>
          <p:cNvSpPr txBox="1">
            <a:spLocks/>
          </p:cNvSpPr>
          <p:nvPr/>
        </p:nvSpPr>
        <p:spPr>
          <a:xfrm>
            <a:off x="463473" y="304961"/>
            <a:ext cx="8229600" cy="886253"/>
          </a:xfrm>
          <a:prstGeom prst="rect">
            <a:avLst/>
          </a:prstGeom>
        </p:spPr>
        <p:txBody>
          <a:bodyPr anchor="ctr"/>
          <a:lstStyle>
            <a:lvl1pPr algn="ctr" defTabSz="1072866" rtl="0" eaLnBrk="1" latinLnBrk="0" hangingPunct="1">
              <a:spcBef>
                <a:spcPct val="0"/>
              </a:spcBef>
              <a:buNone/>
              <a:defRPr lang="nl-BE" sz="2400" b="1" kern="0">
                <a:solidFill>
                  <a:schemeClr val="accent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z="2215" dirty="0" smtClean="0"/>
              <a:t>MYRRHA</a:t>
            </a:r>
            <a:endParaRPr lang="en-GB" sz="2215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2365" y="1121310"/>
            <a:ext cx="827609" cy="1042551"/>
          </a:xfrm>
          <a:prstGeom prst="rect">
            <a:avLst/>
          </a:prstGeom>
          <a:solidFill>
            <a:schemeClr val="bg1">
              <a:lumMod val="25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val="22303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Metal Embrittlement (LME)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1026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12955"/>
          <a:stretch>
            <a:fillRect/>
          </a:stretch>
        </p:blipFill>
        <p:spPr bwMode="auto">
          <a:xfrm>
            <a:off x="4325848" y="1698456"/>
            <a:ext cx="4537290" cy="46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2557" y="3647732"/>
            <a:ext cx="702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T91 </a:t>
            </a:r>
            <a:endParaRPr lang="en-US" sz="1200" b="1" dirty="0" smtClean="0"/>
          </a:p>
          <a:p>
            <a:r>
              <a:rPr lang="en-US" sz="1200" b="1" dirty="0" smtClean="0"/>
              <a:t>350 </a:t>
            </a:r>
            <a:r>
              <a:rPr lang="en-US" sz="1200" b="1" dirty="0"/>
              <a:t>°C </a:t>
            </a:r>
            <a:endParaRPr lang="en-US" sz="12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062557" y="1383152"/>
            <a:ext cx="3249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Liquid Metal Embrittlement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967" y="2130230"/>
            <a:ext cx="3622431" cy="39583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Degradation </a:t>
            </a:r>
            <a:r>
              <a:rPr lang="en-US" sz="2000" dirty="0"/>
              <a:t>of </a:t>
            </a:r>
            <a:r>
              <a:rPr lang="en-US" sz="2000" dirty="0" smtClean="0"/>
              <a:t>steel’s </a:t>
            </a:r>
            <a:r>
              <a:rPr lang="en-US" sz="2000" dirty="0"/>
              <a:t>mechanical properties in contact with </a:t>
            </a:r>
            <a:r>
              <a:rPr lang="en-US" sz="2000" dirty="0" smtClean="0"/>
              <a:t>liquid metal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dirty="0" smtClean="0"/>
              <a:t>Potentially can affect:</a:t>
            </a:r>
          </a:p>
          <a:p>
            <a:r>
              <a:rPr lang="en-US" sz="2000" dirty="0"/>
              <a:t>Tensile properties</a:t>
            </a:r>
          </a:p>
          <a:p>
            <a:pPr lvl="1"/>
            <a:r>
              <a:rPr lang="en-US" sz="1800" dirty="0"/>
              <a:t>Total elongation</a:t>
            </a:r>
          </a:p>
          <a:p>
            <a:r>
              <a:rPr lang="en-US" sz="2000" dirty="0"/>
              <a:t>Fracture toughness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47164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79821" cy="500801"/>
          </a:xfrm>
        </p:spPr>
        <p:txBody>
          <a:bodyPr/>
          <a:lstStyle/>
          <a:p>
            <a:r>
              <a:rPr lang="nl-BE" dirty="0" smtClean="0"/>
              <a:t>LME: </a:t>
            </a:r>
            <a:r>
              <a:rPr lang="nl-BE" dirty="0" err="1" smtClean="0"/>
              <a:t>Fracture</a:t>
            </a:r>
            <a:r>
              <a:rPr lang="nl-BE" dirty="0" smtClean="0"/>
              <a:t> </a:t>
            </a:r>
            <a:r>
              <a:rPr lang="nl-BE" dirty="0" err="1" smtClean="0"/>
              <a:t>toughness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4438153" y="5177322"/>
            <a:ext cx="41325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800" dirty="0">
                <a:latin typeface="+mn-lt"/>
              </a:rPr>
              <a:t>85 % </a:t>
            </a:r>
            <a:r>
              <a:rPr lang="nl-BE" sz="1800" dirty="0" err="1">
                <a:latin typeface="+mn-lt"/>
              </a:rPr>
              <a:t>reduction</a:t>
            </a:r>
            <a:r>
              <a:rPr lang="nl-BE" sz="1800" dirty="0">
                <a:latin typeface="+mn-lt"/>
              </a:rPr>
              <a:t> in </a:t>
            </a:r>
            <a:r>
              <a:rPr lang="nl-BE" sz="1800" dirty="0" err="1">
                <a:latin typeface="+mn-lt"/>
              </a:rPr>
              <a:t>fracture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toughness</a:t>
            </a:r>
            <a:r>
              <a:rPr lang="nl-BE" sz="1800" dirty="0">
                <a:latin typeface="+mn-lt"/>
              </a:rPr>
              <a:t> in </a:t>
            </a:r>
            <a:r>
              <a:rPr lang="nl-BE" sz="1800" dirty="0" smtClean="0">
                <a:latin typeface="+mn-lt"/>
              </a:rPr>
              <a:t>LBE</a:t>
            </a:r>
            <a:endParaRPr lang="nl-BE" sz="1800" dirty="0">
              <a:latin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602343"/>
              </p:ext>
            </p:extLst>
          </p:nvPr>
        </p:nvGraphicFramePr>
        <p:xfrm>
          <a:off x="294167" y="1104016"/>
          <a:ext cx="8732874" cy="1992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2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1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3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0501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smtClean="0"/>
                        <a:t>Test</a:t>
                      </a:r>
                      <a:r>
                        <a:rPr lang="nl-BE" sz="1600" baseline="0" dirty="0" smtClean="0"/>
                        <a:t> environment</a:t>
                      </a:r>
                      <a:endParaRPr lang="nl-B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smtClean="0"/>
                        <a:t>Test </a:t>
                      </a:r>
                      <a:r>
                        <a:rPr lang="nl-BE" sz="1600" dirty="0" err="1" smtClean="0"/>
                        <a:t>temperature</a:t>
                      </a:r>
                      <a:r>
                        <a:rPr lang="nl-BE" sz="1600" dirty="0" smtClean="0"/>
                        <a:t> (°C)</a:t>
                      </a:r>
                      <a:endParaRPr lang="nl-B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smtClean="0"/>
                        <a:t>Pre-</a:t>
                      </a:r>
                      <a:r>
                        <a:rPr lang="nl-BE" sz="1600" dirty="0" err="1" smtClean="0"/>
                        <a:t>cracking</a:t>
                      </a:r>
                      <a:r>
                        <a:rPr lang="nl-BE" sz="1600" dirty="0" smtClean="0"/>
                        <a:t> environment</a:t>
                      </a:r>
                      <a:endParaRPr lang="nl-B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 smtClean="0"/>
                        <a:t>Average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J</a:t>
                      </a:r>
                      <a:r>
                        <a:rPr lang="nl-BE" sz="1600" baseline="-25000" dirty="0" err="1" smtClean="0"/>
                        <a:t>Q</a:t>
                      </a:r>
                      <a:endParaRPr lang="nl-BE" sz="1600" baseline="-25000" dirty="0" smtClean="0"/>
                    </a:p>
                    <a:p>
                      <a:pPr algn="ctr"/>
                      <a:r>
                        <a:rPr lang="nl-BE" sz="1600" baseline="0" dirty="0" smtClean="0"/>
                        <a:t>(kJ/</a:t>
                      </a:r>
                      <a:r>
                        <a:rPr lang="nl-BE" sz="1600" baseline="0" dirty="0" err="1" smtClean="0"/>
                        <a:t>m</a:t>
                      </a:r>
                      <a:r>
                        <a:rPr lang="nl-BE" sz="1600" baseline="30000" dirty="0" err="1" smtClean="0"/>
                        <a:t>2</a:t>
                      </a:r>
                      <a:r>
                        <a:rPr lang="nl-BE" sz="1600" baseline="0" dirty="0" smtClean="0"/>
                        <a:t>)</a:t>
                      </a:r>
                      <a:endParaRPr lang="nl-BE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 smtClean="0"/>
                        <a:t>Fracture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surface</a:t>
                      </a:r>
                      <a:endParaRPr lang="nl-BE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873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err="1" smtClean="0"/>
                        <a:t>Ar-5%H</a:t>
                      </a:r>
                      <a:r>
                        <a:rPr lang="nl-BE" sz="1400" baseline="-25000" dirty="0" err="1" smtClean="0"/>
                        <a:t>2</a:t>
                      </a:r>
                      <a:endParaRPr lang="nl-BE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smtClean="0"/>
                        <a:t>350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smtClean="0"/>
                        <a:t>Air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417 ± 23</a:t>
                      </a:r>
                      <a:endParaRPr lang="nl-BE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Microsoft Sans Serif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smtClean="0"/>
                        <a:t>Ductile</a:t>
                      </a:r>
                      <a:endParaRPr lang="nl-B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21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err="1" smtClean="0"/>
                        <a:t>LBE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smtClean="0"/>
                        <a:t>350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smtClean="0"/>
                        <a:t>Air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303 ± 4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1400" dirty="0" err="1" smtClean="0"/>
                        <a:t>Ductile</a:t>
                      </a:r>
                      <a:r>
                        <a:rPr lang="nl-BE" sz="1400" dirty="0" smtClean="0"/>
                        <a:t> </a:t>
                      </a:r>
                      <a:r>
                        <a:rPr lang="nl-BE" sz="1400" dirty="0" err="1" smtClean="0"/>
                        <a:t>with</a:t>
                      </a:r>
                      <a:r>
                        <a:rPr lang="nl-BE" sz="1400" baseline="0" dirty="0" smtClean="0"/>
                        <a:t> quasi-</a:t>
                      </a:r>
                      <a:r>
                        <a:rPr lang="nl-BE" sz="1400" baseline="0" dirty="0" err="1" smtClean="0"/>
                        <a:t>cleavage</a:t>
                      </a:r>
                      <a:r>
                        <a:rPr lang="nl-BE" sz="1400" baseline="0" dirty="0" smtClean="0"/>
                        <a:t> side cracks</a:t>
                      </a:r>
                      <a:endParaRPr lang="nl-B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00"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err="1" smtClean="0"/>
                        <a:t>LBE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smtClean="0"/>
                        <a:t>350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err="1" smtClean="0"/>
                        <a:t>LBE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smtClean="0"/>
                        <a:t>63 ± 14</a:t>
                      </a:r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 smtClean="0"/>
                        <a:t>Quasi-</a:t>
                      </a:r>
                      <a:r>
                        <a:rPr lang="nl-BE" sz="1400" dirty="0" err="1" smtClean="0"/>
                        <a:t>cleavage</a:t>
                      </a:r>
                      <a:endParaRPr lang="nl-B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 descr="C:\Users\fersoy\Documents\OriginLab\91\User Files\J-R inert vs LBE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9697"/>
            <a:ext cx="4355680" cy="319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4438153" y="3266904"/>
            <a:ext cx="3604236" cy="1682510"/>
            <a:chOff x="2388869" y="4606360"/>
            <a:chExt cx="3604236" cy="1682510"/>
          </a:xfrm>
        </p:grpSpPr>
        <p:pic>
          <p:nvPicPr>
            <p:cNvPr id="8" name="Picture 182" descr="C:\Users\fersoy\Desktop\0.5 C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869" y="4606360"/>
              <a:ext cx="1150620" cy="168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575455" y="4953000"/>
              <a:ext cx="24176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 smtClean="0">
                  <a:latin typeface="+mn-lt"/>
                </a:rPr>
                <a:t>0.5” </a:t>
              </a:r>
              <a:r>
                <a:rPr lang="nl-BE" sz="1600" dirty="0" err="1" smtClean="0">
                  <a:latin typeface="+mn-lt"/>
                </a:rPr>
                <a:t>CT</a:t>
              </a:r>
              <a:r>
                <a:rPr lang="nl-BE" sz="1600" dirty="0" smtClean="0">
                  <a:latin typeface="+mn-lt"/>
                </a:rPr>
                <a:t> specimen</a:t>
              </a:r>
            </a:p>
            <a:p>
              <a:r>
                <a:rPr lang="nl-BE" sz="1600" dirty="0" smtClean="0">
                  <a:latin typeface="+mn-lt"/>
                </a:rPr>
                <a:t>(W=25 mm, B=12.5 mm)</a:t>
              </a:r>
              <a:endParaRPr lang="nl-BE" sz="1600" dirty="0">
                <a:latin typeface="+mn-lt"/>
              </a:endParaRPr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438153" y="5896424"/>
            <a:ext cx="48963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Feyzan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Ersoy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,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Serguei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Gavrilov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, Kim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Verbeken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, Investigating liquid-metal embrittlement of T91 steel by fracture toughness tests, Journal of Nuclear Materials, Volume 472, 2016,171-177, 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28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LME issues for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8215" y="1300717"/>
            <a:ext cx="8573386" cy="509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kern="0" dirty="0" smtClean="0"/>
          </a:p>
          <a:p>
            <a:r>
              <a:rPr lang="en-US" kern="0" dirty="0" smtClean="0"/>
              <a:t>If steel susceptible to LME can be used for fuel assembly?</a:t>
            </a:r>
          </a:p>
          <a:p>
            <a:pPr lvl="1"/>
            <a:r>
              <a:rPr lang="en-US" kern="0" dirty="0" smtClean="0"/>
              <a:t>EOF radiation embrittlement &gt;&gt; LME</a:t>
            </a:r>
          </a:p>
          <a:p>
            <a:pPr lvl="1"/>
            <a:r>
              <a:rPr lang="en-US" kern="0" smtClean="0"/>
              <a:t>Reactor specific loading </a:t>
            </a:r>
            <a:r>
              <a:rPr lang="en-US" kern="0" dirty="0" smtClean="0"/>
              <a:t>history</a:t>
            </a:r>
          </a:p>
          <a:p>
            <a:r>
              <a:rPr lang="en-US" kern="0" dirty="0" smtClean="0"/>
              <a:t>If steel susceptible to LME can be used for structural components by reducing the design mechanical properties correspondingly?</a:t>
            </a:r>
          </a:p>
          <a:p>
            <a:r>
              <a:rPr lang="en-US" kern="0" dirty="0" smtClean="0"/>
              <a:t>Synergetic effect of irradiation and liquid metal environment on mechanical properties </a:t>
            </a:r>
          </a:p>
          <a:p>
            <a:pPr lvl="1"/>
            <a:r>
              <a:rPr lang="en-US" kern="0" dirty="0" smtClean="0"/>
              <a:t>If radiation induced modification of mechanical properties can affect susceptibility of steels to LME  </a:t>
            </a:r>
          </a:p>
          <a:p>
            <a:r>
              <a:rPr lang="en-US" kern="0" dirty="0" smtClean="0"/>
              <a:t>…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11033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TWIN-ASTIR irradiation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1026" name="Picture 2" descr="Afbeeldingsresultaat voor BR2 rea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082"/>
            <a:ext cx="2715208" cy="52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354" y="1108082"/>
            <a:ext cx="3240749" cy="2268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565" y="3692360"/>
            <a:ext cx="3447809" cy="2592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3076" y="1376389"/>
            <a:ext cx="263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+mn-lt"/>
              </a:rPr>
              <a:t>Irradiation conditions:</a:t>
            </a:r>
          </a:p>
          <a:p>
            <a:r>
              <a:rPr lang="en-US" sz="1500" dirty="0" smtClean="0">
                <a:latin typeface="+mn-lt"/>
              </a:rPr>
              <a:t>LBE: 460 ÷ 490 °C</a:t>
            </a:r>
          </a:p>
          <a:p>
            <a:r>
              <a:rPr lang="en-US" sz="1500" dirty="0" smtClean="0">
                <a:latin typeface="+mn-lt"/>
              </a:rPr>
              <a:t>PWR: water: 300-320 °C</a:t>
            </a:r>
          </a:p>
          <a:p>
            <a:r>
              <a:rPr lang="en-US" sz="1500" dirty="0" smtClean="0">
                <a:latin typeface="+mn-lt"/>
              </a:rPr>
              <a:t>Damaging doses: 1.6-2.6 </a:t>
            </a:r>
            <a:r>
              <a:rPr lang="en-US" sz="1500" dirty="0" err="1" smtClean="0">
                <a:latin typeface="+mn-lt"/>
              </a:rPr>
              <a:t>dpa</a:t>
            </a:r>
            <a:endParaRPr lang="en-US" sz="15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5796" y="3692360"/>
            <a:ext cx="2243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+mn-lt"/>
              </a:rPr>
              <a:t>Testing:</a:t>
            </a:r>
          </a:p>
          <a:p>
            <a:r>
              <a:rPr lang="en-US" sz="1500" dirty="0" smtClean="0">
                <a:latin typeface="+mn-lt"/>
              </a:rPr>
              <a:t>SSRT</a:t>
            </a:r>
          </a:p>
          <a:p>
            <a:r>
              <a:rPr lang="en-US" sz="1500" dirty="0" smtClean="0">
                <a:latin typeface="+mn-lt"/>
              </a:rPr>
              <a:t>300÷450 °C</a:t>
            </a:r>
          </a:p>
          <a:p>
            <a:r>
              <a:rPr lang="en-US" sz="1500" dirty="0" smtClean="0">
                <a:latin typeface="+mn-lt"/>
              </a:rPr>
              <a:t>LBE</a:t>
            </a:r>
          </a:p>
          <a:p>
            <a:r>
              <a:rPr lang="en-US" sz="1500" dirty="0" smtClean="0">
                <a:latin typeface="+mn-lt"/>
              </a:rPr>
              <a:t>Strain rate: 5x10</a:t>
            </a:r>
            <a:r>
              <a:rPr lang="en-US" sz="1500" baseline="30000" dirty="0" smtClean="0">
                <a:latin typeface="+mn-lt"/>
              </a:rPr>
              <a:t>-5</a:t>
            </a:r>
            <a:r>
              <a:rPr lang="en-US" sz="1500" dirty="0" smtClean="0">
                <a:latin typeface="+mn-lt"/>
              </a:rPr>
              <a:t> s</a:t>
            </a:r>
            <a:r>
              <a:rPr lang="en-US" sz="1500" baseline="30000" dirty="0" smtClean="0">
                <a:latin typeface="+mn-lt"/>
              </a:rPr>
              <a:t>-1</a:t>
            </a:r>
          </a:p>
          <a:p>
            <a:endParaRPr lang="en-US" sz="15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489106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TWIN-ASTIR irradiation experiment (BR2)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800104" y="6455849"/>
            <a:ext cx="1543792" cy="3251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42" y="1121521"/>
            <a:ext cx="6307201" cy="44564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257" y="1535419"/>
            <a:ext cx="2213610" cy="2213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819" y="4148947"/>
            <a:ext cx="2214000" cy="221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469533" y="3475163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 smtClean="0"/>
              <a:t>400 µm</a:t>
            </a:r>
            <a:endParaRPr lang="nl-BE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8433908" y="6084518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/>
              <a:t>5</a:t>
            </a:r>
            <a:r>
              <a:rPr lang="nl-BE" sz="1100" dirty="0" smtClean="0"/>
              <a:t>00 µm</a:t>
            </a:r>
            <a:endParaRPr lang="nl-BE" sz="1100" dirty="0"/>
          </a:p>
        </p:txBody>
      </p:sp>
      <p:sp>
        <p:nvSpPr>
          <p:cNvPr id="13" name="Rectangle 12"/>
          <p:cNvSpPr/>
          <p:nvPr/>
        </p:nvSpPr>
        <p:spPr>
          <a:xfrm>
            <a:off x="92149" y="5755300"/>
            <a:ext cx="6748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ea typeface="Calibri"/>
                <a:cs typeface="Times New Roman"/>
              </a:rPr>
              <a:t>Stress-strain curves of </a:t>
            </a:r>
            <a:r>
              <a:rPr lang="en-US" b="1" dirty="0" smtClean="0">
                <a:latin typeface="Calibri"/>
                <a:ea typeface="Calibri"/>
                <a:cs typeface="Times New Roman"/>
              </a:rPr>
              <a:t>T91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 steel irradiated in  water at 300 °C to </a:t>
            </a:r>
            <a:r>
              <a:rPr lang="en-US" b="1" dirty="0" smtClean="0">
                <a:latin typeface="Calibri"/>
                <a:ea typeface="Calibri"/>
                <a:cs typeface="Times New Roman"/>
              </a:rPr>
              <a:t>2.5 dpa. </a:t>
            </a:r>
            <a:r>
              <a:rPr lang="en-US" dirty="0" err="1" smtClean="0">
                <a:latin typeface="Calibri"/>
                <a:ea typeface="Calibri"/>
                <a:cs typeface="Times New Roman"/>
              </a:rPr>
              <a:t>T</a:t>
            </a:r>
            <a:r>
              <a:rPr lang="en-US" baseline="-25000" dirty="0" err="1" smtClean="0">
                <a:latin typeface="Calibri"/>
                <a:ea typeface="Calibri"/>
                <a:cs typeface="Times New Roman"/>
              </a:rPr>
              <a:t>test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=</a:t>
            </a:r>
            <a:r>
              <a:rPr lang="en-US" dirty="0" err="1" smtClean="0">
                <a:latin typeface="Calibri"/>
                <a:ea typeface="Calibri"/>
                <a:cs typeface="Times New Roman"/>
              </a:rPr>
              <a:t>T</a:t>
            </a:r>
            <a:r>
              <a:rPr lang="en-US" baseline="-25000" dirty="0" err="1" smtClean="0">
                <a:latin typeface="Calibri"/>
                <a:ea typeface="Calibri"/>
                <a:cs typeface="Times New Roman"/>
              </a:rPr>
              <a:t>irr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= 300 °C,</a:t>
            </a:r>
          </a:p>
          <a:p>
            <a:r>
              <a:rPr lang="en-US" b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strain rate </a:t>
            </a:r>
            <a:r>
              <a:rPr lang="en-US" b="1" dirty="0" smtClean="0">
                <a:latin typeface="Calibri"/>
                <a:ea typeface="Calibri"/>
                <a:cs typeface="Times New Roman"/>
              </a:rPr>
              <a:t>5</a:t>
            </a:r>
            <a:r>
              <a:rPr lang="en-US" b="1" dirty="0" smtClean="0">
                <a:latin typeface="Calibri"/>
                <a:ea typeface="Calibri"/>
                <a:cs typeface="Calibri"/>
              </a:rPr>
              <a:t>·</a:t>
            </a:r>
            <a:r>
              <a:rPr lang="en-US" b="1" dirty="0" smtClean="0">
                <a:latin typeface="Calibri"/>
                <a:ea typeface="Calibri"/>
                <a:cs typeface="Times New Roman"/>
              </a:rPr>
              <a:t>10</a:t>
            </a:r>
            <a:r>
              <a:rPr lang="en-US" b="1" baseline="30000" dirty="0" smtClean="0">
                <a:latin typeface="Calibri"/>
                <a:ea typeface="Calibri"/>
                <a:cs typeface="Times New Roman"/>
              </a:rPr>
              <a:t>-5</a:t>
            </a:r>
            <a:r>
              <a:rPr lang="en-US" b="1" dirty="0" smtClean="0">
                <a:latin typeface="Calibri"/>
                <a:ea typeface="Calibri"/>
                <a:cs typeface="Times New Roman"/>
              </a:rPr>
              <a:t>s</a:t>
            </a:r>
            <a:r>
              <a:rPr lang="en-US" b="1" baseline="30000" dirty="0" smtClean="0">
                <a:latin typeface="Calibri"/>
                <a:ea typeface="Calibri"/>
                <a:cs typeface="Times New Roman"/>
              </a:rPr>
              <a:t>-1</a:t>
            </a:r>
            <a:r>
              <a:rPr lang="en-US" b="1" dirty="0" smtClean="0">
                <a:latin typeface="Calibri"/>
                <a:ea typeface="Calibri"/>
                <a:cs typeface="Times New Roman"/>
              </a:rPr>
              <a:t>. 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Tests performed in  argon and in LBE with [O]: 10</a:t>
            </a:r>
            <a:r>
              <a:rPr lang="en-US" baseline="30000" dirty="0" smtClean="0">
                <a:latin typeface="Calibri"/>
                <a:ea typeface="Calibri"/>
                <a:cs typeface="Times New Roman"/>
              </a:rPr>
              <a:t>-8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 ÷ 10</a:t>
            </a:r>
            <a:r>
              <a:rPr lang="en-US" baseline="30000" dirty="0" smtClean="0">
                <a:latin typeface="Calibri"/>
                <a:ea typeface="Calibri"/>
                <a:cs typeface="Times New Roman"/>
              </a:rPr>
              <a:t>-6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> wt.%.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40819" y="153541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Ar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0819" y="414894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LBE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0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LEXUR II: Contributors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3946" y="2039666"/>
            <a:ext cx="3502621" cy="3657262"/>
          </a:xfrm>
        </p:spPr>
        <p:txBody>
          <a:bodyPr/>
          <a:lstStyle/>
          <a:p>
            <a:r>
              <a:rPr lang="en-US" b="1" dirty="0" smtClean="0"/>
              <a:t>Sergey Eremin</a:t>
            </a:r>
          </a:p>
          <a:p>
            <a:r>
              <a:rPr lang="en-US" dirty="0" smtClean="0"/>
              <a:t>Anna </a:t>
            </a:r>
            <a:r>
              <a:rPr lang="en-US" dirty="0" err="1" smtClean="0"/>
              <a:t>Lebedeva</a:t>
            </a:r>
            <a:endParaRPr lang="en-US" dirty="0" smtClean="0"/>
          </a:p>
          <a:p>
            <a:r>
              <a:rPr lang="en-US" b="1" dirty="0"/>
              <a:t>Igor </a:t>
            </a:r>
            <a:r>
              <a:rPr lang="en-US" b="1" dirty="0" err="1"/>
              <a:t>Zhemkov</a:t>
            </a:r>
            <a:endParaRPr lang="en-US" b="1" dirty="0" smtClean="0"/>
          </a:p>
          <a:p>
            <a:r>
              <a:rPr lang="en-US" b="1" dirty="0" err="1"/>
              <a:t>Yury</a:t>
            </a:r>
            <a:r>
              <a:rPr lang="en-US" b="1" dirty="0"/>
              <a:t> </a:t>
            </a:r>
            <a:r>
              <a:rPr lang="en-US" b="1" dirty="0" err="1"/>
              <a:t>Revyakin</a:t>
            </a:r>
            <a:endParaRPr lang="en-US" b="1" dirty="0" smtClean="0"/>
          </a:p>
          <a:p>
            <a:r>
              <a:rPr lang="en-US" b="1" dirty="0" smtClean="0"/>
              <a:t>Oleg Makarov</a:t>
            </a:r>
          </a:p>
          <a:p>
            <a:r>
              <a:rPr lang="en-US" b="1" dirty="0" err="1" smtClean="0"/>
              <a:t>Valeriy</a:t>
            </a:r>
            <a:r>
              <a:rPr lang="en-US" b="1" dirty="0" smtClean="0"/>
              <a:t> </a:t>
            </a:r>
            <a:r>
              <a:rPr lang="en-US" b="1" dirty="0" err="1" smtClean="0"/>
              <a:t>Iakovlev</a:t>
            </a:r>
            <a:endParaRPr lang="en-US" b="1" dirty="0" smtClean="0"/>
          </a:p>
          <a:p>
            <a:r>
              <a:rPr lang="en-US" b="1" dirty="0" smtClean="0"/>
              <a:t>Nikolai </a:t>
            </a:r>
            <a:r>
              <a:rPr lang="en-US" b="1" dirty="0" err="1" smtClean="0"/>
              <a:t>Poglyad</a:t>
            </a:r>
            <a:endParaRPr lang="en-US" b="1" dirty="0" smtClean="0"/>
          </a:p>
          <a:p>
            <a:r>
              <a:rPr lang="en-US" dirty="0" smtClean="0"/>
              <a:t>Larisa </a:t>
            </a:r>
            <a:r>
              <a:rPr lang="en-US" dirty="0" err="1" smtClean="0"/>
              <a:t>Bolotova</a:t>
            </a:r>
            <a:endParaRPr lang="en-US" dirty="0" smtClean="0"/>
          </a:p>
          <a:p>
            <a:r>
              <a:rPr lang="en-US" dirty="0" smtClean="0"/>
              <a:t>A. </a:t>
            </a:r>
            <a:r>
              <a:rPr lang="en-US" dirty="0" err="1" smtClean="0"/>
              <a:t>Plotnikov</a:t>
            </a:r>
            <a:endParaRPr lang="en-US" dirty="0" smtClean="0"/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615189" y="1909160"/>
            <a:ext cx="3408732" cy="382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/>
              <a:t>Ludo Eysermans</a:t>
            </a:r>
          </a:p>
          <a:p>
            <a:r>
              <a:rPr lang="en-US" kern="0" dirty="0" smtClean="0"/>
              <a:t>Roger Mertens</a:t>
            </a:r>
          </a:p>
          <a:p>
            <a:r>
              <a:rPr lang="en-US" kern="0" dirty="0"/>
              <a:t>I</a:t>
            </a:r>
            <a:r>
              <a:rPr lang="en-US" kern="0" dirty="0" smtClean="0"/>
              <a:t>van Fets</a:t>
            </a:r>
          </a:p>
          <a:p>
            <a:r>
              <a:rPr lang="en-US" b="1" kern="0" dirty="0" smtClean="0"/>
              <a:t>Marlies Lambrecht</a:t>
            </a:r>
          </a:p>
          <a:p>
            <a:r>
              <a:rPr lang="en-US" b="1" kern="0" dirty="0" smtClean="0"/>
              <a:t>Erich Stergar</a:t>
            </a:r>
          </a:p>
          <a:p>
            <a:r>
              <a:rPr lang="en-US" kern="0" dirty="0" smtClean="0"/>
              <a:t>Marc Scibetta</a:t>
            </a:r>
          </a:p>
          <a:p>
            <a:r>
              <a:rPr lang="en-US" kern="0" dirty="0" smtClean="0"/>
              <a:t>Rachid Chaouadi</a:t>
            </a:r>
          </a:p>
          <a:p>
            <a:r>
              <a:rPr lang="en-US" b="1" kern="0" dirty="0" smtClean="0"/>
              <a:t>Serguei Gavrilov</a:t>
            </a:r>
          </a:p>
          <a:p>
            <a:r>
              <a:rPr lang="en-US" kern="0" dirty="0" smtClean="0"/>
              <a:t>Konstantza Lambrinou</a:t>
            </a:r>
          </a:p>
          <a:p>
            <a:r>
              <a:rPr lang="en-US" kern="0" dirty="0" smtClean="0"/>
              <a:t>…</a:t>
            </a:r>
            <a:endParaRPr lang="en-US" kern="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86" y="973415"/>
            <a:ext cx="1384389" cy="80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4" y="1079102"/>
            <a:ext cx="2035967" cy="681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86" descr="logoen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6478" y="1079102"/>
            <a:ext cx="1750221" cy="76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2704563" y="2061560"/>
            <a:ext cx="2910625" cy="382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kern="0" dirty="0" err="1" smtClean="0"/>
              <a:t>Alessadro</a:t>
            </a:r>
            <a:r>
              <a:rPr lang="en-US" b="1" kern="0" dirty="0" smtClean="0"/>
              <a:t> Gessi</a:t>
            </a:r>
          </a:p>
          <a:p>
            <a:r>
              <a:rPr lang="en-US" kern="0" dirty="0" err="1"/>
              <a:t>Gianluca</a:t>
            </a:r>
            <a:r>
              <a:rPr lang="en-US" kern="0" dirty="0"/>
              <a:t> </a:t>
            </a:r>
            <a:r>
              <a:rPr lang="en-US" kern="0" dirty="0" err="1" smtClean="0"/>
              <a:t>Benamati</a:t>
            </a:r>
            <a:endParaRPr lang="en-US" kern="0" dirty="0" smtClean="0"/>
          </a:p>
          <a:p>
            <a:r>
              <a:rPr lang="en-US" kern="0" dirty="0" smtClean="0"/>
              <a:t> Antonio </a:t>
            </a:r>
            <a:r>
              <a:rPr lang="en-US" kern="0" dirty="0"/>
              <a:t>Aiello </a:t>
            </a:r>
          </a:p>
          <a:p>
            <a:r>
              <a:rPr lang="en-US" kern="0" dirty="0" smtClean="0"/>
              <a:t>…</a:t>
            </a:r>
            <a:endParaRPr lang="en-US" kern="0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78" y="4126150"/>
            <a:ext cx="1093397" cy="59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33" y="4027483"/>
            <a:ext cx="747447" cy="747447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2691683" y="4857400"/>
            <a:ext cx="2910625" cy="5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err="1" smtClean="0"/>
              <a:t>Abdou</a:t>
            </a:r>
            <a:r>
              <a:rPr lang="en-US" kern="0" dirty="0" smtClean="0"/>
              <a:t> </a:t>
            </a:r>
            <a:r>
              <a:rPr lang="en-US" kern="0" dirty="0" err="1" smtClean="0"/>
              <a:t>Almazouzi</a:t>
            </a:r>
            <a:endParaRPr lang="en-US" kern="0" dirty="0"/>
          </a:p>
        </p:txBody>
      </p:sp>
      <p:sp>
        <p:nvSpPr>
          <p:cNvPr id="14" name="Right Arrow 13"/>
          <p:cNvSpPr/>
          <p:nvPr/>
        </p:nvSpPr>
        <p:spPr bwMode="auto">
          <a:xfrm>
            <a:off x="4185633" y="4258696"/>
            <a:ext cx="373958" cy="36060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946" y="5994184"/>
            <a:ext cx="8980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E. Stergar, S.G. </a:t>
            </a:r>
            <a:r>
              <a:rPr lang="en-US" sz="1200" dirty="0" err="1">
                <a:latin typeface="+mn-lt"/>
              </a:rPr>
              <a:t>Eremin</a:t>
            </a:r>
            <a:r>
              <a:rPr lang="en-US" sz="1200" dirty="0">
                <a:latin typeface="+mn-lt"/>
              </a:rPr>
              <a:t>, S. Gavrilov, M. Lambrecht, N.S. </a:t>
            </a:r>
            <a:r>
              <a:rPr lang="en-US" sz="1200" dirty="0" err="1">
                <a:latin typeface="+mn-lt"/>
              </a:rPr>
              <a:t>Poglyad</a:t>
            </a:r>
            <a:r>
              <a:rPr lang="en-US" sz="1200" dirty="0">
                <a:latin typeface="+mn-lt"/>
              </a:rPr>
              <a:t>, </a:t>
            </a:r>
            <a:r>
              <a:rPr lang="en-US" sz="1200" dirty="0" err="1">
                <a:latin typeface="+mn-lt"/>
              </a:rPr>
              <a:t>I.Yu</a:t>
            </a:r>
            <a:r>
              <a:rPr lang="en-US" sz="1200" dirty="0">
                <a:latin typeface="+mn-lt"/>
              </a:rPr>
              <a:t>. </a:t>
            </a:r>
            <a:r>
              <a:rPr lang="en-US" sz="1200" dirty="0" err="1" smtClean="0">
                <a:latin typeface="+mn-lt"/>
              </a:rPr>
              <a:t>Zhemkov</a:t>
            </a:r>
            <a:r>
              <a:rPr lang="en-US" sz="1200" dirty="0" smtClean="0">
                <a:latin typeface="+mn-lt"/>
              </a:rPr>
              <a:t>, LEXUR-II-LBE </a:t>
            </a:r>
            <a:r>
              <a:rPr lang="en-US" sz="1200" dirty="0">
                <a:latin typeface="+mn-lt"/>
              </a:rPr>
              <a:t>an irradiation program in lead–bismuth to high </a:t>
            </a:r>
            <a:r>
              <a:rPr lang="en-US" sz="1200" dirty="0" smtClean="0">
                <a:latin typeface="+mn-lt"/>
              </a:rPr>
              <a:t>dose, Journal </a:t>
            </a:r>
            <a:r>
              <a:rPr lang="en-US" sz="1200" dirty="0">
                <a:latin typeface="+mn-lt"/>
              </a:rPr>
              <a:t>of Nuclear </a:t>
            </a:r>
            <a:r>
              <a:rPr lang="en-US" sz="1200" dirty="0" smtClean="0">
                <a:latin typeface="+mn-lt"/>
              </a:rPr>
              <a:t>Materials, 450(1–3), 2014, https</a:t>
            </a:r>
            <a:r>
              <a:rPr lang="en-US" sz="1200" dirty="0">
                <a:latin typeface="+mn-lt"/>
              </a:rPr>
              <a:t>://doi.org/10.1016/j.jnucmat.2013.11.016.</a:t>
            </a:r>
          </a:p>
        </p:txBody>
      </p:sp>
    </p:spTree>
    <p:extLst>
      <p:ext uri="{BB962C8B-B14F-4D97-AF65-F5344CB8AC3E}">
        <p14:creationId xmlns:p14="http://schemas.microsoft.com/office/powerpoint/2010/main" val="2827881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3__SCK">
  <a:themeElements>
    <a:clrScheme name="SCKCEN">
      <a:dk1>
        <a:srgbClr val="000000"/>
      </a:dk1>
      <a:lt1>
        <a:srgbClr val="ABE1FF"/>
      </a:lt1>
      <a:dk2>
        <a:srgbClr val="0DA9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000000"/>
      </a:folHlink>
    </a:clrScheme>
    <a:fontScheme name="SCK•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lexandria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6754</TotalTime>
  <Pages>22</Pages>
  <Words>1164</Words>
  <Application>Microsoft Office PowerPoint</Application>
  <PresentationFormat>On-screen Show (4:3)</PresentationFormat>
  <Paragraphs>259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Algerian</vt:lpstr>
      <vt:lpstr>Arial</vt:lpstr>
      <vt:lpstr>Arial Narrow</vt:lpstr>
      <vt:lpstr>Arial Unicode MS</vt:lpstr>
      <vt:lpstr>Calibri</vt:lpstr>
      <vt:lpstr>Microsoft Sans Serif</vt:lpstr>
      <vt:lpstr>Segoe UI</vt:lpstr>
      <vt:lpstr>Segoe UI Light</vt:lpstr>
      <vt:lpstr>Times New Roman</vt:lpstr>
      <vt:lpstr>Wingdings</vt:lpstr>
      <vt:lpstr>3__SCK</vt:lpstr>
      <vt:lpstr>Alexandria Master</vt:lpstr>
      <vt:lpstr>PowerPoint Presentation</vt:lpstr>
      <vt:lpstr>Overview</vt:lpstr>
      <vt:lpstr>PowerPoint Presentation</vt:lpstr>
      <vt:lpstr>Liquid Metal Embrittlement (LME) effect</vt:lpstr>
      <vt:lpstr>LME: Fracture toughness </vt:lpstr>
      <vt:lpstr>LME issues for design</vt:lpstr>
      <vt:lpstr>TWIN-ASTIR irradiation experiment</vt:lpstr>
      <vt:lpstr>TWIN-ASTIR irradiation experiment (BR2)</vt:lpstr>
      <vt:lpstr>LEXUR II: Contributors</vt:lpstr>
      <vt:lpstr>LEXUR II: BOR 60 Irradiation rig layout  </vt:lpstr>
      <vt:lpstr>Comparison of irradiation effect on tensile properties of T91, 316L and 15-15Ti (6.1 dpa/350°C)</vt:lpstr>
      <vt:lpstr>T91 tensile (LBE capsules)</vt:lpstr>
      <vt:lpstr>316L tensile ( 6.1 dpa/350°C/LBE)</vt:lpstr>
      <vt:lpstr>MEGAPIE</vt:lpstr>
      <vt:lpstr>Materials tested  at SCK•CEN for susceptibility                     to Liquid Metal Embrittlement in LBE by SSRT</vt:lpstr>
      <vt:lpstr>Options to handle LME for design</vt:lpstr>
      <vt:lpstr>Summary</vt:lpstr>
      <vt:lpstr>PowerPoint Presentation</vt:lpstr>
    </vt:vector>
  </TitlesOfParts>
  <Company>SCK-CEN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Gavrilov Serguei</dc:creator>
  <cp:lastModifiedBy>Gavrilov Serguei</cp:lastModifiedBy>
  <cp:revision>79</cp:revision>
  <cp:lastPrinted>2011-12-22T07:31:06Z</cp:lastPrinted>
  <dcterms:created xsi:type="dcterms:W3CDTF">2012-04-05T08:06:00Z</dcterms:created>
  <dcterms:modified xsi:type="dcterms:W3CDTF">2019-05-29T08:01:57Z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">
    <vt:lpwstr>33973460</vt:lpwstr>
  </property>
  <property fmtid="{D5CDD505-2E9C-101B-9397-08002B2CF9AE}" pid="3" name="Name">
    <vt:lpwstr>2019-RIAR conference Gavrilov.pptx</vt:lpwstr>
  </property>
  <property fmtid="{D5CDD505-2E9C-101B-9397-08002B2CF9AE}" pid="4" name="Common Attributes_Reference Number">
    <vt:lpwstr>SCK•CEN/33973460/1</vt:lpwstr>
  </property>
  <property fmtid="{D5CDD505-2E9C-101B-9397-08002B2CF9AE}" pid="5" name="Common Attributes_Alternative Reference">
    <vt:lpwstr> </vt:lpwstr>
  </property>
  <property fmtid="{D5CDD505-2E9C-101B-9397-08002B2CF9AE}" pid="6" name="Common Attributes_Document Type">
    <vt:lpwstr>Presentation</vt:lpwstr>
  </property>
  <property fmtid="{D5CDD505-2E9C-101B-9397-08002B2CF9AE}" pid="7" name="Common Attributes_Author_Author Name">
    <vt:lpwstr>Serguei Gavrilov</vt:lpwstr>
  </property>
  <property fmtid="{D5CDD505-2E9C-101B-9397-08002B2CF9AE}" pid="8" name="Common Attributes_Author_Author Affiliation">
    <vt:lpwstr>SCK•CEN</vt:lpwstr>
  </property>
  <property fmtid="{D5CDD505-2E9C-101B-9397-08002B2CF9AE}" pid="9" name="Event Attributes_Event_Event Type">
    <vt:lpwstr> </vt:lpwstr>
  </property>
  <property fmtid="{D5CDD505-2E9C-101B-9397-08002B2CF9AE}" pid="10" name="Event Attributes_Event_Event Name">
    <vt:lpwstr> </vt:lpwstr>
  </property>
  <property fmtid="{D5CDD505-2E9C-101B-9397-08002B2CF9AE}" pid="11" name="Event Attributes_Event_Event Start Date">
    <vt:filetime>1899-12-29T22:00:00Z</vt:filetime>
  </property>
  <property fmtid="{D5CDD505-2E9C-101B-9397-08002B2CF9AE}" pid="12" name="Event Attributes_Event_Event End Date">
    <vt:filetime>1899-12-29T22:00:00Z</vt:filetime>
  </property>
  <property fmtid="{D5CDD505-2E9C-101B-9397-08002B2CF9AE}" pid="13" name="Event Attributes_Event_Event Location">
    <vt:lpwstr> </vt:lpwstr>
  </property>
  <property fmtid="{D5CDD505-2E9C-101B-9397-08002B2CF9AE}" pid="14" name="SuppMarkings">
    <vt:lpwstr> </vt:lpwstr>
  </property>
  <property fmtid="{D5CDD505-2E9C-101B-9397-08002B2CF9AE}" pid="15" name="Security Clearance">
    <vt:lpwstr> </vt:lpwstr>
  </property>
  <property fmtid="{D5CDD505-2E9C-101B-9397-08002B2CF9AE}" pid="16" name="HyperLink">
    <vt:lpwstr>https://ecm.sckcen.be/OTCS/llisapi.dll/open/33973460</vt:lpwstr>
  </property>
  <property fmtid="{D5CDD505-2E9C-101B-9397-08002B2CF9AE}" pid="17" name="Common Attributes_Short Reference">
    <vt:lpwstr>SCK•CEN/33973460</vt:lpwstr>
  </property>
  <property fmtid="{D5CDD505-2E9C-101B-9397-08002B2CF9AE}" pid="18" name="Common Attributes_Information Security Classification">
    <vt:lpwstr>Restricted</vt:lpwstr>
  </property>
  <property fmtid="{D5CDD505-2E9C-101B-9397-08002B2CF9AE}" pid="19" name="Common Attributes_ISC Motivation">
    <vt:lpwstr>ISC was automatically assigned.</vt:lpwstr>
  </property>
  <property fmtid="{D5CDD505-2E9C-101B-9397-08002B2CF9AE}" pid="20" name="AlexandriaPath">
    <vt:lpwstr>Livelink Document Templates:Document Templates</vt:lpwstr>
  </property>
  <property fmtid="{D5CDD505-2E9C-101B-9397-08002B2CF9AE}" pid="21" name="MYRRHA Attributes_PSD Version Number">
    <vt:lpwstr> </vt:lpwstr>
  </property>
</Properties>
</file>