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9" r:id="rId2"/>
    <p:sldMasterId id="2147483733" r:id="rId3"/>
    <p:sldMasterId id="2147483747" r:id="rId4"/>
    <p:sldMasterId id="2147483761" r:id="rId5"/>
  </p:sldMasterIdLst>
  <p:notesMasterIdLst>
    <p:notesMasterId r:id="rId19"/>
  </p:notesMasterIdLst>
  <p:handoutMasterIdLst>
    <p:handoutMasterId r:id="rId20"/>
  </p:handoutMasterIdLst>
  <p:sldIdLst>
    <p:sldId id="279" r:id="rId6"/>
    <p:sldId id="280" r:id="rId7"/>
    <p:sldId id="262" r:id="rId8"/>
    <p:sldId id="275" r:id="rId9"/>
    <p:sldId id="263" r:id="rId10"/>
    <p:sldId id="264" r:id="rId11"/>
    <p:sldId id="260" r:id="rId12"/>
    <p:sldId id="266" r:id="rId13"/>
    <p:sldId id="267" r:id="rId14"/>
    <p:sldId id="273" r:id="rId15"/>
    <p:sldId id="274" r:id="rId16"/>
    <p:sldId id="269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A4F1C9B-4B54-4C6B-ABE5-9FE8E431576B}">
          <p14:sldIdLst>
            <p14:sldId id="279"/>
            <p14:sldId id="280"/>
            <p14:sldId id="262"/>
            <p14:sldId id="275"/>
            <p14:sldId id="263"/>
            <p14:sldId id="264"/>
            <p14:sldId id="260"/>
            <p14:sldId id="266"/>
            <p14:sldId id="267"/>
            <p14:sldId id="273"/>
            <p14:sldId id="274"/>
            <p14:sldId id="269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19" autoAdjust="0"/>
    <p:restoredTop sz="97988" autoAdjust="0"/>
  </p:normalViewPr>
  <p:slideViewPr>
    <p:cSldViewPr snapToGrid="0">
      <p:cViewPr varScale="1">
        <p:scale>
          <a:sx n="83" d="100"/>
          <a:sy n="83" d="100"/>
        </p:scale>
        <p:origin x="7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...2%20&#1082;&#1091;&#1088;&#1089;%20&#1084;&#1072;&#1075;&#1080;&#1089;&#1090;&#1088;&#1072;&#1090;&#1091;&#1088;&#1072;\&#1053;&#1048;&#1056;%203\&#1056;&#1072;&#1089;&#1087;&#1091;&#1093;&#1072;&#1085;&#1080;&#1077;%20&#1061;18&#1053;10&#1058;%20&#1080;&#1079;%20&#1058;&#1056;-03;%20&#1058;&#1056;-05(30.10.2107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...2%20&#1082;&#1091;&#1088;&#1089;%20&#1084;&#1072;&#1075;&#1080;&#1089;&#1090;&#1088;&#1072;&#1090;&#1091;&#1088;&#1072;\&#1053;&#1048;&#1056;%203\&#1069;-169%20&#1088;&#1072;&#1089;&#1095;&#1077;&#1090;%20&#1088;&#1072;&#1089;&#1087;&#1091;&#1093;&#1072;&#1085;&#1080;&#1103;+&#1054;&#1059;-2&#1092;&#1080;&#1085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F:\&#1056;&#1072;&#1089;&#1087;&#1091;&#1093;&#1072;&#1085;&#1080;&#1077;%20&#1061;18&#1053;10&#1058;%20&#1080;&#1079;%20&#1058;&#1056;-03;%20&#1058;&#1056;-05(30.10.2107)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69;-169%20&#1088;&#1072;&#1089;&#1095;&#1077;&#1090;%20&#1088;&#1072;&#1089;&#1087;&#1091;&#1093;&#1072;&#1085;&#1080;&#1103;+&#1054;&#1059;-2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69;-169%20&#1088;&#1072;&#1089;&#1095;&#1077;&#1090;%20&#1088;&#1072;&#1089;&#1087;&#1091;&#1093;&#1072;&#1085;&#1080;&#1103;+&#1054;&#1059;-2&#1092;&#1080;&#1085;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Лист1!$B$4:$B$13</c:f>
              <c:numCache>
                <c:formatCode>General</c:formatCode>
                <c:ptCount val="10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</c:numCache>
            </c:numRef>
          </c:xVal>
          <c:yVal>
            <c:numRef>
              <c:f>Лист1!$C$4:$C$13</c:f>
              <c:numCache>
                <c:formatCode>0.0</c:formatCode>
                <c:ptCount val="10"/>
                <c:pt idx="0">
                  <c:v>62.049599892637218</c:v>
                </c:pt>
                <c:pt idx="1">
                  <c:v>70.148057706539532</c:v>
                </c:pt>
                <c:pt idx="2">
                  <c:v>76.115102283658587</c:v>
                </c:pt>
                <c:pt idx="3">
                  <c:v>79.769427993988856</c:v>
                </c:pt>
                <c:pt idx="4">
                  <c:v>81</c:v>
                </c:pt>
                <c:pt idx="5">
                  <c:v>79.769427993988856</c:v>
                </c:pt>
                <c:pt idx="6">
                  <c:v>76.115102283658587</c:v>
                </c:pt>
                <c:pt idx="7">
                  <c:v>70.148057706539532</c:v>
                </c:pt>
                <c:pt idx="8">
                  <c:v>62.049599892637218</c:v>
                </c:pt>
                <c:pt idx="9">
                  <c:v>52.065796384609698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B3F-47AC-864E-C1C2EF618171}"/>
            </c:ext>
          </c:extLst>
        </c:ser>
        <c:ser>
          <c:idx val="1"/>
          <c:order val="1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Лист1!$B$16:$B$29</c:f>
              <c:numCache>
                <c:formatCode>General</c:formatCode>
                <c:ptCount val="14"/>
                <c:pt idx="0">
                  <c:v>100.70754716981129</c:v>
                </c:pt>
                <c:pt idx="1">
                  <c:v>114.1509433962264</c:v>
                </c:pt>
                <c:pt idx="2">
                  <c:v>141.03773584905662</c:v>
                </c:pt>
                <c:pt idx="3">
                  <c:v>170.75471698113211</c:v>
                </c:pt>
                <c:pt idx="4">
                  <c:v>194.81132075471697</c:v>
                </c:pt>
                <c:pt idx="5">
                  <c:v>226.65094339622641</c:v>
                </c:pt>
                <c:pt idx="6">
                  <c:v>265.56603773584908</c:v>
                </c:pt>
                <c:pt idx="7">
                  <c:v>295.99056603773579</c:v>
                </c:pt>
                <c:pt idx="8">
                  <c:v>326.41509433962301</c:v>
                </c:pt>
                <c:pt idx="9">
                  <c:v>358.25471698113199</c:v>
                </c:pt>
                <c:pt idx="10">
                  <c:v>387.26415094339598</c:v>
                </c:pt>
                <c:pt idx="11">
                  <c:v>400</c:v>
                </c:pt>
                <c:pt idx="12">
                  <c:v>436</c:v>
                </c:pt>
                <c:pt idx="13">
                  <c:v>449</c:v>
                </c:pt>
              </c:numCache>
            </c:numRef>
          </c:xVal>
          <c:yVal>
            <c:numRef>
              <c:f>Лист1!$C$16:$C$29</c:f>
              <c:numCache>
                <c:formatCode>0.00</c:formatCode>
                <c:ptCount val="14"/>
                <c:pt idx="0">
                  <c:v>45.505050505050498</c:v>
                </c:pt>
                <c:pt idx="1">
                  <c:v>46.232323232323203</c:v>
                </c:pt>
                <c:pt idx="2">
                  <c:v>47.282828282828298</c:v>
                </c:pt>
                <c:pt idx="3">
                  <c:v>47.686868686868699</c:v>
                </c:pt>
                <c:pt idx="4">
                  <c:v>47.606060606060602</c:v>
                </c:pt>
                <c:pt idx="5">
                  <c:v>46.717171717171702</c:v>
                </c:pt>
                <c:pt idx="6">
                  <c:v>44.616161616161598</c:v>
                </c:pt>
                <c:pt idx="7">
                  <c:v>42.030303030303003</c:v>
                </c:pt>
                <c:pt idx="8">
                  <c:v>39.040404040403999</c:v>
                </c:pt>
                <c:pt idx="9">
                  <c:v>34.838383838383798</c:v>
                </c:pt>
                <c:pt idx="10">
                  <c:v>30.151515151515198</c:v>
                </c:pt>
                <c:pt idx="11">
                  <c:v>28.1313131313131</c:v>
                </c:pt>
                <c:pt idx="12">
                  <c:v>21.3</c:v>
                </c:pt>
                <c:pt idx="13">
                  <c:v>18.2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B3F-47AC-864E-C1C2EF618171}"/>
            </c:ext>
          </c:extLst>
        </c:ser>
        <c:ser>
          <c:idx val="2"/>
          <c:order val="2"/>
          <c:tx>
            <c:strRef>
              <c:f>Лист1!$E$16:$E$31</c:f>
              <c:strCache>
                <c:ptCount val="16"/>
                <c:pt idx="0">
                  <c:v>100,8293839</c:v>
                </c:pt>
                <c:pt idx="1">
                  <c:v>119,0758294</c:v>
                </c:pt>
                <c:pt idx="2">
                  <c:v>150,5924171</c:v>
                </c:pt>
                <c:pt idx="3">
                  <c:v>182,9383886</c:v>
                </c:pt>
                <c:pt idx="4">
                  <c:v>206,1611374</c:v>
                </c:pt>
                <c:pt idx="5">
                  <c:v>234,3601896</c:v>
                </c:pt>
                <c:pt idx="6">
                  <c:v>255,0947867</c:v>
                </c:pt>
                <c:pt idx="7">
                  <c:v>274,1706161</c:v>
                </c:pt>
                <c:pt idx="8">
                  <c:v>299,8815166</c:v>
                </c:pt>
                <c:pt idx="9">
                  <c:v>327,2511848</c:v>
                </c:pt>
                <c:pt idx="10">
                  <c:v>345,4976303</c:v>
                </c:pt>
                <c:pt idx="11">
                  <c:v>367,0616114</c:v>
                </c:pt>
                <c:pt idx="12">
                  <c:v>395,2606635</c:v>
                </c:pt>
                <c:pt idx="13">
                  <c:v>420,971564</c:v>
                </c:pt>
                <c:pt idx="14">
                  <c:v>439,2180095</c:v>
                </c:pt>
                <c:pt idx="15">
                  <c:v>450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Лист1!$E$16:$E$31</c:f>
              <c:numCache>
                <c:formatCode>General</c:formatCode>
                <c:ptCount val="16"/>
                <c:pt idx="0">
                  <c:v>100.82938388625591</c:v>
                </c:pt>
                <c:pt idx="1">
                  <c:v>119.0758293838863</c:v>
                </c:pt>
                <c:pt idx="2">
                  <c:v>150.5924170616114</c:v>
                </c:pt>
                <c:pt idx="3">
                  <c:v>182.93838862559241</c:v>
                </c:pt>
                <c:pt idx="4">
                  <c:v>206.1611374407583</c:v>
                </c:pt>
                <c:pt idx="5">
                  <c:v>234.36018957345971</c:v>
                </c:pt>
                <c:pt idx="6">
                  <c:v>255.09478672985779</c:v>
                </c:pt>
                <c:pt idx="7">
                  <c:v>274.17061611374413</c:v>
                </c:pt>
                <c:pt idx="8">
                  <c:v>299.88151658767771</c:v>
                </c:pt>
                <c:pt idx="9">
                  <c:v>327.25118483412302</c:v>
                </c:pt>
                <c:pt idx="10">
                  <c:v>345.49763033175401</c:v>
                </c:pt>
                <c:pt idx="11">
                  <c:v>367.06161137440802</c:v>
                </c:pt>
                <c:pt idx="12">
                  <c:v>395.26066350710897</c:v>
                </c:pt>
                <c:pt idx="13">
                  <c:v>420.971563981043</c:v>
                </c:pt>
                <c:pt idx="14">
                  <c:v>439.21800947867303</c:v>
                </c:pt>
                <c:pt idx="15">
                  <c:v>450</c:v>
                </c:pt>
              </c:numCache>
            </c:numRef>
          </c:xVal>
          <c:yVal>
            <c:numRef>
              <c:f>Лист1!$G$16:$G$31</c:f>
              <c:numCache>
                <c:formatCode>#,##0.00</c:formatCode>
                <c:ptCount val="16"/>
                <c:pt idx="0">
                  <c:v>47.564393939393902</c:v>
                </c:pt>
                <c:pt idx="1">
                  <c:v>48.625</c:v>
                </c:pt>
                <c:pt idx="2">
                  <c:v>49.685606060606098</c:v>
                </c:pt>
                <c:pt idx="3">
                  <c:v>49.950757575757599</c:v>
                </c:pt>
                <c:pt idx="4">
                  <c:v>49.553030303030297</c:v>
                </c:pt>
                <c:pt idx="5">
                  <c:v>48.359848484848499</c:v>
                </c:pt>
                <c:pt idx="6">
                  <c:v>47.299242424242401</c:v>
                </c:pt>
                <c:pt idx="7">
                  <c:v>45.973484848484802</c:v>
                </c:pt>
                <c:pt idx="8">
                  <c:v>43.719696969696997</c:v>
                </c:pt>
                <c:pt idx="9">
                  <c:v>40.670454545454497</c:v>
                </c:pt>
                <c:pt idx="10">
                  <c:v>38.284090909090899</c:v>
                </c:pt>
                <c:pt idx="11">
                  <c:v>35.234848484848499</c:v>
                </c:pt>
                <c:pt idx="12">
                  <c:v>30.329545454545499</c:v>
                </c:pt>
                <c:pt idx="13">
                  <c:v>25.424242424242401</c:v>
                </c:pt>
                <c:pt idx="14">
                  <c:v>21.314393939393899</c:v>
                </c:pt>
                <c:pt idx="15">
                  <c:v>19.060606060606101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AB3F-47AC-864E-C1C2EF618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071360"/>
        <c:axId val="189072896"/>
      </c:scatterChart>
      <c:valAx>
        <c:axId val="189071360"/>
        <c:scaling>
          <c:orientation val="minMax"/>
          <c:max val="450"/>
          <c:min val="0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9072896"/>
        <c:crosses val="autoZero"/>
        <c:crossBetween val="midCat"/>
        <c:majorUnit val="100"/>
      </c:valAx>
      <c:valAx>
        <c:axId val="189072896"/>
        <c:scaling>
          <c:orientation val="minMax"/>
          <c:max val="85"/>
          <c:min val="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90713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49505373369888"/>
          <c:y val="4.5798575893688805E-2"/>
          <c:w val="0.80202960641387555"/>
          <c:h val="0.85880337811264518"/>
        </c:manualLayout>
      </c:layout>
      <c:scatterChart>
        <c:scatterStyle val="smoothMarker"/>
        <c:varyColors val="0"/>
        <c:ser>
          <c:idx val="0"/>
          <c:order val="0"/>
          <c:marker>
            <c:symbol val="none"/>
          </c:marker>
          <c:trendline>
            <c:spPr>
              <a:ln w="28575">
                <a:solidFill>
                  <a:schemeClr val="accent1">
                    <a:lumMod val="50000"/>
                  </a:schemeClr>
                </a:solidFill>
              </a:ln>
            </c:spPr>
            <c:trendlineType val="linear"/>
            <c:dispRSqr val="0"/>
            <c:dispEq val="0"/>
          </c:trendline>
          <c:xVal>
            <c:numRef>
              <c:f>Лист1!$J$9:$J$10</c:f>
              <c:numCache>
                <c:formatCode>General</c:formatCode>
                <c:ptCount val="2"/>
                <c:pt idx="0">
                  <c:v>0</c:v>
                </c:pt>
                <c:pt idx="1">
                  <c:v>450</c:v>
                </c:pt>
              </c:numCache>
            </c:numRef>
          </c:xVal>
          <c:yVal>
            <c:numRef>
              <c:f>Лист1!$K$9:$K$10</c:f>
              <c:numCache>
                <c:formatCode>General</c:formatCode>
                <c:ptCount val="2"/>
                <c:pt idx="0">
                  <c:v>320</c:v>
                </c:pt>
                <c:pt idx="1">
                  <c:v>402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284-4856-A8EF-64B99E04FE46}"/>
            </c:ext>
          </c:extLst>
        </c:ser>
        <c:ser>
          <c:idx val="1"/>
          <c:order val="1"/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Лист1!$J$3:$J$4</c:f>
              <c:numCache>
                <c:formatCode>General</c:formatCode>
                <c:ptCount val="2"/>
                <c:pt idx="0">
                  <c:v>100</c:v>
                </c:pt>
                <c:pt idx="1">
                  <c:v>450</c:v>
                </c:pt>
              </c:numCache>
            </c:numRef>
          </c:xVal>
          <c:yVal>
            <c:numRef>
              <c:f>Лист1!$K$3:$K$4</c:f>
              <c:numCache>
                <c:formatCode>General</c:formatCode>
                <c:ptCount val="2"/>
                <c:pt idx="0">
                  <c:v>484</c:v>
                </c:pt>
                <c:pt idx="1">
                  <c:v>484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284-4856-A8EF-64B99E04FE46}"/>
            </c:ext>
          </c:extLst>
        </c:ser>
        <c:ser>
          <c:idx val="2"/>
          <c:order val="2"/>
          <c:spPr>
            <a:ln w="28575"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Лист1!$J$12:$J$13</c:f>
              <c:numCache>
                <c:formatCode>General</c:formatCode>
                <c:ptCount val="2"/>
                <c:pt idx="0">
                  <c:v>0</c:v>
                </c:pt>
                <c:pt idx="1">
                  <c:v>450</c:v>
                </c:pt>
              </c:numCache>
            </c:numRef>
          </c:xVal>
          <c:yVal>
            <c:numRef>
              <c:f>Лист1!$K$12:$K$13</c:f>
              <c:numCache>
                <c:formatCode>General</c:formatCode>
                <c:ptCount val="2"/>
                <c:pt idx="0">
                  <c:v>320</c:v>
                </c:pt>
                <c:pt idx="1">
                  <c:v>344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F91-45B8-81EA-DE251BFF5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612416"/>
        <c:axId val="189613952"/>
      </c:scatterChart>
      <c:valAx>
        <c:axId val="189612416"/>
        <c:scaling>
          <c:orientation val="minMax"/>
          <c:max val="450"/>
          <c:min val="0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9613952"/>
        <c:crosses val="autoZero"/>
        <c:crossBetween val="midCat"/>
        <c:majorUnit val="100"/>
      </c:valAx>
      <c:valAx>
        <c:axId val="189613952"/>
        <c:scaling>
          <c:orientation val="minMax"/>
          <c:max val="500"/>
          <c:min val="3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9612416"/>
        <c:crosses val="autoZero"/>
        <c:crossBetween val="midCat"/>
        <c:majorUnit val="5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163791623696572E-2"/>
          <c:y val="3.7118325048245061E-2"/>
          <c:w val="0.78562328075322496"/>
          <c:h val="0.76995693748442118"/>
        </c:manualLayout>
      </c:layout>
      <c:scatterChart>
        <c:scatterStyle val="smoothMarker"/>
        <c:varyColors val="0"/>
        <c:ser>
          <c:idx val="3"/>
          <c:order val="0"/>
          <c:tx>
            <c:v>расчет 1 ТР-03</c:v>
          </c:tx>
          <c:spPr>
            <a:ln w="2222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Распухание!$B$50:$B$54</c:f>
              <c:numCache>
                <c:formatCode>General</c:formatCode>
                <c:ptCount val="5"/>
                <c:pt idx="0">
                  <c:v>20</c:v>
                </c:pt>
                <c:pt idx="2">
                  <c:v>40</c:v>
                </c:pt>
                <c:pt idx="4">
                  <c:v>47.5</c:v>
                </c:pt>
              </c:numCache>
            </c:numRef>
          </c:xVal>
          <c:yVal>
            <c:numRef>
              <c:f>Распухание!$E$50:$E$54</c:f>
              <c:numCache>
                <c:formatCode>General</c:formatCode>
                <c:ptCount val="5"/>
                <c:pt idx="0" formatCode="0.00">
                  <c:v>2.7868137412901972</c:v>
                </c:pt>
                <c:pt idx="2" formatCode="0.00">
                  <c:v>10.257566357307777</c:v>
                </c:pt>
                <c:pt idx="4" formatCode="0.00">
                  <c:v>14.16953301809972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2DC-47F8-A517-0264FE856294}"/>
            </c:ext>
          </c:extLst>
        </c:ser>
        <c:ser>
          <c:idx val="1"/>
          <c:order val="1"/>
          <c:tx>
            <c:v>ТР-03</c:v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Распухание!$AH$65:$BA$65</c:f>
              <c:numCache>
                <c:formatCode>General</c:formatCode>
                <c:ptCount val="20"/>
                <c:pt idx="0">
                  <c:v>16.893799999999999</c:v>
                </c:pt>
                <c:pt idx="1">
                  <c:v>16.893799999999999</c:v>
                </c:pt>
                <c:pt idx="2">
                  <c:v>21.393999999999998</c:v>
                </c:pt>
                <c:pt idx="3">
                  <c:v>21.393999999999998</c:v>
                </c:pt>
                <c:pt idx="4">
                  <c:v>25.061956250000001</c:v>
                </c:pt>
                <c:pt idx="5">
                  <c:v>25.061956250000001</c:v>
                </c:pt>
                <c:pt idx="6">
                  <c:v>28.478175</c:v>
                </c:pt>
                <c:pt idx="7">
                  <c:v>28.478175</c:v>
                </c:pt>
                <c:pt idx="8">
                  <c:v>35.726656249999998</c:v>
                </c:pt>
                <c:pt idx="9">
                  <c:v>35.726656249999998</c:v>
                </c:pt>
                <c:pt idx="10">
                  <c:v>41.490400000000001</c:v>
                </c:pt>
                <c:pt idx="11">
                  <c:v>41.490400000000001</c:v>
                </c:pt>
                <c:pt idx="12">
                  <c:v>45.769406250000003</c:v>
                </c:pt>
                <c:pt idx="13">
                  <c:v>45.769406250000003</c:v>
                </c:pt>
                <c:pt idx="14">
                  <c:v>48.563675000000003</c:v>
                </c:pt>
                <c:pt idx="15">
                  <c:v>48.563675000000003</c:v>
                </c:pt>
                <c:pt idx="16">
                  <c:v>49.75</c:v>
                </c:pt>
                <c:pt idx="17">
                  <c:v>49.75</c:v>
                </c:pt>
                <c:pt idx="18">
                  <c:v>49.9758</c:v>
                </c:pt>
                <c:pt idx="19">
                  <c:v>49.9758</c:v>
                </c:pt>
              </c:numCache>
            </c:numRef>
          </c:xVal>
          <c:yVal>
            <c:numRef>
              <c:f>Распухание!$AH$66:$BA$66</c:f>
              <c:numCache>
                <c:formatCode>General</c:formatCode>
                <c:ptCount val="20"/>
                <c:pt idx="0">
                  <c:v>1.521428571</c:v>
                </c:pt>
                <c:pt idx="1">
                  <c:v>1.4357142860000001</c:v>
                </c:pt>
                <c:pt idx="2">
                  <c:v>1.885714286</c:v>
                </c:pt>
                <c:pt idx="3">
                  <c:v>1.521428571</c:v>
                </c:pt>
                <c:pt idx="4">
                  <c:v>2.7</c:v>
                </c:pt>
                <c:pt idx="5">
                  <c:v>1.907142857</c:v>
                </c:pt>
                <c:pt idx="6">
                  <c:v>3.6857142860000001</c:v>
                </c:pt>
                <c:pt idx="7">
                  <c:v>2.978571429</c:v>
                </c:pt>
                <c:pt idx="8">
                  <c:v>3.707142857</c:v>
                </c:pt>
                <c:pt idx="9">
                  <c:v>3.042857143</c:v>
                </c:pt>
                <c:pt idx="10">
                  <c:v>5.7214285709999997</c:v>
                </c:pt>
                <c:pt idx="11">
                  <c:v>5.6357142859999998</c:v>
                </c:pt>
                <c:pt idx="12">
                  <c:v>6.8571428570000004</c:v>
                </c:pt>
                <c:pt idx="13">
                  <c:v>7.1142857140000002</c:v>
                </c:pt>
                <c:pt idx="14">
                  <c:v>7.1357142859999998</c:v>
                </c:pt>
                <c:pt idx="15">
                  <c:v>7.7571428569999998</c:v>
                </c:pt>
                <c:pt idx="16">
                  <c:v>8.0785714290000001</c:v>
                </c:pt>
                <c:pt idx="17">
                  <c:v>9.2142857140000007</c:v>
                </c:pt>
                <c:pt idx="18">
                  <c:v>9.6428571430000005</c:v>
                </c:pt>
                <c:pt idx="19">
                  <c:v>10.43571429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2DC-47F8-A517-0264FE856294}"/>
            </c:ext>
          </c:extLst>
        </c:ser>
        <c:ser>
          <c:idx val="2"/>
          <c:order val="2"/>
          <c:tx>
            <c:v>ТР-03 степенная</c:v>
          </c:tx>
          <c:spPr>
            <a:ln w="34925">
              <a:solidFill>
                <a:srgbClr val="0070C0"/>
              </a:solidFill>
              <a:prstDash val="solid"/>
            </a:ln>
          </c:spPr>
          <c:marker>
            <c:symbol val="none"/>
          </c:marker>
          <c:xVal>
            <c:numRef>
              <c:f>Распухание!$L$82:$L$117</c:f>
              <c:numCache>
                <c:formatCode>General</c:formatCode>
                <c:ptCount val="36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</c:numCache>
            </c:numRef>
          </c:xVal>
          <c:yVal>
            <c:numRef>
              <c:f>Распухание!$M$82:$M$117</c:f>
              <c:numCache>
                <c:formatCode>0.000</c:formatCode>
                <c:ptCount val="36"/>
                <c:pt idx="0">
                  <c:v>0.87790056160178176</c:v>
                </c:pt>
                <c:pt idx="1">
                  <c:v>0.99114986742853939</c:v>
                </c:pt>
                <c:pt idx="2">
                  <c:v>1.1108047597473985</c:v>
                </c:pt>
                <c:pt idx="3">
                  <c:v>1.2368187754861553</c:v>
                </c:pt>
                <c:pt idx="4">
                  <c:v>1.369148420122908</c:v>
                </c:pt>
                <c:pt idx="5">
                  <c:v>1.5077528278188894</c:v>
                </c:pt>
                <c:pt idx="6">
                  <c:v>1.6525934759169048</c:v>
                </c:pt>
                <c:pt idx="7">
                  <c:v>1.803633942875484</c:v>
                </c:pt>
                <c:pt idx="8">
                  <c:v>1.9608397013138927</c:v>
                </c:pt>
                <c:pt idx="9">
                  <c:v>2.1241779397387317</c:v>
                </c:pt>
                <c:pt idx="10">
                  <c:v>2.2936174079241964</c:v>
                </c:pt>
                <c:pt idx="11">
                  <c:v>2.4691282819691809</c:v>
                </c:pt>
                <c:pt idx="12">
                  <c:v>2.6506820458529514</c:v>
                </c:pt>
                <c:pt idx="13">
                  <c:v>2.8382513869253043</c:v>
                </c:pt>
                <c:pt idx="14">
                  <c:v>3.0318101032443994</c:v>
                </c:pt>
                <c:pt idx="15">
                  <c:v>3.2313330210504096</c:v>
                </c:pt>
                <c:pt idx="16">
                  <c:v>3.4367959209600869</c:v>
                </c:pt>
                <c:pt idx="17">
                  <c:v>3.648175471704898</c:v>
                </c:pt>
                <c:pt idx="18">
                  <c:v>3.8654491704266052</c:v>
                </c:pt>
                <c:pt idx="19">
                  <c:v>4.0885952886995485</c:v>
                </c:pt>
                <c:pt idx="20">
                  <c:v>4.3175928235757413</c:v>
                </c:pt>
                <c:pt idx="21">
                  <c:v>4.5524214530533627</c:v>
                </c:pt>
                <c:pt idx="22">
                  <c:v>4.7930614954555715</c:v>
                </c:pt>
                <c:pt idx="23">
                  <c:v>5.0394938722786362</c:v>
                </c:pt>
                <c:pt idx="24">
                  <c:v>5.291700074128368</c:v>
                </c:pt>
                <c:pt idx="25">
                  <c:v>5.5496621294146999</c:v>
                </c:pt>
                <c:pt idx="26">
                  <c:v>5.8133625755168428</c:v>
                </c:pt>
                <c:pt idx="27">
                  <c:v>6.0827844321678874</c:v>
                </c:pt>
                <c:pt idx="28">
                  <c:v>6.3579111768387255</c:v>
                </c:pt>
                <c:pt idx="29">
                  <c:v>6.6387267219274788</c:v>
                </c:pt>
                <c:pt idx="30">
                  <c:v>6.9252153935837208</c:v>
                </c:pt>
                <c:pt idx="31">
                  <c:v>7.2173619120160488</c:v>
                </c:pt>
                <c:pt idx="32">
                  <c:v>7.5151513731489672</c:v>
                </c:pt>
                <c:pt idx="33">
                  <c:v>7.8185692315094881</c:v>
                </c:pt>
                <c:pt idx="34">
                  <c:v>8.1276012842368779</c:v>
                </c:pt>
                <c:pt idx="35">
                  <c:v>8.4422336561203259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2DC-47F8-A517-0264FE856294}"/>
            </c:ext>
          </c:extLst>
        </c:ser>
        <c:ser>
          <c:idx val="4"/>
          <c:order val="3"/>
          <c:tx>
            <c:v>ТР-05</c:v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C00000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Распухание!$AH$69:$AY$69</c:f>
              <c:numCache>
                <c:formatCode>General</c:formatCode>
                <c:ptCount val="18"/>
                <c:pt idx="0">
                  <c:v>16.211200000000005</c:v>
                </c:pt>
                <c:pt idx="1">
                  <c:v>16.211200000000005</c:v>
                </c:pt>
                <c:pt idx="2">
                  <c:v>20.502400000000002</c:v>
                </c:pt>
                <c:pt idx="3">
                  <c:v>20.502400000000002</c:v>
                </c:pt>
                <c:pt idx="4">
                  <c:v>23.999950000000002</c:v>
                </c:pt>
                <c:pt idx="5">
                  <c:v>27.257400000000001</c:v>
                </c:pt>
                <c:pt idx="6">
                  <c:v>27.257400000000001</c:v>
                </c:pt>
                <c:pt idx="7">
                  <c:v>34.168750000000003</c:v>
                </c:pt>
                <c:pt idx="8">
                  <c:v>34.168750000000003</c:v>
                </c:pt>
                <c:pt idx="9">
                  <c:v>39.664000000000001</c:v>
                </c:pt>
                <c:pt idx="10">
                  <c:v>39.664000000000001</c:v>
                </c:pt>
                <c:pt idx="11">
                  <c:v>43.74315</c:v>
                </c:pt>
                <c:pt idx="12">
                  <c:v>43.74315</c:v>
                </c:pt>
                <c:pt idx="13">
                  <c:v>46.406199999999998</c:v>
                </c:pt>
                <c:pt idx="14">
                  <c:v>47.536000000000001</c:v>
                </c:pt>
                <c:pt idx="15">
                  <c:v>47.536000000000001</c:v>
                </c:pt>
                <c:pt idx="16">
                  <c:v>47.750399999999999</c:v>
                </c:pt>
                <c:pt idx="17">
                  <c:v>47.750399999999999</c:v>
                </c:pt>
              </c:numCache>
            </c:numRef>
          </c:xVal>
          <c:yVal>
            <c:numRef>
              <c:f>Распухание!$AH$70:$AY$70</c:f>
              <c:numCache>
                <c:formatCode>General</c:formatCode>
                <c:ptCount val="18"/>
                <c:pt idx="0">
                  <c:v>0.19245847886521511</c:v>
                </c:pt>
                <c:pt idx="1">
                  <c:v>0.27799558058307577</c:v>
                </c:pt>
                <c:pt idx="2">
                  <c:v>0.17107420343575938</c:v>
                </c:pt>
                <c:pt idx="3">
                  <c:v>0.17107420343575938</c:v>
                </c:pt>
                <c:pt idx="4">
                  <c:v>2.1384275429467533E-4</c:v>
                </c:pt>
                <c:pt idx="5">
                  <c:v>0.34214840687148079</c:v>
                </c:pt>
                <c:pt idx="6">
                  <c:v>0.12830565257681004</c:v>
                </c:pt>
                <c:pt idx="7">
                  <c:v>0.40630123315988587</c:v>
                </c:pt>
                <c:pt idx="8">
                  <c:v>0.44906978401883518</c:v>
                </c:pt>
                <c:pt idx="9">
                  <c:v>1.2616722503386069</c:v>
                </c:pt>
                <c:pt idx="10">
                  <c:v>0.83398674174922727</c:v>
                </c:pt>
                <c:pt idx="11">
                  <c:v>1.3472093520564676</c:v>
                </c:pt>
                <c:pt idx="12">
                  <c:v>1.3899779029153789</c:v>
                </c:pt>
                <c:pt idx="13">
                  <c:v>1.7321263097868598</c:v>
                </c:pt>
                <c:pt idx="14">
                  <c:v>2.3095017463825052</c:v>
                </c:pt>
                <c:pt idx="15">
                  <c:v>1.4541307292037839</c:v>
                </c:pt>
                <c:pt idx="16">
                  <c:v>4.6190034927650103</c:v>
                </c:pt>
                <c:pt idx="17">
                  <c:v>0.96229239432603753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F2DC-47F8-A517-0264FE856294}"/>
            </c:ext>
          </c:extLst>
        </c:ser>
        <c:ser>
          <c:idx val="0"/>
          <c:order val="4"/>
          <c:spPr>
            <a:ln w="34925">
              <a:solidFill>
                <a:srgbClr val="C00000"/>
              </a:solidFill>
              <a:prstDash val="solid"/>
            </a:ln>
          </c:spPr>
          <c:marker>
            <c:symbol val="none"/>
          </c:marker>
          <c:xVal>
            <c:numRef>
              <c:f>Распухание!$L$82:$L$115</c:f>
              <c:numCache>
                <c:formatCode>General</c:formatCode>
                <c:ptCount val="3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</c:numCache>
            </c:numRef>
          </c:xVal>
          <c:yVal>
            <c:numRef>
              <c:f>Распухание!$N$82:$N$115</c:f>
              <c:numCache>
                <c:formatCode>0.000</c:formatCode>
                <c:ptCount val="34"/>
                <c:pt idx="0">
                  <c:v>0.16257417807440402</c:v>
                </c:pt>
                <c:pt idx="1">
                  <c:v>0.18354627174602581</c:v>
                </c:pt>
                <c:pt idx="2">
                  <c:v>0.20570458513840711</c:v>
                </c:pt>
                <c:pt idx="3">
                  <c:v>0.22904051397891764</c:v>
                </c:pt>
                <c:pt idx="4">
                  <c:v>0.25354600372646446</c:v>
                </c:pt>
                <c:pt idx="5">
                  <c:v>0.27921348663312767</c:v>
                </c:pt>
                <c:pt idx="6">
                  <c:v>0.30603582887350089</c:v>
                </c:pt>
                <c:pt idx="7">
                  <c:v>0.33400628571768221</c:v>
                </c:pt>
                <c:pt idx="8">
                  <c:v>0.36311846320627644</c:v>
                </c:pt>
                <c:pt idx="9">
                  <c:v>0.39336628513680216</c:v>
                </c:pt>
                <c:pt idx="10">
                  <c:v>0.42474396443040674</c:v>
                </c:pt>
                <c:pt idx="11">
                  <c:v>0.45724597814244089</c:v>
                </c:pt>
                <c:pt idx="12">
                  <c:v>0.49086704552832433</c:v>
                </c:pt>
                <c:pt idx="13">
                  <c:v>0.52560210868987112</c:v>
                </c:pt>
                <c:pt idx="14">
                  <c:v>0.5614463154156295</c:v>
                </c:pt>
                <c:pt idx="15">
                  <c:v>0.59839500389822398</c:v>
                </c:pt>
                <c:pt idx="16">
                  <c:v>0.63644368906668281</c:v>
                </c:pt>
                <c:pt idx="17">
                  <c:v>0.67558805031572189</c:v>
                </c:pt>
                <c:pt idx="18">
                  <c:v>0.71582392044937126</c:v>
                </c:pt>
                <c:pt idx="19">
                  <c:v>0.75714727568510154</c:v>
                </c:pt>
                <c:pt idx="20">
                  <c:v>0.79955422658810016</c:v>
                </c:pt>
                <c:pt idx="21">
                  <c:v>0.84304100982469676</c:v>
                </c:pt>
                <c:pt idx="22">
                  <c:v>0.88760398063992063</c:v>
                </c:pt>
                <c:pt idx="23">
                  <c:v>0.93323960597752509</c:v>
                </c:pt>
                <c:pt idx="24">
                  <c:v>0.97994445817191989</c:v>
                </c:pt>
                <c:pt idx="25">
                  <c:v>1.0277152091508703</c:v>
                </c:pt>
                <c:pt idx="26">
                  <c:v>1.0765486250957115</c:v>
                </c:pt>
                <c:pt idx="27">
                  <c:v>1.1264415615125718</c:v>
                </c:pt>
                <c:pt idx="28">
                  <c:v>1.177390958673838</c:v>
                </c:pt>
                <c:pt idx="29">
                  <c:v>1.2293938373939775</c:v>
                </c:pt>
                <c:pt idx="30">
                  <c:v>1.2824472951080963</c:v>
                </c:pt>
                <c:pt idx="31">
                  <c:v>1.3365485022251942</c:v>
                </c:pt>
                <c:pt idx="32">
                  <c:v>1.3916946987312901</c:v>
                </c:pt>
                <c:pt idx="33">
                  <c:v>1.4478831910202756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F2DC-47F8-A517-0264FE856294}"/>
            </c:ext>
          </c:extLst>
        </c:ser>
        <c:ser>
          <c:idx val="5"/>
          <c:order val="5"/>
          <c:tx>
            <c:v>рассч теор 470</c:v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Распухание!$L$82:$L$117</c:f>
              <c:numCache>
                <c:formatCode>General</c:formatCode>
                <c:ptCount val="36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</c:numCache>
            </c:numRef>
          </c:xVal>
          <c:yVal>
            <c:numRef>
              <c:f>Распухание!$K$82:$K$117</c:f>
              <c:numCache>
                <c:formatCode>General</c:formatCode>
                <c:ptCount val="36"/>
                <c:pt idx="0">
                  <c:v>1.6826427430700814</c:v>
                </c:pt>
                <c:pt idx="1">
                  <c:v>1.8997039125713671</c:v>
                </c:pt>
                <c:pt idx="2">
                  <c:v>2.1290424561825136</c:v>
                </c:pt>
                <c:pt idx="3">
                  <c:v>2.3705693196817976</c:v>
                </c:pt>
                <c:pt idx="4">
                  <c:v>2.6242011385689068</c:v>
                </c:pt>
                <c:pt idx="5">
                  <c:v>2.8898595866528716</c:v>
                </c:pt>
                <c:pt idx="6">
                  <c:v>3.1674708288407341</c:v>
                </c:pt>
                <c:pt idx="7">
                  <c:v>3.4569650571780106</c:v>
                </c:pt>
                <c:pt idx="8">
                  <c:v>3.7582760941849611</c:v>
                </c:pt>
                <c:pt idx="9">
                  <c:v>4.0713410511659021</c:v>
                </c:pt>
                <c:pt idx="10">
                  <c:v>4.3961000318547097</c:v>
                </c:pt>
                <c:pt idx="11">
                  <c:v>4.7324958737742628</c:v>
                </c:pt>
                <c:pt idx="12">
                  <c:v>5.0804739212181564</c:v>
                </c:pt>
                <c:pt idx="13">
                  <c:v>5.4399818249401655</c:v>
                </c:pt>
                <c:pt idx="14">
                  <c:v>5.8109693645517648</c:v>
                </c:pt>
                <c:pt idx="15">
                  <c:v>6.1933882903466184</c:v>
                </c:pt>
                <c:pt idx="16">
                  <c:v>6.587192181840166</c:v>
                </c:pt>
                <c:pt idx="17">
                  <c:v>6.9923363207677207</c:v>
                </c:pt>
                <c:pt idx="18">
                  <c:v>7.4087775766509925</c:v>
                </c:pt>
                <c:pt idx="19">
                  <c:v>7.8364743033408004</c:v>
                </c:pt>
                <c:pt idx="20">
                  <c:v>8.2753862451868372</c:v>
                </c:pt>
                <c:pt idx="21">
                  <c:v>8.7254744516856118</c:v>
                </c:pt>
                <c:pt idx="22">
                  <c:v>9.1867011996231778</c:v>
                </c:pt>
                <c:pt idx="23">
                  <c:v>9.6590299218673845</c:v>
                </c:pt>
                <c:pt idx="24">
                  <c:v>10.142425142079372</c:v>
                </c:pt>
                <c:pt idx="25">
                  <c:v>10.636852414711507</c:v>
                </c:pt>
                <c:pt idx="26">
                  <c:v>11.142278269740613</c:v>
                </c:pt>
                <c:pt idx="27">
                  <c:v>11.658670161655117</c:v>
                </c:pt>
                <c:pt idx="28">
                  <c:v>12.185996422274222</c:v>
                </c:pt>
                <c:pt idx="29">
                  <c:v>12.724226217027667</c:v>
                </c:pt>
                <c:pt idx="30">
                  <c:v>13.273329504368798</c:v>
                </c:pt>
                <c:pt idx="31">
                  <c:v>13.83327699803076</c:v>
                </c:pt>
                <c:pt idx="32">
                  <c:v>14.404040131868852</c:v>
                </c:pt>
                <c:pt idx="33">
                  <c:v>14.985591027059851</c:v>
                </c:pt>
                <c:pt idx="34">
                  <c:v>15.577902461454013</c:v>
                </c:pt>
                <c:pt idx="35">
                  <c:v>16.180947840897289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F2DC-47F8-A517-0264FE856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373440"/>
        <c:axId val="189379712"/>
      </c:scatterChart>
      <c:valAx>
        <c:axId val="189373440"/>
        <c:scaling>
          <c:orientation val="minMax"/>
          <c:min val="10"/>
        </c:scaling>
        <c:delete val="0"/>
        <c:axPos val="b"/>
        <c:title>
          <c:tx>
            <c:rich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1600" b="1" i="0" u="none" strike="noStrike" baseline="0" dirty="0" smtClean="0">
                    <a:effectLst/>
                  </a:rPr>
                  <a:t>Damage dose</a:t>
                </a:r>
                <a:r>
                  <a:rPr lang="ru-RU" sz="1600" b="1" i="0" u="none" strike="noStrike" baseline="0" dirty="0" smtClean="0">
                    <a:effectLst/>
                  </a:rPr>
                  <a:t> </a:t>
                </a:r>
                <a:r>
                  <a:rPr lang="en-US" sz="1600" b="1" i="1" dirty="0" smtClean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ru-RU" sz="1600" b="1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dpa</a:t>
                </a:r>
                <a:endParaRPr lang="ru-RU" sz="1600" b="1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32924841769580304"/>
              <c:y val="0.9273165073115862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noFill/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9379712"/>
        <c:crosses val="autoZero"/>
        <c:crossBetween val="midCat"/>
      </c:valAx>
      <c:valAx>
        <c:axId val="189379712"/>
        <c:scaling>
          <c:orientation val="minMax"/>
          <c:max val="1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1600" b="1" i="0" smtClean="0">
                    <a:latin typeface="Arial" pitchFamily="34" charset="0"/>
                    <a:cs typeface="Arial" pitchFamily="34" charset="0"/>
                  </a:rPr>
                  <a:t>Swelling </a:t>
                </a:r>
                <a:r>
                  <a:rPr lang="en-US" sz="1600" b="1" i="1" smtClean="0"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600" b="1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ru-RU" sz="1600" b="1" dirty="0">
                    <a:latin typeface="Arial" pitchFamily="34" charset="0"/>
                    <a:cs typeface="Arial" pitchFamily="34" charset="0"/>
                  </a:rPr>
                  <a:t>% </a:t>
                </a:r>
              </a:p>
            </c:rich>
          </c:tx>
          <c:layout>
            <c:manualLayout>
              <c:xMode val="edge"/>
              <c:yMode val="edge"/>
              <c:x val="0"/>
              <c:y val="0.14591441325028712"/>
            </c:manualLayout>
          </c:layout>
          <c:overlay val="0"/>
        </c:title>
        <c:numFmt formatCode="0" sourceLinked="0"/>
        <c:majorTickMark val="in"/>
        <c:minorTickMark val="none"/>
        <c:tickLblPos val="nextTo"/>
        <c:spPr>
          <a:ln w="12700">
            <a:solidFill>
              <a:sysClr val="windowText" lastClr="000000">
                <a:alpha val="92000"/>
              </a:sysClr>
            </a:solidFill>
          </a:ln>
        </c:spPr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9373440"/>
        <c:crosses val="autoZero"/>
        <c:crossBetween val="midCat"/>
        <c:majorUnit val="5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767984555642709E-2"/>
          <c:y val="3.3428116126983029E-2"/>
          <c:w val="0.86668541036115898"/>
          <c:h val="0.76526564932790453"/>
        </c:manualLayout>
      </c:layout>
      <c:scatterChart>
        <c:scatterStyle val="smoothMarker"/>
        <c:varyColors val="0"/>
        <c:ser>
          <c:idx val="0"/>
          <c:order val="0"/>
          <c:tx>
            <c:v>Д-38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'Д-38'!$I$2:$I$32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'Д-38'!$D$2:$D$32</c:f>
              <c:numCache>
                <c:formatCode>General</c:formatCode>
                <c:ptCount val="31"/>
                <c:pt idx="0">
                  <c:v>0</c:v>
                </c:pt>
                <c:pt idx="1">
                  <c:v>1.9980413420197345E-3</c:v>
                </c:pt>
                <c:pt idx="2">
                  <c:v>7.354291873458047E-3</c:v>
                </c:pt>
                <c:pt idx="3">
                  <c:v>1.5761314280885695E-2</c:v>
                </c:pt>
                <c:pt idx="4">
                  <c:v>2.7069314244187879E-2</c:v>
                </c:pt>
                <c:pt idx="5">
                  <c:v>4.1178241832283365E-2</c:v>
                </c:pt>
                <c:pt idx="6">
                  <c:v>0.12296951793093661</c:v>
                </c:pt>
                <c:pt idx="7">
                  <c:v>0.19477463970316994</c:v>
                </c:pt>
                <c:pt idx="8">
                  <c:v>0.31541645031595855</c:v>
                </c:pt>
                <c:pt idx="9">
                  <c:v>0.50859786284635422</c:v>
                </c:pt>
                <c:pt idx="10">
                  <c:v>0.80438017664935224</c:v>
                </c:pt>
                <c:pt idx="11">
                  <c:v>0.97904769143665438</c:v>
                </c:pt>
                <c:pt idx="12">
                  <c:v>1.0760179832353014</c:v>
                </c:pt>
                <c:pt idx="13">
                  <c:v>1.2170322421501398</c:v>
                </c:pt>
                <c:pt idx="14">
                  <c:v>1.4172299135304542</c:v>
                </c:pt>
                <c:pt idx="15">
                  <c:v>1.6948153903652199</c:v>
                </c:pt>
                <c:pt idx="16">
                  <c:v>2.2604468168259384</c:v>
                </c:pt>
                <c:pt idx="17">
                  <c:v>3.1158993011681946</c:v>
                </c:pt>
                <c:pt idx="18">
                  <c:v>4.7792314890559169</c:v>
                </c:pt>
                <c:pt idx="19">
                  <c:v>7.4827347582709862</c:v>
                </c:pt>
                <c:pt idx="20">
                  <c:v>11.090873055802561</c:v>
                </c:pt>
                <c:pt idx="21">
                  <c:v>12.023444098259933</c:v>
                </c:pt>
                <c:pt idx="22">
                  <c:v>13.29904480609035</c:v>
                </c:pt>
                <c:pt idx="23">
                  <c:v>15.581188676492879</c:v>
                </c:pt>
                <c:pt idx="24">
                  <c:v>18.932785949843328</c:v>
                </c:pt>
                <c:pt idx="25">
                  <c:v>23.32278023252448</c:v>
                </c:pt>
                <c:pt idx="26">
                  <c:v>23.891634795992619</c:v>
                </c:pt>
                <c:pt idx="27">
                  <c:v>24.121703999010872</c:v>
                </c:pt>
                <c:pt idx="28">
                  <c:v>24.42671213893184</c:v>
                </c:pt>
                <c:pt idx="29">
                  <c:v>24.823549649758931</c:v>
                </c:pt>
                <c:pt idx="30">
                  <c:v>25.330126192567963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F52-4841-B2A8-7E31D2A863CD}"/>
            </c:ext>
          </c:extLst>
        </c:ser>
        <c:ser>
          <c:idx val="1"/>
          <c:order val="1"/>
          <c:tx>
            <c:v>K-1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'Д-38'!$I$2:$I$32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'Д-38'!$O$2:$O$32</c:f>
              <c:numCache>
                <c:formatCode>General</c:formatCode>
                <c:ptCount val="31"/>
                <c:pt idx="0">
                  <c:v>0</c:v>
                </c:pt>
                <c:pt idx="1">
                  <c:v>1.9980413420197345E-3</c:v>
                </c:pt>
                <c:pt idx="2">
                  <c:v>7.354291873458047E-3</c:v>
                </c:pt>
                <c:pt idx="3">
                  <c:v>1.5761314280885695E-2</c:v>
                </c:pt>
                <c:pt idx="4">
                  <c:v>2.7069314244187879E-2</c:v>
                </c:pt>
                <c:pt idx="5">
                  <c:v>4.1178301890471024E-2</c:v>
                </c:pt>
                <c:pt idx="6">
                  <c:v>0.10959037422425627</c:v>
                </c:pt>
                <c:pt idx="7">
                  <c:v>0.15065751968976415</c:v>
                </c:pt>
                <c:pt idx="8">
                  <c:v>0.21088653068621663</c:v>
                </c:pt>
                <c:pt idx="9">
                  <c:v>0.29704015980498355</c:v>
                </c:pt>
                <c:pt idx="10">
                  <c:v>0.41735816717642971</c:v>
                </c:pt>
                <c:pt idx="11">
                  <c:v>0.58187785429674799</c:v>
                </c:pt>
                <c:pt idx="12">
                  <c:v>0.6595854268569078</c:v>
                </c:pt>
                <c:pt idx="13">
                  <c:v>0.76759701325073371</c:v>
                </c:pt>
                <c:pt idx="14">
                  <c:v>0.91509777920865787</c:v>
                </c:pt>
                <c:pt idx="15">
                  <c:v>1.115291844681255</c:v>
                </c:pt>
                <c:pt idx="16">
                  <c:v>1.4144497860979821</c:v>
                </c:pt>
                <c:pt idx="17">
                  <c:v>1.5662328565580259</c:v>
                </c:pt>
                <c:pt idx="18">
                  <c:v>1.7814417693598905</c:v>
                </c:pt>
                <c:pt idx="19">
                  <c:v>2.0804233787131001</c:v>
                </c:pt>
                <c:pt idx="20">
                  <c:v>2.487565482663058</c:v>
                </c:pt>
                <c:pt idx="21">
                  <c:v>2.9488244129916605</c:v>
                </c:pt>
                <c:pt idx="22">
                  <c:v>3.1094621541040088</c:v>
                </c:pt>
                <c:pt idx="23">
                  <c:v>3.3165462062153037</c:v>
                </c:pt>
                <c:pt idx="24">
                  <c:v>3.5800905692671057</c:v>
                </c:pt>
                <c:pt idx="25">
                  <c:v>3.9127202394521698</c:v>
                </c:pt>
                <c:pt idx="26">
                  <c:v>4.4427427309576641</c:v>
                </c:pt>
                <c:pt idx="27">
                  <c:v>4.6111291487189501</c:v>
                </c:pt>
                <c:pt idx="28">
                  <c:v>4.8236896557281259</c:v>
                </c:pt>
                <c:pt idx="29">
                  <c:v>5.0889123634449032</c:v>
                </c:pt>
                <c:pt idx="30">
                  <c:v>5.4136629979662541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F52-4841-B2A8-7E31D2A863CD}"/>
            </c:ext>
          </c:extLst>
        </c:ser>
        <c:ser>
          <c:idx val="2"/>
          <c:order val="2"/>
          <c:tx>
            <c:v>K-2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8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'Д-38'!$I$2:$I$32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'Д-38'!$P$2:$P$32</c:f>
              <c:numCache>
                <c:formatCode>General</c:formatCode>
                <c:ptCount val="31"/>
                <c:pt idx="0">
                  <c:v>0</c:v>
                </c:pt>
                <c:pt idx="1">
                  <c:v>1.9980413420197345E-3</c:v>
                </c:pt>
                <c:pt idx="2">
                  <c:v>7.354291873458047E-3</c:v>
                </c:pt>
                <c:pt idx="3">
                  <c:v>1.5761314280885695E-2</c:v>
                </c:pt>
                <c:pt idx="4">
                  <c:v>2.7069314244187879E-2</c:v>
                </c:pt>
                <c:pt idx="5">
                  <c:v>4.1178301890471024E-2</c:v>
                </c:pt>
                <c:pt idx="6">
                  <c:v>0.10959037422425627</c:v>
                </c:pt>
                <c:pt idx="7">
                  <c:v>0.15065751968976415</c:v>
                </c:pt>
                <c:pt idx="8">
                  <c:v>0.21088653068621663</c:v>
                </c:pt>
                <c:pt idx="9">
                  <c:v>0.29704015980498355</c:v>
                </c:pt>
                <c:pt idx="10">
                  <c:v>0.41793972585097622</c:v>
                </c:pt>
                <c:pt idx="11">
                  <c:v>0.58081797840391558</c:v>
                </c:pt>
                <c:pt idx="12">
                  <c:v>0.65553542341713489</c:v>
                </c:pt>
                <c:pt idx="13">
                  <c:v>0.75857672384657371</c:v>
                </c:pt>
                <c:pt idx="14">
                  <c:v>0.8983179067657352</c:v>
                </c:pt>
                <c:pt idx="15">
                  <c:v>1.0847696968514511</c:v>
                </c:pt>
                <c:pt idx="16">
                  <c:v>1.3839276382681782</c:v>
                </c:pt>
                <c:pt idx="17">
                  <c:v>1.535710708728222</c:v>
                </c:pt>
                <c:pt idx="18">
                  <c:v>1.7509196215300866</c:v>
                </c:pt>
                <c:pt idx="19">
                  <c:v>2.0499012308832962</c:v>
                </c:pt>
                <c:pt idx="20">
                  <c:v>2.4570433348332541</c:v>
                </c:pt>
                <c:pt idx="21">
                  <c:v>2.9371912902697375</c:v>
                </c:pt>
                <c:pt idx="22">
                  <c:v>3.1285971592129935</c:v>
                </c:pt>
                <c:pt idx="23">
                  <c:v>3.3824685440029953</c:v>
                </c:pt>
                <c:pt idx="24">
                  <c:v>3.7135494686390289</c:v>
                </c:pt>
                <c:pt idx="25">
                  <c:v>4.1341962729197625</c:v>
                </c:pt>
                <c:pt idx="26">
                  <c:v>4.658860388733693</c:v>
                </c:pt>
                <c:pt idx="27">
                  <c:v>4.8191541116376575</c:v>
                </c:pt>
                <c:pt idx="28">
                  <c:v>5.020028716098639</c:v>
                </c:pt>
                <c:pt idx="29">
                  <c:v>5.2690672181238565</c:v>
                </c:pt>
                <c:pt idx="30">
                  <c:v>5.5744876404203829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F52-4841-B2A8-7E31D2A863CD}"/>
            </c:ext>
          </c:extLst>
        </c:ser>
        <c:ser>
          <c:idx val="3"/>
          <c:order val="3"/>
          <c:tx>
            <c:v>E-03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'Д-38'!$I$2:$I$32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'Д-38'!$Q$2:$Q$32</c:f>
              <c:numCache>
                <c:formatCode>General</c:formatCode>
                <c:ptCount val="31"/>
                <c:pt idx="0">
                  <c:v>0</c:v>
                </c:pt>
                <c:pt idx="1">
                  <c:v>1.9980413420197345E-3</c:v>
                </c:pt>
                <c:pt idx="2">
                  <c:v>7.354291873458047E-3</c:v>
                </c:pt>
                <c:pt idx="3">
                  <c:v>1.5761314280885695E-2</c:v>
                </c:pt>
                <c:pt idx="4">
                  <c:v>2.7069314244187879E-2</c:v>
                </c:pt>
                <c:pt idx="5">
                  <c:v>4.1178301890471024E-2</c:v>
                </c:pt>
                <c:pt idx="6">
                  <c:v>0.11382606310366322</c:v>
                </c:pt>
                <c:pt idx="7">
                  <c:v>0.1639996261841847</c:v>
                </c:pt>
                <c:pt idx="8">
                  <c:v>0.24128453534897576</c:v>
                </c:pt>
                <c:pt idx="9">
                  <c:v>0.35663657246181729</c:v>
                </c:pt>
                <c:pt idx="10">
                  <c:v>0.52445441807787341</c:v>
                </c:pt>
                <c:pt idx="11">
                  <c:v>0.69739453983986399</c:v>
                </c:pt>
                <c:pt idx="12">
                  <c:v>0.79099289015327001</c:v>
                </c:pt>
                <c:pt idx="13">
                  <c:v>0.92611456855553909</c:v>
                </c:pt>
                <c:pt idx="14">
                  <c:v>1.1167694124632379</c:v>
                </c:pt>
                <c:pt idx="15">
                  <c:v>1.3798047221372653</c:v>
                </c:pt>
                <c:pt idx="16">
                  <c:v>1.754882073908052</c:v>
                </c:pt>
                <c:pt idx="17">
                  <c:v>2.0688909254737995</c:v>
                </c:pt>
                <c:pt idx="18">
                  <c:v>2.585874756650286</c:v>
                </c:pt>
                <c:pt idx="19">
                  <c:v>3.3923561370448718</c:v>
                </c:pt>
                <c:pt idx="20">
                  <c:v>4.5836707170126667</c:v>
                </c:pt>
                <c:pt idx="21">
                  <c:v>5.2093148496050352</c:v>
                </c:pt>
                <c:pt idx="22">
                  <c:v>5.6838653066072347</c:v>
                </c:pt>
                <c:pt idx="23">
                  <c:v>6.4229618791422496</c:v>
                </c:pt>
                <c:pt idx="24">
                  <c:v>7.5070040949294849</c:v>
                </c:pt>
                <c:pt idx="25">
                  <c:v>8.9873281310683311</c:v>
                </c:pt>
                <c:pt idx="26">
                  <c:v>9.5173506225738258</c:v>
                </c:pt>
                <c:pt idx="27">
                  <c:v>9.6857370403351108</c:v>
                </c:pt>
                <c:pt idx="28">
                  <c:v>9.8982975473442867</c:v>
                </c:pt>
                <c:pt idx="29">
                  <c:v>10.163520255061066</c:v>
                </c:pt>
                <c:pt idx="30">
                  <c:v>10.490591285652918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5F52-4841-B2A8-7E31D2A863CD}"/>
            </c:ext>
          </c:extLst>
        </c:ser>
        <c:ser>
          <c:idx val="4"/>
          <c:order val="4"/>
          <c:tx>
            <c:v>Д-40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'Д-38'!$I$2:$I$32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'Д-38'!$S$2:$S$32</c:f>
              <c:numCache>
                <c:formatCode>General</c:formatCode>
                <c:ptCount val="31"/>
                <c:pt idx="0">
                  <c:v>0</c:v>
                </c:pt>
                <c:pt idx="1">
                  <c:v>1.9980413420197345E-3</c:v>
                </c:pt>
                <c:pt idx="2">
                  <c:v>7.354291873458047E-3</c:v>
                </c:pt>
                <c:pt idx="3">
                  <c:v>1.5761314280885695E-2</c:v>
                </c:pt>
                <c:pt idx="4">
                  <c:v>2.7069314244187879E-2</c:v>
                </c:pt>
                <c:pt idx="5">
                  <c:v>4.1178301890471024E-2</c:v>
                </c:pt>
                <c:pt idx="6">
                  <c:v>0.11168111028289415</c:v>
                </c:pt>
                <c:pt idx="7">
                  <c:v>0.15716773770780487</c:v>
                </c:pt>
                <c:pt idx="8">
                  <c:v>0.22557031090378116</c:v>
                </c:pt>
                <c:pt idx="9">
                  <c:v>0.32558286174236611</c:v>
                </c:pt>
                <c:pt idx="10">
                  <c:v>0.46859841860821988</c:v>
                </c:pt>
                <c:pt idx="11">
                  <c:v>0.69360335699110176</c:v>
                </c:pt>
                <c:pt idx="12">
                  <c:v>0.90407172422574211</c:v>
                </c:pt>
                <c:pt idx="13">
                  <c:v>1.2631623492534285</c:v>
                </c:pt>
                <c:pt idx="14">
                  <c:v>1.8364986180547058</c:v>
                </c:pt>
                <c:pt idx="15">
                  <c:v>2.6921151781402908</c:v>
                </c:pt>
                <c:pt idx="16">
                  <c:v>3.2890090187093688</c:v>
                </c:pt>
                <c:pt idx="17">
                  <c:v>4.2467319991392571</c:v>
                </c:pt>
                <c:pt idx="18">
                  <c:v>6.1284318690363557</c:v>
                </c:pt>
                <c:pt idx="19">
                  <c:v>9.1432449749486118</c:v>
                </c:pt>
                <c:pt idx="20">
                  <c:v>12.984797659077286</c:v>
                </c:pt>
                <c:pt idx="21">
                  <c:v>13.706163943651859</c:v>
                </c:pt>
                <c:pt idx="22">
                  <c:v>14.405289177864486</c:v>
                </c:pt>
                <c:pt idx="23">
                  <c:v>15.567489031637258</c:v>
                </c:pt>
                <c:pt idx="24">
                  <c:v>17.320560033329883</c:v>
                </c:pt>
                <c:pt idx="25">
                  <c:v>19.684255984057142</c:v>
                </c:pt>
                <c:pt idx="26">
                  <c:v>20.470277618779726</c:v>
                </c:pt>
                <c:pt idx="27">
                  <c:v>21.131984693918955</c:v>
                </c:pt>
                <c:pt idx="28">
                  <c:v>22.184279640406668</c:v>
                </c:pt>
                <c:pt idx="29">
                  <c:v>23.731945420219922</c:v>
                </c:pt>
                <c:pt idx="30">
                  <c:v>25.828638065596408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5F52-4841-B2A8-7E31D2A863CD}"/>
            </c:ext>
          </c:extLst>
        </c:ser>
        <c:ser>
          <c:idx val="5"/>
          <c:order val="5"/>
          <c:tx>
            <c:v>Е-08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'Д-38'!$I$2:$I$32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'Д-38'!$T$2:$T$32</c:f>
              <c:numCache>
                <c:formatCode>General</c:formatCode>
                <c:ptCount val="31"/>
                <c:pt idx="0">
                  <c:v>0</c:v>
                </c:pt>
                <c:pt idx="1">
                  <c:v>1.9980413420197345E-3</c:v>
                </c:pt>
                <c:pt idx="2">
                  <c:v>7.354291873458047E-3</c:v>
                </c:pt>
                <c:pt idx="3">
                  <c:v>1.5761314280885695E-2</c:v>
                </c:pt>
                <c:pt idx="4">
                  <c:v>2.7069314244187879E-2</c:v>
                </c:pt>
                <c:pt idx="5">
                  <c:v>4.1178301890471024E-2</c:v>
                </c:pt>
                <c:pt idx="6">
                  <c:v>0.11168111028289415</c:v>
                </c:pt>
                <c:pt idx="7">
                  <c:v>0.15716773770780487</c:v>
                </c:pt>
                <c:pt idx="8">
                  <c:v>0.22557031090378116</c:v>
                </c:pt>
                <c:pt idx="9">
                  <c:v>0.32558286174236611</c:v>
                </c:pt>
                <c:pt idx="10">
                  <c:v>0.46859841860821988</c:v>
                </c:pt>
                <c:pt idx="11">
                  <c:v>0.65032299924419834</c:v>
                </c:pt>
                <c:pt idx="12">
                  <c:v>0.76145471899790995</c:v>
                </c:pt>
                <c:pt idx="13">
                  <c:v>0.92769750645347748</c:v>
                </c:pt>
                <c:pt idx="14">
                  <c:v>1.1692944987145466</c:v>
                </c:pt>
                <c:pt idx="15">
                  <c:v>1.5104995636148582</c:v>
                </c:pt>
                <c:pt idx="16">
                  <c:v>1.8892159128937847</c:v>
                </c:pt>
                <c:pt idx="17">
                  <c:v>2.2119085129590497</c:v>
                </c:pt>
                <c:pt idx="18">
                  <c:v>2.7461229862313958</c:v>
                </c:pt>
                <c:pt idx="19">
                  <c:v>3.5824901015732671</c:v>
                </c:pt>
                <c:pt idx="20">
                  <c:v>4.8199328230362415</c:v>
                </c:pt>
                <c:pt idx="21">
                  <c:v>5.3146762224744002</c:v>
                </c:pt>
                <c:pt idx="22">
                  <c:v>5.5308705855645695</c:v>
                </c:pt>
                <c:pt idx="23">
                  <c:v>5.8235748065974562</c:v>
                </c:pt>
                <c:pt idx="24">
                  <c:v>6.211902426768515</c:v>
                </c:pt>
                <c:pt idx="25">
                  <c:v>6.7120481543213062</c:v>
                </c:pt>
                <c:pt idx="26">
                  <c:v>7.292432434251289</c:v>
                </c:pt>
                <c:pt idx="27">
                  <c:v>7.5418157105338706</c:v>
                </c:pt>
                <c:pt idx="28">
                  <c:v>7.8768683322341628</c:v>
                </c:pt>
                <c:pt idx="29">
                  <c:v>8.3176018565639716</c:v>
                </c:pt>
                <c:pt idx="30">
                  <c:v>8.8850301845288016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5F52-4841-B2A8-7E31D2A86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531264"/>
        <c:axId val="189533568"/>
      </c:scatterChart>
      <c:valAx>
        <c:axId val="18953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mtClean="0"/>
                  <a:t>Time</a:t>
                </a:r>
                <a:r>
                  <a:rPr lang="ru-RU" smtClean="0"/>
                  <a:t>, </a:t>
                </a:r>
                <a:r>
                  <a:rPr lang="en-US" dirty="0" smtClean="0"/>
                  <a:t>years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40005078076566819"/>
              <c:y val="0.8908353953116879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89533568"/>
        <c:crosses val="autoZero"/>
        <c:crossBetween val="midCat"/>
      </c:valAx>
      <c:valAx>
        <c:axId val="18953356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mtClean="0"/>
                  <a:t>S</a:t>
                </a:r>
                <a:r>
                  <a:rPr lang="ru-RU" smtClean="0"/>
                  <a:t>, </a:t>
                </a:r>
                <a:r>
                  <a:rPr lang="ru-RU" dirty="0"/>
                  <a:t>%</a:t>
                </a:r>
              </a:p>
            </c:rich>
          </c:tx>
          <c:layout>
            <c:manualLayout>
              <c:xMode val="edge"/>
              <c:yMode val="edge"/>
              <c:x val="0.13910100722782603"/>
              <c:y val="8.0437104233359747E-4"/>
            </c:manualLayout>
          </c:layout>
          <c:overlay val="0"/>
          <c:spPr>
            <a:noFill/>
            <a:ln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895312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4210555561978375"/>
          <c:y val="0.13077500729277233"/>
          <c:w val="0.1638053621768539"/>
          <c:h val="0.4569515753664263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49115521641407"/>
          <c:y val="3.996614719894391E-2"/>
          <c:w val="0.84046552356203508"/>
          <c:h val="0.76526564932790453"/>
        </c:manualLayout>
      </c:layout>
      <c:scatterChart>
        <c:scatterStyle val="smoothMarker"/>
        <c:varyColors val="0"/>
        <c:ser>
          <c:idx val="0"/>
          <c:order val="0"/>
          <c:tx>
            <c:v>К-1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8"/>
            <c:spPr>
              <a:solidFill>
                <a:sysClr val="windowText" lastClr="00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'расп.испр.+0,9Тмах'!$I$2:$I$32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'расп.испр.+0,9Тмах'!$O$2:$O$32</c:f>
              <c:numCache>
                <c:formatCode>General</c:formatCode>
                <c:ptCount val="31"/>
                <c:pt idx="0">
                  <c:v>0</c:v>
                </c:pt>
                <c:pt idx="1">
                  <c:v>1.0810658468899048E-3</c:v>
                </c:pt>
                <c:pt idx="2">
                  <c:v>3.979133767281649E-3</c:v>
                </c:pt>
                <c:pt idx="3">
                  <c:v>8.5278608669526468E-3</c:v>
                </c:pt>
                <c:pt idx="4">
                  <c:v>1.4646199011348032E-2</c:v>
                </c:pt>
                <c:pt idx="5">
                  <c:v>2.2280047399675141E-2</c:v>
                </c:pt>
                <c:pt idx="6">
                  <c:v>5.9295274942592763E-2</c:v>
                </c:pt>
                <c:pt idx="7">
                  <c:v>8.1515179735524565E-2</c:v>
                </c:pt>
                <c:pt idx="8">
                  <c:v>0.11410285718288048</c:v>
                </c:pt>
                <c:pt idx="9">
                  <c:v>0.16071738115052253</c:v>
                </c:pt>
                <c:pt idx="10">
                  <c:v>0.22581697934183634</c:v>
                </c:pt>
                <c:pt idx="11">
                  <c:v>0.31483246222819217</c:v>
                </c:pt>
                <c:pt idx="12">
                  <c:v>0.35687713916895492</c:v>
                </c:pt>
                <c:pt idx="13">
                  <c:v>0.41531819074435827</c:v>
                </c:pt>
                <c:pt idx="14">
                  <c:v>0.49512536846072297</c:v>
                </c:pt>
                <c:pt idx="15">
                  <c:v>0.60344293045555819</c:v>
                </c:pt>
                <c:pt idx="16">
                  <c:v>0.7653061644588115</c:v>
                </c:pt>
                <c:pt idx="17">
                  <c:v>0.84743033784782074</c:v>
                </c:pt>
                <c:pt idx="18">
                  <c:v>0.96387187520921602</c:v>
                </c:pt>
                <c:pt idx="19">
                  <c:v>1.1256397024921121</c:v>
                </c:pt>
                <c:pt idx="20">
                  <c:v>1.3459291500399155</c:v>
                </c:pt>
                <c:pt idx="21">
                  <c:v>1.5954991992998357</c:v>
                </c:pt>
                <c:pt idx="22">
                  <c:v>1.6824143056021692</c:v>
                </c:pt>
                <c:pt idx="23">
                  <c:v>1.7944597830730147</c:v>
                </c:pt>
                <c:pt idx="24">
                  <c:v>1.9370538345793038</c:v>
                </c:pt>
                <c:pt idx="25">
                  <c:v>2.1170273759354736</c:v>
                </c:pt>
                <c:pt idx="26">
                  <c:v>2.4038028302766103</c:v>
                </c:pt>
                <c:pt idx="27">
                  <c:v>2.4949104572778862</c:v>
                </c:pt>
                <c:pt idx="28">
                  <c:v>2.6099190407804351</c:v>
                </c:pt>
                <c:pt idx="29">
                  <c:v>2.7534211821537644</c:v>
                </c:pt>
                <c:pt idx="30">
                  <c:v>2.9291316703972008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316-4B53-BCFF-EFC3D2B7C14B}"/>
            </c:ext>
          </c:extLst>
        </c:ser>
        <c:ser>
          <c:idx val="1"/>
          <c:order val="1"/>
          <c:tx>
            <c:v>К-2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8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'расп.испр.+0,9Тмах'!$I$2:$I$32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'расп.испр.+0,9Тмах'!$P$2:$P$32</c:f>
              <c:numCache>
                <c:formatCode>General</c:formatCode>
                <c:ptCount val="31"/>
                <c:pt idx="0">
                  <c:v>0</c:v>
                </c:pt>
                <c:pt idx="1">
                  <c:v>1.0810658468899048E-3</c:v>
                </c:pt>
                <c:pt idx="2">
                  <c:v>3.979133767281649E-3</c:v>
                </c:pt>
                <c:pt idx="3">
                  <c:v>8.5278608669526468E-3</c:v>
                </c:pt>
                <c:pt idx="4">
                  <c:v>1.4646199011348032E-2</c:v>
                </c:pt>
                <c:pt idx="5">
                  <c:v>2.2280047399675141E-2</c:v>
                </c:pt>
                <c:pt idx="6">
                  <c:v>5.9295274942592763E-2</c:v>
                </c:pt>
                <c:pt idx="7">
                  <c:v>8.1515179735524565E-2</c:v>
                </c:pt>
                <c:pt idx="8">
                  <c:v>0.11410285718288048</c:v>
                </c:pt>
                <c:pt idx="9">
                  <c:v>0.16071738115052253</c:v>
                </c:pt>
                <c:pt idx="10">
                  <c:v>0.22613163910777459</c:v>
                </c:pt>
                <c:pt idx="11">
                  <c:v>0.31425900280791574</c:v>
                </c:pt>
                <c:pt idx="12">
                  <c:v>0.35468583295999567</c:v>
                </c:pt>
                <c:pt idx="13">
                  <c:v>0.41043764768510266</c:v>
                </c:pt>
                <c:pt idx="14">
                  <c:v>0.48604640366068763</c:v>
                </c:pt>
                <c:pt idx="15">
                  <c:v>0.58692853162977066</c:v>
                </c:pt>
                <c:pt idx="16">
                  <c:v>0.74879176563302396</c:v>
                </c:pt>
                <c:pt idx="17">
                  <c:v>0.8309159390220332</c:v>
                </c:pt>
                <c:pt idx="18">
                  <c:v>0.94735747638342849</c:v>
                </c:pt>
                <c:pt idx="19">
                  <c:v>1.1091253036663247</c:v>
                </c:pt>
                <c:pt idx="20">
                  <c:v>1.3294147512141281</c:v>
                </c:pt>
                <c:pt idx="21">
                  <c:v>1.5892049493246891</c:v>
                </c:pt>
                <c:pt idx="22">
                  <c:v>1.6927675450814268</c:v>
                </c:pt>
                <c:pt idx="23">
                  <c:v>1.830127907866355</c:v>
                </c:pt>
                <c:pt idx="24">
                  <c:v>2.0092634806162866</c:v>
                </c:pt>
                <c:pt idx="25">
                  <c:v>2.2368598191643168</c:v>
                </c:pt>
                <c:pt idx="26">
                  <c:v>2.5207360557399698</c:v>
                </c:pt>
                <c:pt idx="27">
                  <c:v>2.6074650265865591</c:v>
                </c:pt>
                <c:pt idx="28">
                  <c:v>2.7161508029132744</c:v>
                </c:pt>
                <c:pt idx="29">
                  <c:v>2.850896272608078</c:v>
                </c:pt>
                <c:pt idx="30">
                  <c:v>3.0161479020632034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316-4B53-BCFF-EFC3D2B7C14B}"/>
            </c:ext>
          </c:extLst>
        </c:ser>
        <c:ser>
          <c:idx val="2"/>
          <c:order val="2"/>
          <c:tx>
            <c:v>Е-03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'расп.испр.+0,9Тмах'!$I$2:$I$32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'расп.испр.+0,9Тмах'!$Q$2:$Q$32</c:f>
              <c:numCache>
                <c:formatCode>General</c:formatCode>
                <c:ptCount val="31"/>
                <c:pt idx="0">
                  <c:v>0</c:v>
                </c:pt>
                <c:pt idx="1">
                  <c:v>1.0810658468899048E-3</c:v>
                </c:pt>
                <c:pt idx="2">
                  <c:v>3.979133767281649E-3</c:v>
                </c:pt>
                <c:pt idx="3">
                  <c:v>8.5278608669526468E-3</c:v>
                </c:pt>
                <c:pt idx="4">
                  <c:v>1.4646199011348032E-2</c:v>
                </c:pt>
                <c:pt idx="5">
                  <c:v>2.2280047399675141E-2</c:v>
                </c:pt>
                <c:pt idx="6">
                  <c:v>6.1587048635798461E-2</c:v>
                </c:pt>
                <c:pt idx="7">
                  <c:v>8.8734097259075773E-2</c:v>
                </c:pt>
                <c:pt idx="8">
                  <c:v>0.13055008675886609</c:v>
                </c:pt>
                <c:pt idx="9">
                  <c:v>0.19296278316774657</c:v>
                </c:pt>
                <c:pt idx="10">
                  <c:v>0.28376277693102331</c:v>
                </c:pt>
                <c:pt idx="11">
                  <c:v>0.37733424377809066</c:v>
                </c:pt>
                <c:pt idx="12">
                  <c:v>0.42797682945490939</c:v>
                </c:pt>
                <c:pt idx="13">
                  <c:v>0.50108614337304536</c:v>
                </c:pt>
                <c:pt idx="14">
                  <c:v>0.60424238741972291</c:v>
                </c:pt>
                <c:pt idx="15">
                  <c:v>0.74656100907910017</c:v>
                </c:pt>
                <c:pt idx="16">
                  <c:v>0.94950141196957405</c:v>
                </c:pt>
                <c:pt idx="17">
                  <c:v>1.1193999210293022</c:v>
                </c:pt>
                <c:pt idx="18">
                  <c:v>1.399120641279382</c:v>
                </c:pt>
                <c:pt idx="19">
                  <c:v>1.8354777166619598</c:v>
                </c:pt>
                <c:pt idx="20">
                  <c:v>2.480053721282216</c:v>
                </c:pt>
                <c:pt idx="21">
                  <c:v>2.8185664886751884</c:v>
                </c:pt>
                <c:pt idx="22">
                  <c:v>3.0753280885990839</c:v>
                </c:pt>
                <c:pt idx="23">
                  <c:v>3.4752257510334879</c:v>
                </c:pt>
                <c:pt idx="24">
                  <c:v>4.0617606697203019</c:v>
                </c:pt>
                <c:pt idx="25">
                  <c:v>4.862708940481415</c:v>
                </c:pt>
                <c:pt idx="26">
                  <c:v>5.1494843948225517</c:v>
                </c:pt>
                <c:pt idx="27">
                  <c:v>5.2405920218238276</c:v>
                </c:pt>
                <c:pt idx="28">
                  <c:v>5.3556006053263765</c:v>
                </c:pt>
                <c:pt idx="29">
                  <c:v>5.4991027466997053</c:v>
                </c:pt>
                <c:pt idx="30">
                  <c:v>5.676068714942641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A316-4B53-BCFF-EFC3D2B7C14B}"/>
            </c:ext>
          </c:extLst>
        </c:ser>
        <c:ser>
          <c:idx val="3"/>
          <c:order val="3"/>
          <c:tx>
            <c:v>Д-38</c:v>
          </c:tx>
          <c:spPr>
            <a:ln w="19050"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'расп.испр.+0,9Тмах'!$I$2:$I$32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'расп.испр.+0,9Тмах'!$R$2:$R$32</c:f>
              <c:numCache>
                <c:formatCode>General</c:formatCode>
                <c:ptCount val="31"/>
                <c:pt idx="0">
                  <c:v>0</c:v>
                </c:pt>
                <c:pt idx="1">
                  <c:v>1.0810658468899048E-3</c:v>
                </c:pt>
                <c:pt idx="2">
                  <c:v>3.979133767281649E-3</c:v>
                </c:pt>
                <c:pt idx="3">
                  <c:v>8.5278608669526468E-3</c:v>
                </c:pt>
                <c:pt idx="4">
                  <c:v>1.4646199011348032E-2</c:v>
                </c:pt>
                <c:pt idx="5">
                  <c:v>2.2280014904423849E-2</c:v>
                </c:pt>
                <c:pt idx="6">
                  <c:v>6.6534231923985027E-2</c:v>
                </c:pt>
                <c:pt idx="7">
                  <c:v>0.10538531230316442</c:v>
                </c:pt>
                <c:pt idx="8">
                  <c:v>0.17066010838351378</c:v>
                </c:pt>
                <c:pt idx="9">
                  <c:v>0.27518338472846215</c:v>
                </c:pt>
                <c:pt idx="10">
                  <c:v>0.4352201921967509</c:v>
                </c:pt>
                <c:pt idx="11">
                  <c:v>0.52972628715413173</c:v>
                </c:pt>
                <c:pt idx="12">
                  <c:v>0.58219330493890697</c:v>
                </c:pt>
                <c:pt idx="13">
                  <c:v>0.65849087497978576</c:v>
                </c:pt>
                <c:pt idx="14">
                  <c:v>0.76681038799715384</c:v>
                </c:pt>
                <c:pt idx="15">
                  <c:v>0.91700156386910447</c:v>
                </c:pt>
                <c:pt idx="16">
                  <c:v>1.1197459524395417</c:v>
                </c:pt>
                <c:pt idx="17">
                  <c:v>1.289179001158185</c:v>
                </c:pt>
                <c:pt idx="18">
                  <c:v>1.5679785841424554</c:v>
                </c:pt>
                <c:pt idx="19">
                  <c:v>2.0027392664751353</c:v>
                </c:pt>
                <c:pt idx="20">
                  <c:v>2.6448483992830294</c:v>
                </c:pt>
                <c:pt idx="21">
                  <c:v>2.9785146664697528</c:v>
                </c:pt>
                <c:pt idx="22">
                  <c:v>3.2246783597082764</c:v>
                </c:pt>
                <c:pt idx="23">
                  <c:v>3.6052145013082288</c:v>
                </c:pt>
                <c:pt idx="24">
                  <c:v>4.1609518828101226</c:v>
                </c:pt>
                <c:pt idx="25">
                  <c:v>4.9255990780017713</c:v>
                </c:pt>
                <c:pt idx="26">
                  <c:v>5.233385122003857</c:v>
                </c:pt>
                <c:pt idx="27">
                  <c:v>5.3578670096272587</c:v>
                </c:pt>
                <c:pt idx="28">
                  <c:v>5.5228955684250778</c:v>
                </c:pt>
                <c:pt idx="29">
                  <c:v>5.7376095839450505</c:v>
                </c:pt>
                <c:pt idx="30">
                  <c:v>6.0116993075905159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A316-4B53-BCFF-EFC3D2B7C14B}"/>
            </c:ext>
          </c:extLst>
        </c:ser>
        <c:ser>
          <c:idx val="4"/>
          <c:order val="4"/>
          <c:tx>
            <c:v>Д-40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'расп.испр.+0,9Тмах'!$I$2:$I$32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'расп.испр.+0,9Тмах'!$S$2:$S$32</c:f>
              <c:numCache>
                <c:formatCode>General</c:formatCode>
                <c:ptCount val="31"/>
                <c:pt idx="1">
                  <c:v>1.0810658468899048E-3</c:v>
                </c:pt>
                <c:pt idx="2">
                  <c:v>3.979133767281649E-3</c:v>
                </c:pt>
                <c:pt idx="3">
                  <c:v>8.5278608669526468E-3</c:v>
                </c:pt>
                <c:pt idx="4">
                  <c:v>1.4646199011348032E-2</c:v>
                </c:pt>
                <c:pt idx="5">
                  <c:v>2.2280047399675141E-2</c:v>
                </c:pt>
                <c:pt idx="6">
                  <c:v>6.0426494452580401E-2</c:v>
                </c:pt>
                <c:pt idx="7">
                  <c:v>8.503761653755626E-2</c:v>
                </c:pt>
                <c:pt idx="8">
                  <c:v>0.122047704450355</c:v>
                </c:pt>
                <c:pt idx="9">
                  <c:v>0.17616077543548314</c:v>
                </c:pt>
                <c:pt idx="10">
                  <c:v>0.25354117335323972</c:v>
                </c:pt>
                <c:pt idx="11">
                  <c:v>0.37528297576330139</c:v>
                </c:pt>
                <c:pt idx="12">
                  <c:v>0.48915958025740636</c:v>
                </c:pt>
                <c:pt idx="13">
                  <c:v>0.68345015998253134</c:v>
                </c:pt>
                <c:pt idx="14">
                  <c:v>0.99366108802959929</c:v>
                </c:pt>
                <c:pt idx="15">
                  <c:v>1.4566033814092396</c:v>
                </c:pt>
                <c:pt idx="16">
                  <c:v>1.670163034499645</c:v>
                </c:pt>
                <c:pt idx="17">
                  <c:v>1.8658884798103692</c:v>
                </c:pt>
                <c:pt idx="18">
                  <c:v>2.1973714298640386</c:v>
                </c:pt>
                <c:pt idx="19">
                  <c:v>2.7237222519270006</c:v>
                </c:pt>
                <c:pt idx="20">
                  <c:v>3.5063902260909026</c:v>
                </c:pt>
                <c:pt idx="21">
                  <c:v>3.7669610994714193</c:v>
                </c:pt>
                <c:pt idx="22">
                  <c:v>3.8718285073842442</c:v>
                </c:pt>
                <c:pt idx="23">
                  <c:v>4.0112099184036518</c:v>
                </c:pt>
                <c:pt idx="24">
                  <c:v>4.1933015007201266</c:v>
                </c:pt>
                <c:pt idx="25">
                  <c:v>4.4268571805393133</c:v>
                </c:pt>
                <c:pt idx="26">
                  <c:v>4.7107334171149668</c:v>
                </c:pt>
                <c:pt idx="27">
                  <c:v>4.7974623879615557</c:v>
                </c:pt>
                <c:pt idx="28">
                  <c:v>4.9061481642882709</c:v>
                </c:pt>
                <c:pt idx="29">
                  <c:v>5.0408936339830746</c:v>
                </c:pt>
                <c:pt idx="30">
                  <c:v>5.2061452634381995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A316-4B53-BCFF-EFC3D2B7C14B}"/>
            </c:ext>
          </c:extLst>
        </c:ser>
        <c:ser>
          <c:idx val="5"/>
          <c:order val="5"/>
          <c:tx>
            <c:v>Е-08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'расп.испр.+0,9Тмах'!$I$2:$I$32</c:f>
              <c:numCache>
                <c:formatCode>General</c:formatCode>
                <c:ptCount val="31"/>
                <c:pt idx="0">
                  <c:v>0</c:v>
                </c:pt>
                <c:pt idx="1">
                  <c:v>1.5333333333333334</c:v>
                </c:pt>
                <c:pt idx="2">
                  <c:v>3.0666666666666669</c:v>
                </c:pt>
                <c:pt idx="3">
                  <c:v>4.5999999999999996</c:v>
                </c:pt>
                <c:pt idx="4">
                  <c:v>6.1333333333333337</c:v>
                </c:pt>
                <c:pt idx="5">
                  <c:v>7.6666666666666696</c:v>
                </c:pt>
                <c:pt idx="6">
                  <c:v>8.7166666666666668</c:v>
                </c:pt>
                <c:pt idx="7">
                  <c:v>9.7666666666666675</c:v>
                </c:pt>
                <c:pt idx="8">
                  <c:v>10.816666666666666</c:v>
                </c:pt>
                <c:pt idx="9">
                  <c:v>11.866666666666667</c:v>
                </c:pt>
                <c:pt idx="10">
                  <c:v>12.916666666666668</c:v>
                </c:pt>
                <c:pt idx="11">
                  <c:v>13.833333333333334</c:v>
                </c:pt>
                <c:pt idx="12">
                  <c:v>14.75</c:v>
                </c:pt>
                <c:pt idx="13">
                  <c:v>15.666666666666668</c:v>
                </c:pt>
                <c:pt idx="14">
                  <c:v>16.583333333333336</c:v>
                </c:pt>
                <c:pt idx="15">
                  <c:v>17.5</c:v>
                </c:pt>
                <c:pt idx="16">
                  <c:v>18.7</c:v>
                </c:pt>
                <c:pt idx="17">
                  <c:v>19.899999999999999</c:v>
                </c:pt>
                <c:pt idx="18">
                  <c:v>21.1</c:v>
                </c:pt>
                <c:pt idx="19">
                  <c:v>22.3</c:v>
                </c:pt>
                <c:pt idx="20">
                  <c:v>23.5</c:v>
                </c:pt>
                <c:pt idx="21">
                  <c:v>23.916666666666668</c:v>
                </c:pt>
                <c:pt idx="22">
                  <c:v>24.333333333333332</c:v>
                </c:pt>
                <c:pt idx="23">
                  <c:v>24.75</c:v>
                </c:pt>
                <c:pt idx="24">
                  <c:v>25.166666666666664</c:v>
                </c:pt>
                <c:pt idx="25">
                  <c:v>25.583333333333332</c:v>
                </c:pt>
                <c:pt idx="26">
                  <c:v>25.866666666666667</c:v>
                </c:pt>
                <c:pt idx="27">
                  <c:v>26.15</c:v>
                </c:pt>
                <c:pt idx="28">
                  <c:v>26.433333333333334</c:v>
                </c:pt>
                <c:pt idx="29">
                  <c:v>26.716666666666665</c:v>
                </c:pt>
                <c:pt idx="30">
                  <c:v>27</c:v>
                </c:pt>
              </c:numCache>
            </c:numRef>
          </c:xVal>
          <c:yVal>
            <c:numRef>
              <c:f>'расп.испр.+0,9Тмах'!$T$2:$T$32</c:f>
              <c:numCache>
                <c:formatCode>General</c:formatCode>
                <c:ptCount val="31"/>
                <c:pt idx="0">
                  <c:v>0</c:v>
                </c:pt>
                <c:pt idx="1">
                  <c:v>1.0810658468899048E-3</c:v>
                </c:pt>
                <c:pt idx="2">
                  <c:v>3.979133767281649E-3</c:v>
                </c:pt>
                <c:pt idx="3">
                  <c:v>8.5278608669526468E-3</c:v>
                </c:pt>
                <c:pt idx="4">
                  <c:v>1.4646199011348032E-2</c:v>
                </c:pt>
                <c:pt idx="5">
                  <c:v>2.2280047399675141E-2</c:v>
                </c:pt>
                <c:pt idx="6">
                  <c:v>6.0426494452580401E-2</c:v>
                </c:pt>
                <c:pt idx="7">
                  <c:v>8.503761653755626E-2</c:v>
                </c:pt>
                <c:pt idx="8">
                  <c:v>0.122047704450355</c:v>
                </c:pt>
                <c:pt idx="9">
                  <c:v>0.17616077543548314</c:v>
                </c:pt>
                <c:pt idx="10">
                  <c:v>0.25354117335323972</c:v>
                </c:pt>
                <c:pt idx="11">
                  <c:v>0.3518655841321266</c:v>
                </c:pt>
                <c:pt idx="12">
                  <c:v>0.41199482380563246</c:v>
                </c:pt>
                <c:pt idx="13">
                  <c:v>0.50194261218738878</c:v>
                </c:pt>
                <c:pt idx="14">
                  <c:v>0.63266175775859512</c:v>
                </c:pt>
                <c:pt idx="15">
                  <c:v>0.81727512620707299</c:v>
                </c:pt>
                <c:pt idx="16">
                  <c:v>1.0221844552855259</c:v>
                </c:pt>
                <c:pt idx="17">
                  <c:v>1.1967814176396789</c:v>
                </c:pt>
                <c:pt idx="18">
                  <c:v>1.4858249973812385</c:v>
                </c:pt>
                <c:pt idx="19">
                  <c:v>1.9383521322522026</c:v>
                </c:pt>
                <c:pt idx="20">
                  <c:v>2.6078863583577734</c:v>
                </c:pt>
                <c:pt idx="21">
                  <c:v>2.875573608295328</c:v>
                </c:pt>
                <c:pt idx="22">
                  <c:v>2.9925483361508785</c:v>
                </c:pt>
                <c:pt idx="23">
                  <c:v>3.1509197021203628</c:v>
                </c:pt>
                <c:pt idx="24">
                  <c:v>3.3610293323578442</c:v>
                </c:pt>
                <c:pt idx="25">
                  <c:v>3.6316395810820596</c:v>
                </c:pt>
                <c:pt idx="26">
                  <c:v>3.9456639257784754</c:v>
                </c:pt>
                <c:pt idx="27">
                  <c:v>4.0805959399990028</c:v>
                </c:pt>
                <c:pt idx="28">
                  <c:v>4.2618804502909482</c:v>
                </c:pt>
                <c:pt idx="29">
                  <c:v>4.5003449658703616</c:v>
                </c:pt>
                <c:pt idx="30">
                  <c:v>4.8073593268948107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A316-4B53-BCFF-EFC3D2B7C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239680"/>
        <c:axId val="191254528"/>
      </c:scatterChart>
      <c:valAx>
        <c:axId val="191239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mtClean="0"/>
                  <a:t>Time</a:t>
                </a:r>
                <a:r>
                  <a:rPr lang="ru-RU" smtClean="0"/>
                  <a:t>, </a:t>
                </a:r>
                <a:r>
                  <a:rPr lang="en-US" dirty="0" smtClean="0"/>
                  <a:t>years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40483495293852867"/>
              <c:y val="0.8958187890747233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91254528"/>
        <c:crosses val="autoZero"/>
        <c:crossBetween val="midCat"/>
      </c:valAx>
      <c:valAx>
        <c:axId val="19125452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mtClean="0"/>
                  <a:t>S</a:t>
                </a:r>
                <a:r>
                  <a:rPr lang="ru-RU" smtClean="0"/>
                  <a:t>, </a:t>
                </a:r>
                <a:r>
                  <a:rPr lang="ru-RU" dirty="0"/>
                  <a:t>%</a:t>
                </a:r>
              </a:p>
            </c:rich>
          </c:tx>
          <c:layout>
            <c:manualLayout>
              <c:xMode val="edge"/>
              <c:yMode val="edge"/>
              <c:x val="0.13611114088170184"/>
              <c:y val="1.8422022618135715E-3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912396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1000529527674874"/>
          <c:y val="0.15170330994094244"/>
          <c:w val="0.1913852124639572"/>
          <c:h val="0.4243989226321381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0.74845</cdr:x>
      <cdr:y>0.55305</cdr:y>
    </cdr:from>
    <cdr:to>
      <cdr:x>0.92835</cdr:x>
      <cdr:y>0.80657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86709" y="1534077"/>
          <a:ext cx="1438981" cy="703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S</a:t>
          </a:r>
          <a:r>
            <a: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(%)</a:t>
          </a:r>
          <a:r>
            <a:rPr lang="en-US" sz="1600" b="1" baseline="0" dirty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= </a:t>
          </a:r>
          <a:r>
            <a:rPr lang="en-US" sz="1600" b="1" baseline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0.0010</a:t>
          </a:r>
          <a:r>
            <a:rPr lang="ru-RU" sz="1600" b="1" baseline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i="1" baseline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D</a:t>
          </a:r>
          <a:r>
            <a:rPr lang="en-US" sz="1600" b="1" baseline="30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1.88</a:t>
          </a:r>
          <a:endParaRPr lang="ru-RU" sz="1600" b="1" baseline="300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baseline="0" dirty="0">
              <a:solidFill>
                <a:srgbClr val="C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Т</a:t>
          </a:r>
          <a:r>
            <a:rPr lang="en-US" sz="1600" b="1" baseline="0" dirty="0">
              <a:solidFill>
                <a:srgbClr val="C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ru-RU" sz="1600" b="1" baseline="0" dirty="0">
              <a:solidFill>
                <a:srgbClr val="C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=</a:t>
          </a:r>
          <a:r>
            <a:rPr lang="en-US" sz="1600" b="1" baseline="0" dirty="0">
              <a:solidFill>
                <a:srgbClr val="C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ru-RU" sz="1600" b="1" baseline="0" dirty="0">
              <a:solidFill>
                <a:srgbClr val="C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570</a:t>
          </a:r>
          <a:r>
            <a:rPr lang="ru-RU" sz="1600" b="1" baseline="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°С </a:t>
          </a:r>
          <a:r>
            <a:rPr lang="ru-RU" sz="1600" b="1" baseline="0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(</a:t>
          </a:r>
          <a:r>
            <a:rPr lang="en-US" sz="1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IR</a:t>
          </a:r>
          <a:r>
            <a:rPr lang="ru-RU" sz="1600" b="1" baseline="0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-2</a:t>
          </a:r>
          <a:r>
            <a:rPr lang="ru-RU" sz="1600" b="1" baseline="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)</a:t>
          </a:r>
        </a:p>
      </cdr:txBody>
    </cdr:sp>
  </cdr:relSizeAnchor>
  <cdr:relSizeAnchor xmlns:cdr="http://schemas.openxmlformats.org/drawingml/2006/chartDrawing">
    <cdr:from>
      <cdr:x>0.75725</cdr:x>
      <cdr:y>0.29086</cdr:y>
    </cdr:from>
    <cdr:to>
      <cdr:x>0.95792</cdr:x>
      <cdr:y>0.51985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57098" y="806796"/>
          <a:ext cx="1605115" cy="6351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</a:t>
          </a:r>
          <a:r>
            <a: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(%)</a:t>
          </a:r>
          <a:r>
            <a:rPr lang="en-US" sz="1600" b="1" baseline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= </a:t>
          </a:r>
          <a:r>
            <a:rPr lang="en-US" sz="1600" b="1" baseline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0.00</a:t>
          </a:r>
          <a:r>
            <a:rPr lang="ru-RU" sz="1600" b="1" baseline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54 </a:t>
          </a:r>
          <a:r>
            <a:rPr lang="en-US" sz="1600" b="1" i="1" baseline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D</a:t>
          </a:r>
          <a:r>
            <a:rPr lang="en-US" sz="1600" b="1" baseline="30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1.88</a:t>
          </a:r>
          <a:endParaRPr lang="ru-RU" sz="1600" b="1" baseline="300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ctr"/>
          <a:r>
            <a:rPr lang="ru-RU" sz="1600" b="1" i="1" baseline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</a:t>
          </a:r>
          <a:r>
            <a:rPr lang="en-US" sz="1600" b="1" baseline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baseline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=</a:t>
          </a:r>
          <a:r>
            <a:rPr lang="en-US" sz="1600" b="1" baseline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baseline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484</a:t>
          </a:r>
          <a:r>
            <a:rPr lang="ru-RU" sz="1600" b="1" baseline="0" dirty="0"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°С </a:t>
          </a:r>
          <a:r>
            <a:rPr lang="ru-RU" sz="1600" b="1" baseline="0" dirty="0" smtClean="0"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(</a:t>
          </a:r>
          <a:r>
            <a:rPr lang="en-US" sz="1600" b="1" baseline="0" dirty="0" smtClean="0"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IR</a:t>
          </a:r>
          <a:r>
            <a:rPr lang="ru-RU" sz="1600" b="1" baseline="0" dirty="0" smtClean="0"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-1</a:t>
          </a:r>
          <a:r>
            <a:rPr lang="ru-RU" sz="1600" b="1" baseline="0" dirty="0"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)</a:t>
          </a:r>
          <a:endParaRPr lang="ru-RU" sz="1600" b="1" baseline="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0.71708</cdr:x>
      <cdr:y>0.00254</cdr:y>
    </cdr:from>
    <cdr:to>
      <cdr:x>0.94832</cdr:x>
      <cdr:y>0.23234</cdr:y>
    </cdr:to>
    <cdr:sp macro="" textlink="">
      <cdr:nvSpPr>
        <cdr:cNvPr id="7" name="Поле 6"/>
        <cdr:cNvSpPr txBox="1"/>
      </cdr:nvSpPr>
      <cdr:spPr>
        <a:xfrm xmlns:a="http://schemas.openxmlformats.org/drawingml/2006/main">
          <a:off x="5735786" y="7326"/>
          <a:ext cx="1849616" cy="662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i="1" dirty="0">
              <a:latin typeface="Arial" pitchFamily="34" charset="0"/>
              <a:cs typeface="Arial" pitchFamily="34" charset="0"/>
            </a:rPr>
            <a:t>S</a:t>
          </a:r>
          <a:r>
            <a:rPr lang="en-US" sz="1600" b="1" dirty="0">
              <a:latin typeface="Arial" pitchFamily="34" charset="0"/>
              <a:cs typeface="Arial" pitchFamily="34" charset="0"/>
            </a:rPr>
            <a:t>(%) = </a:t>
          </a:r>
          <a:r>
            <a: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0.01</a:t>
          </a:r>
          <a:r>
            <a: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04 </a:t>
          </a:r>
          <a:r>
            <a:rPr lang="en-US" sz="1600" b="1" i="1" dirty="0" smtClean="0">
              <a:latin typeface="Arial" pitchFamily="34" charset="0"/>
              <a:cs typeface="Arial" pitchFamily="34" charset="0"/>
            </a:rPr>
            <a:t>D</a:t>
          </a:r>
          <a:r>
            <a:rPr lang="en-US" sz="1600" b="1" baseline="30000" dirty="0" smtClean="0">
              <a:latin typeface="Arial" pitchFamily="34" charset="0"/>
              <a:cs typeface="Arial" pitchFamily="34" charset="0"/>
            </a:rPr>
            <a:t>1.88</a:t>
          </a:r>
          <a:endParaRPr lang="en-US" sz="1600" b="1" baseline="0" dirty="0">
            <a:latin typeface="Arial" pitchFamily="34" charset="0"/>
            <a:cs typeface="Arial" pitchFamily="34" charset="0"/>
          </a:endParaRPr>
        </a:p>
        <a:p xmlns:a="http://schemas.openxmlformats.org/drawingml/2006/main">
          <a:pPr algn="ctr"/>
          <a:r>
            <a:rPr lang="en-US" sz="1600" b="1" i="1" baseline="0" dirty="0">
              <a:latin typeface="Arial" pitchFamily="34" charset="0"/>
              <a:cs typeface="Arial" pitchFamily="34" charset="0"/>
            </a:rPr>
            <a:t>T</a:t>
          </a:r>
          <a:r>
            <a:rPr lang="en-US" sz="1600" b="1" baseline="0" dirty="0">
              <a:latin typeface="Arial" pitchFamily="34" charset="0"/>
              <a:cs typeface="Arial" pitchFamily="34" charset="0"/>
            </a:rPr>
            <a:t> = 470</a:t>
          </a:r>
          <a:r>
            <a:rPr lang="ru-RU" sz="1600" b="1" baseline="0" dirty="0">
              <a:effectLst/>
              <a:latin typeface="Arial" pitchFamily="34" charset="0"/>
              <a:cs typeface="Arial" pitchFamily="34" charset="0"/>
            </a:rPr>
            <a:t>°</a:t>
          </a:r>
          <a:r>
            <a:rPr lang="en-US" sz="1600" b="1" baseline="0" dirty="0">
              <a:effectLst/>
              <a:latin typeface="Arial" pitchFamily="34" charset="0"/>
              <a:cs typeface="Arial" pitchFamily="34" charset="0"/>
            </a:rPr>
            <a:t>C</a:t>
          </a:r>
          <a:endParaRPr lang="ru-RU" sz="1400" b="1" baseline="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E0CF1-D647-4499-9D33-AE25AAD0227A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A3FFA-0277-4367-AB2C-CB0D77683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907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51F14FD-FE52-423E-B268-6C6402179DC6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3446E93-7A53-4A1C-B389-56C703A23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95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1296E-6CAC-418C-9682-F30CAE651E6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20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46E93-7A53-4A1C-B389-56C703A233B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716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46E93-7A53-4A1C-B389-56C703A233B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035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46E93-7A53-4A1C-B389-56C703A233B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9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Шаблон_зна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71" y="546554"/>
            <a:ext cx="8372929" cy="929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Шаблон_знака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054" y="4070804"/>
            <a:ext cx="5612946" cy="278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0779" y="324304"/>
            <a:ext cx="6616473" cy="991054"/>
          </a:xfrm>
        </p:spPr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0779" y="2317750"/>
            <a:ext cx="6399893" cy="1753054"/>
          </a:xfrm>
        </p:spPr>
        <p:txBody>
          <a:bodyPr lIns="91374" tIns="45690" rIns="91374" bIns="45690"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8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79946-C13D-4901-9E70-3C2F775E11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02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90827" y="218849"/>
            <a:ext cx="2053545" cy="51820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7920" y="218849"/>
            <a:ext cx="6054044" cy="51820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AD35-2FE1-4D97-B9B3-E1DFDD9891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604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352" tIns="45680" rIns="91352" bIns="45680"/>
          <a:lstStyle>
            <a:lvl1pPr marL="0" indent="0" algn="ctr">
              <a:buNone/>
              <a:defRPr/>
            </a:lvl1pPr>
            <a:lvl2pPr marL="456760" indent="0" algn="ctr">
              <a:buNone/>
              <a:defRPr/>
            </a:lvl2pPr>
            <a:lvl3pPr marL="913520" indent="0" algn="ctr">
              <a:buNone/>
              <a:defRPr/>
            </a:lvl3pPr>
            <a:lvl4pPr marL="1370281" indent="0" algn="ctr">
              <a:buNone/>
              <a:defRPr/>
            </a:lvl4pPr>
            <a:lvl5pPr marL="1827041" indent="0" algn="ctr">
              <a:buNone/>
              <a:defRPr/>
            </a:lvl5pPr>
            <a:lvl6pPr marL="2283805" indent="0" algn="ctr">
              <a:buNone/>
              <a:defRPr/>
            </a:lvl6pPr>
            <a:lvl7pPr marL="2740568" indent="0" algn="ctr">
              <a:buNone/>
              <a:defRPr/>
            </a:lvl7pPr>
            <a:lvl8pPr marL="3197328" indent="0" algn="ctr">
              <a:buNone/>
              <a:defRPr/>
            </a:lvl8pPr>
            <a:lvl9pPr marL="365409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05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352" tIns="45680" rIns="91352" bIns="4568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631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lIns="91352" tIns="45680" rIns="91352" bIns="45680" anchor="b"/>
          <a:lstStyle>
            <a:lvl1pPr marL="0" indent="0">
              <a:buNone/>
              <a:defRPr sz="2000"/>
            </a:lvl1pPr>
            <a:lvl2pPr marL="456760" indent="0">
              <a:buNone/>
              <a:defRPr sz="1800"/>
            </a:lvl2pPr>
            <a:lvl3pPr marL="913520" indent="0">
              <a:buNone/>
              <a:defRPr sz="1600"/>
            </a:lvl3pPr>
            <a:lvl4pPr marL="1370281" indent="0">
              <a:buNone/>
              <a:defRPr sz="1400"/>
            </a:lvl4pPr>
            <a:lvl5pPr marL="1827041" indent="0">
              <a:buNone/>
              <a:defRPr sz="1400"/>
            </a:lvl5pPr>
            <a:lvl6pPr marL="2283805" indent="0">
              <a:buNone/>
              <a:defRPr sz="1400"/>
            </a:lvl6pPr>
            <a:lvl7pPr marL="2740568" indent="0">
              <a:buNone/>
              <a:defRPr sz="1400"/>
            </a:lvl7pPr>
            <a:lvl8pPr marL="3197328" indent="0">
              <a:buNone/>
              <a:defRPr sz="1400"/>
            </a:lvl8pPr>
            <a:lvl9pPr marL="3654091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1781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352" tIns="45680" rIns="91352" bIns="4568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352" tIns="45680" rIns="91352" bIns="4568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3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352" tIns="45680" rIns="91352" bIns="45680" anchor="b"/>
          <a:lstStyle>
            <a:lvl1pPr marL="0" indent="0">
              <a:buNone/>
              <a:defRPr sz="2400" b="1"/>
            </a:lvl1pPr>
            <a:lvl2pPr marL="456760" indent="0">
              <a:buNone/>
              <a:defRPr sz="2000" b="1"/>
            </a:lvl2pPr>
            <a:lvl3pPr marL="913520" indent="0">
              <a:buNone/>
              <a:defRPr sz="1800" b="1"/>
            </a:lvl3pPr>
            <a:lvl4pPr marL="1370281" indent="0">
              <a:buNone/>
              <a:defRPr sz="1600" b="1"/>
            </a:lvl4pPr>
            <a:lvl5pPr marL="1827041" indent="0">
              <a:buNone/>
              <a:defRPr sz="1600" b="1"/>
            </a:lvl5pPr>
            <a:lvl6pPr marL="2283805" indent="0">
              <a:buNone/>
              <a:defRPr sz="1600" b="1"/>
            </a:lvl6pPr>
            <a:lvl7pPr marL="2740568" indent="0">
              <a:buNone/>
              <a:defRPr sz="1600" b="1"/>
            </a:lvl7pPr>
            <a:lvl8pPr marL="3197328" indent="0">
              <a:buNone/>
              <a:defRPr sz="1600" b="1"/>
            </a:lvl8pPr>
            <a:lvl9pPr marL="365409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352" tIns="45680" rIns="91352" bIns="4568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  <a:prstGeom prst="rect">
            <a:avLst/>
          </a:prstGeom>
        </p:spPr>
        <p:txBody>
          <a:bodyPr lIns="91352" tIns="45680" rIns="91352" bIns="45680" anchor="b"/>
          <a:lstStyle>
            <a:lvl1pPr marL="0" indent="0">
              <a:buNone/>
              <a:defRPr sz="2400" b="1"/>
            </a:lvl1pPr>
            <a:lvl2pPr marL="456760" indent="0">
              <a:buNone/>
              <a:defRPr sz="2000" b="1"/>
            </a:lvl2pPr>
            <a:lvl3pPr marL="913520" indent="0">
              <a:buNone/>
              <a:defRPr sz="1800" b="1"/>
            </a:lvl3pPr>
            <a:lvl4pPr marL="1370281" indent="0">
              <a:buNone/>
              <a:defRPr sz="1600" b="1"/>
            </a:lvl4pPr>
            <a:lvl5pPr marL="1827041" indent="0">
              <a:buNone/>
              <a:defRPr sz="1600" b="1"/>
            </a:lvl5pPr>
            <a:lvl6pPr marL="2283805" indent="0">
              <a:buNone/>
              <a:defRPr sz="1600" b="1"/>
            </a:lvl6pPr>
            <a:lvl7pPr marL="2740568" indent="0">
              <a:buNone/>
              <a:defRPr sz="1600" b="1"/>
            </a:lvl7pPr>
            <a:lvl8pPr marL="3197328" indent="0">
              <a:buNone/>
              <a:defRPr sz="1600" b="1"/>
            </a:lvl8pPr>
            <a:lvl9pPr marL="365409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</p:spPr>
        <p:txBody>
          <a:bodyPr lIns="91352" tIns="45680" rIns="91352" bIns="4568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7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95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204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 lIns="91352" tIns="45680" rIns="91352" bIns="4568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352" tIns="45680" rIns="91352" bIns="45680"/>
          <a:lstStyle>
            <a:lvl1pPr marL="0" indent="0">
              <a:buNone/>
              <a:defRPr sz="1400"/>
            </a:lvl1pPr>
            <a:lvl2pPr marL="456760" indent="0">
              <a:buNone/>
              <a:defRPr sz="1200"/>
            </a:lvl2pPr>
            <a:lvl3pPr marL="913520" indent="0">
              <a:buNone/>
              <a:defRPr sz="1000"/>
            </a:lvl3pPr>
            <a:lvl4pPr marL="1370281" indent="0">
              <a:buNone/>
              <a:defRPr sz="900"/>
            </a:lvl4pPr>
            <a:lvl5pPr marL="1827041" indent="0">
              <a:buNone/>
              <a:defRPr sz="900"/>
            </a:lvl5pPr>
            <a:lvl6pPr marL="2283805" indent="0">
              <a:buNone/>
              <a:defRPr sz="900"/>
            </a:lvl6pPr>
            <a:lvl7pPr marL="2740568" indent="0">
              <a:buNone/>
              <a:defRPr sz="900"/>
            </a:lvl7pPr>
            <a:lvl8pPr marL="3197328" indent="0">
              <a:buNone/>
              <a:defRPr sz="900"/>
            </a:lvl8pPr>
            <a:lvl9pPr marL="365409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8637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59249-54DC-4E89-981B-9A46B49FB4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912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52" tIns="45680" rIns="91352" bIns="45680"/>
          <a:lstStyle>
            <a:lvl1pPr marL="0" indent="0">
              <a:buNone/>
              <a:defRPr sz="3200"/>
            </a:lvl1pPr>
            <a:lvl2pPr marL="456760" indent="0">
              <a:buNone/>
              <a:defRPr sz="2800"/>
            </a:lvl2pPr>
            <a:lvl3pPr marL="913520" indent="0">
              <a:buNone/>
              <a:defRPr sz="2400"/>
            </a:lvl3pPr>
            <a:lvl4pPr marL="1370281" indent="0">
              <a:buNone/>
              <a:defRPr sz="2000"/>
            </a:lvl4pPr>
            <a:lvl5pPr marL="1827041" indent="0">
              <a:buNone/>
              <a:defRPr sz="2000"/>
            </a:lvl5pPr>
            <a:lvl6pPr marL="2283805" indent="0">
              <a:buNone/>
              <a:defRPr sz="2000"/>
            </a:lvl6pPr>
            <a:lvl7pPr marL="2740568" indent="0">
              <a:buNone/>
              <a:defRPr sz="2000"/>
            </a:lvl7pPr>
            <a:lvl8pPr marL="3197328" indent="0">
              <a:buNone/>
              <a:defRPr sz="2000"/>
            </a:lvl8pPr>
            <a:lvl9pPr marL="3654091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352" tIns="45680" rIns="91352" bIns="45680"/>
          <a:lstStyle>
            <a:lvl1pPr marL="0" indent="0">
              <a:buNone/>
              <a:defRPr sz="1400"/>
            </a:lvl1pPr>
            <a:lvl2pPr marL="456760" indent="0">
              <a:buNone/>
              <a:defRPr sz="1200"/>
            </a:lvl2pPr>
            <a:lvl3pPr marL="913520" indent="0">
              <a:buNone/>
              <a:defRPr sz="1000"/>
            </a:lvl3pPr>
            <a:lvl4pPr marL="1370281" indent="0">
              <a:buNone/>
              <a:defRPr sz="900"/>
            </a:lvl4pPr>
            <a:lvl5pPr marL="1827041" indent="0">
              <a:buNone/>
              <a:defRPr sz="900"/>
            </a:lvl5pPr>
            <a:lvl6pPr marL="2283805" indent="0">
              <a:buNone/>
              <a:defRPr sz="900"/>
            </a:lvl6pPr>
            <a:lvl7pPr marL="2740568" indent="0">
              <a:buNone/>
              <a:defRPr sz="900"/>
            </a:lvl7pPr>
            <a:lvl8pPr marL="3197328" indent="0">
              <a:buNone/>
              <a:defRPr sz="900"/>
            </a:lvl8pPr>
            <a:lvl9pPr marL="365409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68236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352" tIns="45680" rIns="91352" bIns="4568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683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  <a:prstGeom prst="rect">
            <a:avLst/>
          </a:prstGeom>
        </p:spPr>
        <p:txBody>
          <a:bodyPr vert="eaVert" lIns="91352" tIns="45680" rIns="91352" bIns="4568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82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352" tIns="45680" rIns="91352" bIns="4568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lIns="91352" tIns="45680" rIns="91352" bIns="4568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96"/>
            <a:ext cx="4038600" cy="2187575"/>
          </a:xfrm>
          <a:prstGeom prst="rect">
            <a:avLst/>
          </a:prstGeom>
        </p:spPr>
        <p:txBody>
          <a:bodyPr lIns="91352" tIns="45680" rIns="91352" bIns="4568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163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620713"/>
            <a:ext cx="8229600" cy="5505450"/>
          </a:xfrm>
          <a:prstGeom prst="rect">
            <a:avLst/>
          </a:prstGeom>
        </p:spPr>
        <p:txBody>
          <a:bodyPr lIns="91352" tIns="45680" rIns="91352" bIns="4568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934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363" tIns="45685" rIns="91363" bIns="45685"/>
          <a:lstStyle>
            <a:lvl1pPr marL="0" indent="0" algn="ctr">
              <a:buNone/>
              <a:defRPr/>
            </a:lvl1pPr>
            <a:lvl2pPr marL="456815" indent="0" algn="ctr">
              <a:buNone/>
              <a:defRPr/>
            </a:lvl2pPr>
            <a:lvl3pPr marL="913630" indent="0" algn="ctr">
              <a:buNone/>
              <a:defRPr/>
            </a:lvl3pPr>
            <a:lvl4pPr marL="1370446" indent="0" algn="ctr">
              <a:buNone/>
              <a:defRPr/>
            </a:lvl4pPr>
            <a:lvl5pPr marL="1827261" indent="0" algn="ctr">
              <a:buNone/>
              <a:defRPr/>
            </a:lvl5pPr>
            <a:lvl6pPr marL="2284079" indent="0" algn="ctr">
              <a:buNone/>
              <a:defRPr/>
            </a:lvl6pPr>
            <a:lvl7pPr marL="2740897" indent="0" algn="ctr">
              <a:buNone/>
              <a:defRPr/>
            </a:lvl7pPr>
            <a:lvl8pPr marL="3197712" indent="0" algn="ctr">
              <a:buNone/>
              <a:defRPr/>
            </a:lvl8pPr>
            <a:lvl9pPr marL="365452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10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363" tIns="45685" rIns="91363" bIns="4568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2735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lIns="91363" tIns="45685" rIns="91363" bIns="45685" anchor="b"/>
          <a:lstStyle>
            <a:lvl1pPr marL="0" indent="0">
              <a:buNone/>
              <a:defRPr sz="2000"/>
            </a:lvl1pPr>
            <a:lvl2pPr marL="456815" indent="0">
              <a:buNone/>
              <a:defRPr sz="1800"/>
            </a:lvl2pPr>
            <a:lvl3pPr marL="913630" indent="0">
              <a:buNone/>
              <a:defRPr sz="1600"/>
            </a:lvl3pPr>
            <a:lvl4pPr marL="1370446" indent="0">
              <a:buNone/>
              <a:defRPr sz="1400"/>
            </a:lvl4pPr>
            <a:lvl5pPr marL="1827261" indent="0">
              <a:buNone/>
              <a:defRPr sz="1400"/>
            </a:lvl5pPr>
            <a:lvl6pPr marL="2284079" indent="0">
              <a:buNone/>
              <a:defRPr sz="1400"/>
            </a:lvl6pPr>
            <a:lvl7pPr marL="2740897" indent="0">
              <a:buNone/>
              <a:defRPr sz="1400"/>
            </a:lvl7pPr>
            <a:lvl8pPr marL="3197712" indent="0">
              <a:buNone/>
              <a:defRPr sz="1400"/>
            </a:lvl8pPr>
            <a:lvl9pPr marL="3654529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522740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363" tIns="45685" rIns="91363" bIns="4568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363" tIns="45685" rIns="91363" bIns="4568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943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363" tIns="45685" rIns="91363" bIns="45685" anchor="b"/>
          <a:lstStyle>
            <a:lvl1pPr marL="0" indent="0">
              <a:buNone/>
              <a:defRPr sz="2400" b="1"/>
            </a:lvl1pPr>
            <a:lvl2pPr marL="456815" indent="0">
              <a:buNone/>
              <a:defRPr sz="2000" b="1"/>
            </a:lvl2pPr>
            <a:lvl3pPr marL="913630" indent="0">
              <a:buNone/>
              <a:defRPr sz="1800" b="1"/>
            </a:lvl3pPr>
            <a:lvl4pPr marL="1370446" indent="0">
              <a:buNone/>
              <a:defRPr sz="1600" b="1"/>
            </a:lvl4pPr>
            <a:lvl5pPr marL="1827261" indent="0">
              <a:buNone/>
              <a:defRPr sz="1600" b="1"/>
            </a:lvl5pPr>
            <a:lvl6pPr marL="2284079" indent="0">
              <a:buNone/>
              <a:defRPr sz="1600" b="1"/>
            </a:lvl6pPr>
            <a:lvl7pPr marL="2740897" indent="0">
              <a:buNone/>
              <a:defRPr sz="1600" b="1"/>
            </a:lvl7pPr>
            <a:lvl8pPr marL="3197712" indent="0">
              <a:buNone/>
              <a:defRPr sz="1600" b="1"/>
            </a:lvl8pPr>
            <a:lvl9pPr marL="365452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363" tIns="45685" rIns="91363" bIns="4568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  <a:prstGeom prst="rect">
            <a:avLst/>
          </a:prstGeom>
        </p:spPr>
        <p:txBody>
          <a:bodyPr lIns="91363" tIns="45685" rIns="91363" bIns="45685" anchor="b"/>
          <a:lstStyle>
            <a:lvl1pPr marL="0" indent="0">
              <a:buNone/>
              <a:defRPr sz="2400" b="1"/>
            </a:lvl1pPr>
            <a:lvl2pPr marL="456815" indent="0">
              <a:buNone/>
              <a:defRPr sz="2000" b="1"/>
            </a:lvl2pPr>
            <a:lvl3pPr marL="913630" indent="0">
              <a:buNone/>
              <a:defRPr sz="1800" b="1"/>
            </a:lvl3pPr>
            <a:lvl4pPr marL="1370446" indent="0">
              <a:buNone/>
              <a:defRPr sz="1600" b="1"/>
            </a:lvl4pPr>
            <a:lvl5pPr marL="1827261" indent="0">
              <a:buNone/>
              <a:defRPr sz="1600" b="1"/>
            </a:lvl5pPr>
            <a:lvl6pPr marL="2284079" indent="0">
              <a:buNone/>
              <a:defRPr sz="1600" b="1"/>
            </a:lvl6pPr>
            <a:lvl7pPr marL="2740897" indent="0">
              <a:buNone/>
              <a:defRPr sz="1600" b="1"/>
            </a:lvl7pPr>
            <a:lvl8pPr marL="3197712" indent="0">
              <a:buNone/>
              <a:defRPr sz="1600" b="1"/>
            </a:lvl8pPr>
            <a:lvl9pPr marL="365452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  <a:prstGeom prst="rect">
            <a:avLst/>
          </a:prstGeom>
        </p:spPr>
        <p:txBody>
          <a:bodyPr lIns="91363" tIns="45685" rIns="91363" bIns="4568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66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448"/>
            <a:ext cx="7771946" cy="1362982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259"/>
            <a:ext cx="7771946" cy="1500187"/>
          </a:xfrm>
        </p:spPr>
        <p:txBody>
          <a:bodyPr anchor="b"/>
          <a:lstStyle>
            <a:lvl1pPr marL="0" indent="0">
              <a:buNone/>
              <a:defRPr sz="1400"/>
            </a:lvl1pPr>
            <a:lvl2pPr marL="326337" indent="0">
              <a:buNone/>
              <a:defRPr sz="1300"/>
            </a:lvl2pPr>
            <a:lvl3pPr marL="652672" indent="0">
              <a:buNone/>
              <a:defRPr sz="1100"/>
            </a:lvl3pPr>
            <a:lvl4pPr marL="979010" indent="0">
              <a:buNone/>
              <a:defRPr sz="1000"/>
            </a:lvl4pPr>
            <a:lvl5pPr marL="1305346" indent="0">
              <a:buNone/>
              <a:defRPr sz="1000"/>
            </a:lvl5pPr>
            <a:lvl6pPr marL="1631681" indent="0">
              <a:buNone/>
              <a:defRPr sz="1000"/>
            </a:lvl6pPr>
            <a:lvl7pPr marL="1958018" indent="0">
              <a:buNone/>
              <a:defRPr sz="1000"/>
            </a:lvl7pPr>
            <a:lvl8pPr marL="2284353" indent="0">
              <a:buNone/>
              <a:defRPr sz="1000"/>
            </a:lvl8pPr>
            <a:lvl9pPr marL="261069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6CEB5-9910-4DFC-A17B-9A936EEA90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53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18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7325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 lIns="91363" tIns="45685" rIns="91363" bIns="45685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363" tIns="45685" rIns="91363" bIns="45685"/>
          <a:lstStyle>
            <a:lvl1pPr marL="0" indent="0">
              <a:buNone/>
              <a:defRPr sz="1400"/>
            </a:lvl1pPr>
            <a:lvl2pPr marL="456815" indent="0">
              <a:buNone/>
              <a:defRPr sz="1200"/>
            </a:lvl2pPr>
            <a:lvl3pPr marL="913630" indent="0">
              <a:buNone/>
              <a:defRPr sz="1000"/>
            </a:lvl3pPr>
            <a:lvl4pPr marL="1370446" indent="0">
              <a:buNone/>
              <a:defRPr sz="900"/>
            </a:lvl4pPr>
            <a:lvl5pPr marL="1827261" indent="0">
              <a:buNone/>
              <a:defRPr sz="900"/>
            </a:lvl5pPr>
            <a:lvl6pPr marL="2284079" indent="0">
              <a:buNone/>
              <a:defRPr sz="900"/>
            </a:lvl6pPr>
            <a:lvl7pPr marL="2740897" indent="0">
              <a:buNone/>
              <a:defRPr sz="900"/>
            </a:lvl7pPr>
            <a:lvl8pPr marL="3197712" indent="0">
              <a:buNone/>
              <a:defRPr sz="900"/>
            </a:lvl8pPr>
            <a:lvl9pPr marL="365452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06418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63" tIns="45685" rIns="91363" bIns="45685"/>
          <a:lstStyle>
            <a:lvl1pPr marL="0" indent="0">
              <a:buNone/>
              <a:defRPr sz="3200"/>
            </a:lvl1pPr>
            <a:lvl2pPr marL="456815" indent="0">
              <a:buNone/>
              <a:defRPr sz="2800"/>
            </a:lvl2pPr>
            <a:lvl3pPr marL="913630" indent="0">
              <a:buNone/>
              <a:defRPr sz="2400"/>
            </a:lvl3pPr>
            <a:lvl4pPr marL="1370446" indent="0">
              <a:buNone/>
              <a:defRPr sz="2000"/>
            </a:lvl4pPr>
            <a:lvl5pPr marL="1827261" indent="0">
              <a:buNone/>
              <a:defRPr sz="2000"/>
            </a:lvl5pPr>
            <a:lvl6pPr marL="2284079" indent="0">
              <a:buNone/>
              <a:defRPr sz="2000"/>
            </a:lvl6pPr>
            <a:lvl7pPr marL="2740897" indent="0">
              <a:buNone/>
              <a:defRPr sz="2000"/>
            </a:lvl7pPr>
            <a:lvl8pPr marL="3197712" indent="0">
              <a:buNone/>
              <a:defRPr sz="2000"/>
            </a:lvl8pPr>
            <a:lvl9pPr marL="3654529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363" tIns="45685" rIns="91363" bIns="45685"/>
          <a:lstStyle>
            <a:lvl1pPr marL="0" indent="0">
              <a:buNone/>
              <a:defRPr sz="1400"/>
            </a:lvl1pPr>
            <a:lvl2pPr marL="456815" indent="0">
              <a:buNone/>
              <a:defRPr sz="1200"/>
            </a:lvl2pPr>
            <a:lvl3pPr marL="913630" indent="0">
              <a:buNone/>
              <a:defRPr sz="1000"/>
            </a:lvl3pPr>
            <a:lvl4pPr marL="1370446" indent="0">
              <a:buNone/>
              <a:defRPr sz="900"/>
            </a:lvl4pPr>
            <a:lvl5pPr marL="1827261" indent="0">
              <a:buNone/>
              <a:defRPr sz="900"/>
            </a:lvl5pPr>
            <a:lvl6pPr marL="2284079" indent="0">
              <a:buNone/>
              <a:defRPr sz="900"/>
            </a:lvl6pPr>
            <a:lvl7pPr marL="2740897" indent="0">
              <a:buNone/>
              <a:defRPr sz="900"/>
            </a:lvl7pPr>
            <a:lvl8pPr marL="3197712" indent="0">
              <a:buNone/>
              <a:defRPr sz="900"/>
            </a:lvl8pPr>
            <a:lvl9pPr marL="365452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23536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363" tIns="45685" rIns="91363" bIns="4568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167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  <a:prstGeom prst="rect">
            <a:avLst/>
          </a:prstGeom>
        </p:spPr>
        <p:txBody>
          <a:bodyPr vert="eaVert" lIns="91363" tIns="45685" rIns="91363" bIns="4568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278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363" tIns="45685" rIns="91363" bIns="4568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lIns="91363" tIns="45685" rIns="91363" bIns="4568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95"/>
            <a:ext cx="4038600" cy="2187575"/>
          </a:xfrm>
          <a:prstGeom prst="rect">
            <a:avLst/>
          </a:prstGeom>
        </p:spPr>
        <p:txBody>
          <a:bodyPr lIns="91363" tIns="45685" rIns="91363" bIns="4568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3598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620713"/>
            <a:ext cx="8229600" cy="5505450"/>
          </a:xfrm>
          <a:prstGeom prst="rect">
            <a:avLst/>
          </a:prstGeom>
        </p:spPr>
        <p:txBody>
          <a:bodyPr lIns="91363" tIns="45685" rIns="91363" bIns="4568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1412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385" tIns="45695" rIns="91385" bIns="45695"/>
          <a:lstStyle>
            <a:lvl1pPr marL="0" indent="0" algn="ctr">
              <a:buNone/>
              <a:defRPr/>
            </a:lvl1pPr>
            <a:lvl2pPr marL="456925" indent="0" algn="ctr">
              <a:buNone/>
              <a:defRPr/>
            </a:lvl2pPr>
            <a:lvl3pPr marL="913850" indent="0" algn="ctr">
              <a:buNone/>
              <a:defRPr/>
            </a:lvl3pPr>
            <a:lvl4pPr marL="1370775" indent="0" algn="ctr">
              <a:buNone/>
              <a:defRPr/>
            </a:lvl4pPr>
            <a:lvl5pPr marL="1827701" indent="0" algn="ctr">
              <a:buNone/>
              <a:defRPr/>
            </a:lvl5pPr>
            <a:lvl6pPr marL="2284627" indent="0" algn="ctr">
              <a:buNone/>
              <a:defRPr/>
            </a:lvl6pPr>
            <a:lvl7pPr marL="2741555" indent="0" algn="ctr">
              <a:buNone/>
              <a:defRPr/>
            </a:lvl7pPr>
            <a:lvl8pPr marL="3198480" indent="0" algn="ctr">
              <a:buNone/>
              <a:defRPr/>
            </a:lvl8pPr>
            <a:lvl9pPr marL="3655406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348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385" tIns="45695" rIns="91385" bIns="4569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99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7920" y="1265465"/>
            <a:ext cx="4053794" cy="413543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90577" y="1265465"/>
            <a:ext cx="4053795" cy="413543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15778-0422-422F-97DC-82F4E5F800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02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lIns="91385" tIns="45695" rIns="91385" bIns="45695" anchor="b"/>
          <a:lstStyle>
            <a:lvl1pPr marL="0" indent="0">
              <a:buNone/>
              <a:defRPr sz="2000"/>
            </a:lvl1pPr>
            <a:lvl2pPr marL="456925" indent="0">
              <a:buNone/>
              <a:defRPr sz="1800"/>
            </a:lvl2pPr>
            <a:lvl3pPr marL="913850" indent="0">
              <a:buNone/>
              <a:defRPr sz="1600"/>
            </a:lvl3pPr>
            <a:lvl4pPr marL="1370775" indent="0">
              <a:buNone/>
              <a:defRPr sz="1400"/>
            </a:lvl4pPr>
            <a:lvl5pPr marL="1827701" indent="0">
              <a:buNone/>
              <a:defRPr sz="1400"/>
            </a:lvl5pPr>
            <a:lvl6pPr marL="2284627" indent="0">
              <a:buNone/>
              <a:defRPr sz="1400"/>
            </a:lvl6pPr>
            <a:lvl7pPr marL="2741555" indent="0">
              <a:buNone/>
              <a:defRPr sz="1400"/>
            </a:lvl7pPr>
            <a:lvl8pPr marL="3198480" indent="0">
              <a:buNone/>
              <a:defRPr sz="1400"/>
            </a:lvl8pPr>
            <a:lvl9pPr marL="3655406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444452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385" tIns="45695" rIns="91385" bIns="4569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385" tIns="45695" rIns="91385" bIns="4569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476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385" tIns="45695" rIns="91385" bIns="45695" anchor="b"/>
          <a:lstStyle>
            <a:lvl1pPr marL="0" indent="0">
              <a:buNone/>
              <a:defRPr sz="2400" b="1"/>
            </a:lvl1pPr>
            <a:lvl2pPr marL="456925" indent="0">
              <a:buNone/>
              <a:defRPr sz="2000" b="1"/>
            </a:lvl2pPr>
            <a:lvl3pPr marL="913850" indent="0">
              <a:buNone/>
              <a:defRPr sz="1800" b="1"/>
            </a:lvl3pPr>
            <a:lvl4pPr marL="1370775" indent="0">
              <a:buNone/>
              <a:defRPr sz="1600" b="1"/>
            </a:lvl4pPr>
            <a:lvl5pPr marL="1827701" indent="0">
              <a:buNone/>
              <a:defRPr sz="1600" b="1"/>
            </a:lvl5pPr>
            <a:lvl6pPr marL="2284627" indent="0">
              <a:buNone/>
              <a:defRPr sz="1600" b="1"/>
            </a:lvl6pPr>
            <a:lvl7pPr marL="2741555" indent="0">
              <a:buNone/>
              <a:defRPr sz="1600" b="1"/>
            </a:lvl7pPr>
            <a:lvl8pPr marL="3198480" indent="0">
              <a:buNone/>
              <a:defRPr sz="1600" b="1"/>
            </a:lvl8pPr>
            <a:lvl9pPr marL="365540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385" tIns="45695" rIns="91385" bIns="4569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  <a:prstGeom prst="rect">
            <a:avLst/>
          </a:prstGeom>
        </p:spPr>
        <p:txBody>
          <a:bodyPr lIns="91385" tIns="45695" rIns="91385" bIns="45695" anchor="b"/>
          <a:lstStyle>
            <a:lvl1pPr marL="0" indent="0">
              <a:buNone/>
              <a:defRPr sz="2400" b="1"/>
            </a:lvl1pPr>
            <a:lvl2pPr marL="456925" indent="0">
              <a:buNone/>
              <a:defRPr sz="2000" b="1"/>
            </a:lvl2pPr>
            <a:lvl3pPr marL="913850" indent="0">
              <a:buNone/>
              <a:defRPr sz="1800" b="1"/>
            </a:lvl3pPr>
            <a:lvl4pPr marL="1370775" indent="0">
              <a:buNone/>
              <a:defRPr sz="1600" b="1"/>
            </a:lvl4pPr>
            <a:lvl5pPr marL="1827701" indent="0">
              <a:buNone/>
              <a:defRPr sz="1600" b="1"/>
            </a:lvl5pPr>
            <a:lvl6pPr marL="2284627" indent="0">
              <a:buNone/>
              <a:defRPr sz="1600" b="1"/>
            </a:lvl6pPr>
            <a:lvl7pPr marL="2741555" indent="0">
              <a:buNone/>
              <a:defRPr sz="1600" b="1"/>
            </a:lvl7pPr>
            <a:lvl8pPr marL="3198480" indent="0">
              <a:buNone/>
              <a:defRPr sz="1600" b="1"/>
            </a:lvl8pPr>
            <a:lvl9pPr marL="365540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  <a:prstGeom prst="rect">
            <a:avLst/>
          </a:prstGeom>
        </p:spPr>
        <p:txBody>
          <a:bodyPr lIns="91385" tIns="45695" rIns="91385" bIns="4569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7765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823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8760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 lIns="91385" tIns="45695" rIns="91385" bIns="45695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385" tIns="45695" rIns="91385" bIns="45695"/>
          <a:lstStyle>
            <a:lvl1pPr marL="0" indent="0">
              <a:buNone/>
              <a:defRPr sz="1400"/>
            </a:lvl1pPr>
            <a:lvl2pPr marL="456925" indent="0">
              <a:buNone/>
              <a:defRPr sz="1200"/>
            </a:lvl2pPr>
            <a:lvl3pPr marL="913850" indent="0">
              <a:buNone/>
              <a:defRPr sz="1000"/>
            </a:lvl3pPr>
            <a:lvl4pPr marL="1370775" indent="0">
              <a:buNone/>
              <a:defRPr sz="900"/>
            </a:lvl4pPr>
            <a:lvl5pPr marL="1827701" indent="0">
              <a:buNone/>
              <a:defRPr sz="900"/>
            </a:lvl5pPr>
            <a:lvl6pPr marL="2284627" indent="0">
              <a:buNone/>
              <a:defRPr sz="900"/>
            </a:lvl6pPr>
            <a:lvl7pPr marL="2741555" indent="0">
              <a:buNone/>
              <a:defRPr sz="900"/>
            </a:lvl7pPr>
            <a:lvl8pPr marL="3198480" indent="0">
              <a:buNone/>
              <a:defRPr sz="900"/>
            </a:lvl8pPr>
            <a:lvl9pPr marL="365540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977081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85" tIns="45695" rIns="91385" bIns="45695"/>
          <a:lstStyle>
            <a:lvl1pPr marL="0" indent="0">
              <a:buNone/>
              <a:defRPr sz="3200"/>
            </a:lvl1pPr>
            <a:lvl2pPr marL="456925" indent="0">
              <a:buNone/>
              <a:defRPr sz="2800"/>
            </a:lvl2pPr>
            <a:lvl3pPr marL="913850" indent="0">
              <a:buNone/>
              <a:defRPr sz="2400"/>
            </a:lvl3pPr>
            <a:lvl4pPr marL="1370775" indent="0">
              <a:buNone/>
              <a:defRPr sz="2000"/>
            </a:lvl4pPr>
            <a:lvl5pPr marL="1827701" indent="0">
              <a:buNone/>
              <a:defRPr sz="2000"/>
            </a:lvl5pPr>
            <a:lvl6pPr marL="2284627" indent="0">
              <a:buNone/>
              <a:defRPr sz="2000"/>
            </a:lvl6pPr>
            <a:lvl7pPr marL="2741555" indent="0">
              <a:buNone/>
              <a:defRPr sz="2000"/>
            </a:lvl7pPr>
            <a:lvl8pPr marL="3198480" indent="0">
              <a:buNone/>
              <a:defRPr sz="2000"/>
            </a:lvl8pPr>
            <a:lvl9pPr marL="3655406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385" tIns="45695" rIns="91385" bIns="45695"/>
          <a:lstStyle>
            <a:lvl1pPr marL="0" indent="0">
              <a:buNone/>
              <a:defRPr sz="1400"/>
            </a:lvl1pPr>
            <a:lvl2pPr marL="456925" indent="0">
              <a:buNone/>
              <a:defRPr sz="1200"/>
            </a:lvl2pPr>
            <a:lvl3pPr marL="913850" indent="0">
              <a:buNone/>
              <a:defRPr sz="1000"/>
            </a:lvl3pPr>
            <a:lvl4pPr marL="1370775" indent="0">
              <a:buNone/>
              <a:defRPr sz="900"/>
            </a:lvl4pPr>
            <a:lvl5pPr marL="1827701" indent="0">
              <a:buNone/>
              <a:defRPr sz="900"/>
            </a:lvl5pPr>
            <a:lvl6pPr marL="2284627" indent="0">
              <a:buNone/>
              <a:defRPr sz="900"/>
            </a:lvl6pPr>
            <a:lvl7pPr marL="2741555" indent="0">
              <a:buNone/>
              <a:defRPr sz="900"/>
            </a:lvl7pPr>
            <a:lvl8pPr marL="3198480" indent="0">
              <a:buNone/>
              <a:defRPr sz="900"/>
            </a:lvl8pPr>
            <a:lvl9pPr marL="365540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402376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385" tIns="45695" rIns="91385" bIns="4569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256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  <a:prstGeom prst="rect">
            <a:avLst/>
          </a:prstGeom>
        </p:spPr>
        <p:txBody>
          <a:bodyPr vert="eaVert" lIns="91385" tIns="45695" rIns="91385" bIns="4569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9727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385" tIns="45695" rIns="91385" bIns="4569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lIns="91385" tIns="45695" rIns="91385" bIns="4569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93"/>
            <a:ext cx="4038600" cy="2187575"/>
          </a:xfrm>
          <a:prstGeom prst="rect">
            <a:avLst/>
          </a:prstGeom>
        </p:spPr>
        <p:txBody>
          <a:bodyPr lIns="91385" tIns="45695" rIns="91385" bIns="4569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84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4" y="274411"/>
            <a:ext cx="82300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974" y="1535339"/>
            <a:ext cx="4040187" cy="63953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337" indent="0">
              <a:buNone/>
              <a:defRPr sz="1400" b="1"/>
            </a:lvl2pPr>
            <a:lvl3pPr marL="652672" indent="0">
              <a:buNone/>
              <a:defRPr sz="1300" b="1"/>
            </a:lvl3pPr>
            <a:lvl4pPr marL="979010" indent="0">
              <a:buNone/>
              <a:defRPr sz="1100" b="1"/>
            </a:lvl4pPr>
            <a:lvl5pPr marL="1305346" indent="0">
              <a:buNone/>
              <a:defRPr sz="1100" b="1"/>
            </a:lvl5pPr>
            <a:lvl6pPr marL="1631681" indent="0">
              <a:buNone/>
              <a:defRPr sz="1100" b="1"/>
            </a:lvl6pPr>
            <a:lvl7pPr marL="1958018" indent="0">
              <a:buNone/>
              <a:defRPr sz="1100" b="1"/>
            </a:lvl7pPr>
            <a:lvl8pPr marL="2284353" indent="0">
              <a:buNone/>
              <a:defRPr sz="1100" b="1"/>
            </a:lvl8pPr>
            <a:lvl9pPr marL="2610691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6974" y="2174880"/>
            <a:ext cx="4040187" cy="3951741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1" y="1535339"/>
            <a:ext cx="4042456" cy="63953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337" indent="0">
              <a:buNone/>
              <a:defRPr sz="1400" b="1"/>
            </a:lvl2pPr>
            <a:lvl3pPr marL="652672" indent="0">
              <a:buNone/>
              <a:defRPr sz="1300" b="1"/>
            </a:lvl3pPr>
            <a:lvl4pPr marL="979010" indent="0">
              <a:buNone/>
              <a:defRPr sz="1100" b="1"/>
            </a:lvl4pPr>
            <a:lvl5pPr marL="1305346" indent="0">
              <a:buNone/>
              <a:defRPr sz="1100" b="1"/>
            </a:lvl5pPr>
            <a:lvl6pPr marL="1631681" indent="0">
              <a:buNone/>
              <a:defRPr sz="1100" b="1"/>
            </a:lvl6pPr>
            <a:lvl7pPr marL="1958018" indent="0">
              <a:buNone/>
              <a:defRPr sz="1100" b="1"/>
            </a:lvl7pPr>
            <a:lvl8pPr marL="2284353" indent="0">
              <a:buNone/>
              <a:defRPr sz="1100" b="1"/>
            </a:lvl8pPr>
            <a:lvl9pPr marL="2610691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571" y="2174880"/>
            <a:ext cx="4042456" cy="3951741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F1885-44CA-4358-A34F-94BC097A95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521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620713"/>
            <a:ext cx="8229600" cy="5505450"/>
          </a:xfrm>
          <a:prstGeom prst="rect">
            <a:avLst/>
          </a:prstGeom>
        </p:spPr>
        <p:txBody>
          <a:bodyPr lIns="91385" tIns="45695" rIns="91385" bIns="4569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221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14750"/>
            <a:ext cx="63246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86" y="476672"/>
            <a:ext cx="84105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587810"/>
            <a:ext cx="2555776" cy="127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99312" y="6381328"/>
            <a:ext cx="21336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E59249-54DC-4E89-981B-9A46B49FB4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6CEB5-9910-4DFC-A17B-9A936EEA90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15778-0422-422F-97DC-82F4E5F800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F1885-44CA-4358-A34F-94BC097A95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DC467-0C3A-4572-AB5C-56E1FC1C46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52EED-817A-45F4-B87C-8C137AAAAA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9EF97-7D13-4124-8555-1B3D82A053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33F5D-7519-43DC-97F0-2CE6ACBFBD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DC467-0C3A-4572-AB5C-56E1FC1C46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5134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79946-C13D-4901-9E70-3C2F775E11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9AD35-2FE1-4D97-B9B3-E1DFDD9891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52EED-817A-45F4-B87C-8C137AAAAA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20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5" y="273278"/>
            <a:ext cx="3008312" cy="116227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277" y="273283"/>
            <a:ext cx="5111750" cy="585333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75" y="1435554"/>
            <a:ext cx="3008312" cy="4691063"/>
          </a:xfrm>
        </p:spPr>
        <p:txBody>
          <a:bodyPr/>
          <a:lstStyle>
            <a:lvl1pPr marL="0" indent="0">
              <a:buNone/>
              <a:defRPr sz="1000"/>
            </a:lvl1pPr>
            <a:lvl2pPr marL="326337" indent="0">
              <a:buNone/>
              <a:defRPr sz="900"/>
            </a:lvl2pPr>
            <a:lvl3pPr marL="652672" indent="0">
              <a:buNone/>
              <a:defRPr sz="700"/>
            </a:lvl3pPr>
            <a:lvl4pPr marL="979010" indent="0">
              <a:buNone/>
              <a:defRPr sz="600"/>
            </a:lvl4pPr>
            <a:lvl5pPr marL="1305346" indent="0">
              <a:buNone/>
              <a:defRPr sz="600"/>
            </a:lvl5pPr>
            <a:lvl6pPr marL="1631681" indent="0">
              <a:buNone/>
              <a:defRPr sz="600"/>
            </a:lvl6pPr>
            <a:lvl7pPr marL="1958018" indent="0">
              <a:buNone/>
              <a:defRPr sz="600"/>
            </a:lvl7pPr>
            <a:lvl8pPr marL="2284353" indent="0">
              <a:buNone/>
              <a:defRPr sz="600"/>
            </a:lvl8pPr>
            <a:lvl9pPr marL="2610691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9EF97-7D13-4124-8555-1B3D82A053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0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742" y="4801059"/>
            <a:ext cx="5485946" cy="565831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742" y="612322"/>
            <a:ext cx="5485946" cy="4115027"/>
          </a:xfrm>
        </p:spPr>
        <p:txBody>
          <a:bodyPr/>
          <a:lstStyle>
            <a:lvl1pPr marL="0" indent="0">
              <a:buNone/>
              <a:defRPr sz="2300"/>
            </a:lvl1pPr>
            <a:lvl2pPr marL="326337" indent="0">
              <a:buNone/>
              <a:defRPr sz="2000"/>
            </a:lvl2pPr>
            <a:lvl3pPr marL="652672" indent="0">
              <a:buNone/>
              <a:defRPr sz="1700"/>
            </a:lvl3pPr>
            <a:lvl4pPr marL="979010" indent="0">
              <a:buNone/>
              <a:defRPr sz="1400"/>
            </a:lvl4pPr>
            <a:lvl5pPr marL="1305346" indent="0">
              <a:buNone/>
              <a:defRPr sz="1400"/>
            </a:lvl5pPr>
            <a:lvl6pPr marL="1631681" indent="0">
              <a:buNone/>
              <a:defRPr sz="1400"/>
            </a:lvl6pPr>
            <a:lvl7pPr marL="1958018" indent="0">
              <a:buNone/>
              <a:defRPr sz="1400"/>
            </a:lvl7pPr>
            <a:lvl8pPr marL="2284353" indent="0">
              <a:buNone/>
              <a:defRPr sz="1400"/>
            </a:lvl8pPr>
            <a:lvl9pPr marL="2610691" indent="0">
              <a:buNone/>
              <a:defRPr sz="14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742" y="5366890"/>
            <a:ext cx="5485946" cy="805089"/>
          </a:xfrm>
        </p:spPr>
        <p:txBody>
          <a:bodyPr/>
          <a:lstStyle>
            <a:lvl1pPr marL="0" indent="0">
              <a:buNone/>
              <a:defRPr sz="1000"/>
            </a:lvl1pPr>
            <a:lvl2pPr marL="326337" indent="0">
              <a:buNone/>
              <a:defRPr sz="900"/>
            </a:lvl2pPr>
            <a:lvl3pPr marL="652672" indent="0">
              <a:buNone/>
              <a:defRPr sz="700"/>
            </a:lvl3pPr>
            <a:lvl4pPr marL="979010" indent="0">
              <a:buNone/>
              <a:defRPr sz="600"/>
            </a:lvl4pPr>
            <a:lvl5pPr marL="1305346" indent="0">
              <a:buNone/>
              <a:defRPr sz="600"/>
            </a:lvl5pPr>
            <a:lvl6pPr marL="1631681" indent="0">
              <a:buNone/>
              <a:defRPr sz="600"/>
            </a:lvl6pPr>
            <a:lvl7pPr marL="1958018" indent="0">
              <a:buNone/>
              <a:defRPr sz="600"/>
            </a:lvl7pPr>
            <a:lvl8pPr marL="2284353" indent="0">
              <a:buNone/>
              <a:defRPr sz="600"/>
            </a:lvl8pPr>
            <a:lvl9pPr marL="2610691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33F5D-7519-43DC-97F0-2CE6ACBFBD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6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6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vmlDrawing" Target="../drawings/vmlDrawing2.v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vmlDrawing" Target="../drawings/vmlDrawing3.v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Шабл_зн1_стр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03" y="428625"/>
            <a:ext cx="76676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8117" y="218849"/>
            <a:ext cx="6814911" cy="78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4" tIns="45690" rIns="91374" bIns="456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Государственный научный центр –</a:t>
            </a:r>
            <a:br>
              <a:rPr lang="ru-RU" altLang="ru-RU" smtClean="0"/>
            </a:br>
            <a:r>
              <a:rPr lang="ru-RU" altLang="ru-RU" smtClean="0"/>
              <a:t>Научно-исследовательский институт атомных реакторов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4688" y="6177643"/>
            <a:ext cx="62025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4" tIns="45690" rIns="91374" bIns="4569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1">
                <a:solidFill>
                  <a:srgbClr val="00009A"/>
                </a:solidFill>
              </a:defRPr>
            </a:lvl1pPr>
          </a:lstStyle>
          <a:p>
            <a:pPr>
              <a:defRPr/>
            </a:pPr>
            <a:fld id="{A4C20012-16B7-4003-8698-146EB6727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29" name="Picture 10" descr="Шабл_зн2_стр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456" y="5712732"/>
            <a:ext cx="2180544" cy="114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921" y="1265465"/>
            <a:ext cx="8216446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66" tIns="32633" rIns="65266" bIns="32633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ru-RU" altLang="ru-RU" smtClean="0"/>
              <a:t>Второй уровень</a:t>
            </a:r>
          </a:p>
          <a:p>
            <a:pPr lvl="2"/>
            <a:endParaRPr lang="en-US" altLang="ru-RU" smtClean="0"/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270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9A"/>
          </a:solidFill>
          <a:latin typeface="+mj-lt"/>
          <a:ea typeface="+mj-ea"/>
          <a:cs typeface="+mj-cs"/>
        </a:defRPr>
      </a:lvl1pPr>
      <a:lvl2pPr algn="l" defTabSz="91270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9A"/>
          </a:solidFill>
          <a:latin typeface="Arial" charset="0"/>
        </a:defRPr>
      </a:lvl2pPr>
      <a:lvl3pPr algn="l" defTabSz="91270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9A"/>
          </a:solidFill>
          <a:latin typeface="Arial" charset="0"/>
        </a:defRPr>
      </a:lvl3pPr>
      <a:lvl4pPr algn="l" defTabSz="91270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9A"/>
          </a:solidFill>
          <a:latin typeface="Arial" charset="0"/>
        </a:defRPr>
      </a:lvl4pPr>
      <a:lvl5pPr algn="l" defTabSz="91270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9A"/>
          </a:solidFill>
          <a:latin typeface="Arial" charset="0"/>
        </a:defRPr>
      </a:lvl5pPr>
      <a:lvl6pPr marL="326337" algn="l" defTabSz="913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9A"/>
          </a:solidFill>
          <a:latin typeface="Arial" charset="0"/>
        </a:defRPr>
      </a:lvl6pPr>
      <a:lvl7pPr marL="652672" algn="l" defTabSz="913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9A"/>
          </a:solidFill>
          <a:latin typeface="Arial" charset="0"/>
        </a:defRPr>
      </a:lvl7pPr>
      <a:lvl8pPr marL="979010" algn="l" defTabSz="913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9A"/>
          </a:solidFill>
          <a:latin typeface="Arial" charset="0"/>
        </a:defRPr>
      </a:lvl8pPr>
      <a:lvl9pPr marL="1305346" algn="l" defTabSz="913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9A"/>
          </a:solidFill>
          <a:latin typeface="Arial" charset="0"/>
        </a:defRPr>
      </a:lvl9pPr>
    </p:titleStyle>
    <p:bodyStyle>
      <a:lvl1pPr marL="341272" indent="-341272" algn="l" defTabSz="912703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rgbClr val="00009A"/>
          </a:solidFill>
          <a:latin typeface="+mn-lt"/>
          <a:ea typeface="+mn-ea"/>
          <a:cs typeface="+mn-cs"/>
        </a:defRPr>
      </a:lvl1pPr>
      <a:lvl2pPr marL="741500" indent="-284582" algn="l" defTabSz="912703" rtl="0" eaLnBrk="1" fontAlgn="base" hangingPunct="1">
        <a:spcBef>
          <a:spcPct val="20000"/>
        </a:spcBef>
        <a:spcAft>
          <a:spcPct val="0"/>
        </a:spcAft>
        <a:defRPr sz="2500" b="1">
          <a:solidFill>
            <a:srgbClr val="00009A"/>
          </a:solidFill>
          <a:latin typeface="+mn-lt"/>
        </a:defRPr>
      </a:lvl2pPr>
      <a:lvl3pPr marL="1141729" indent="-227893" algn="l" defTabSz="912703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00009A"/>
          </a:solidFill>
          <a:latin typeface="+mn-lt"/>
        </a:defRPr>
      </a:lvl3pPr>
      <a:lvl4pPr marL="1598647" indent="-226759" algn="l" defTabSz="912703" rtl="0" eaLnBrk="1" fontAlgn="base" hangingPunct="1">
        <a:spcBef>
          <a:spcPct val="20000"/>
        </a:spcBef>
        <a:spcAft>
          <a:spcPct val="0"/>
        </a:spcAft>
        <a:defRPr sz="1000" b="1">
          <a:solidFill>
            <a:schemeClr val="tx1"/>
          </a:solidFill>
          <a:latin typeface="Times New Roman" pitchFamily="18" charset="0"/>
        </a:defRPr>
      </a:lvl4pPr>
      <a:lvl5pPr marL="2054432" indent="-226759" algn="l" defTabSz="912703" rtl="0" eaLnBrk="1" fontAlgn="base" hangingPunct="1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Times New Roman" pitchFamily="18" charset="0"/>
        </a:defRPr>
      </a:lvl5pPr>
      <a:lvl6pPr marL="2381802" indent="-227756" algn="l" defTabSz="913288" rtl="0" eaLnBrk="1" fontAlgn="base" hangingPunct="1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Times New Roman" pitchFamily="18" charset="0"/>
        </a:defRPr>
      </a:lvl6pPr>
      <a:lvl7pPr marL="2708139" indent="-227756" algn="l" defTabSz="913288" rtl="0" eaLnBrk="1" fontAlgn="base" hangingPunct="1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Times New Roman" pitchFamily="18" charset="0"/>
        </a:defRPr>
      </a:lvl7pPr>
      <a:lvl8pPr marL="3034472" indent="-227756" algn="l" defTabSz="913288" rtl="0" eaLnBrk="1" fontAlgn="base" hangingPunct="1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Times New Roman" pitchFamily="18" charset="0"/>
        </a:defRPr>
      </a:lvl8pPr>
      <a:lvl9pPr marL="3360812" indent="-227756" algn="l" defTabSz="913288" rtl="0" eaLnBrk="1" fontAlgn="base" hangingPunct="1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ru-RU"/>
      </a:defPPr>
      <a:lvl1pPr marL="0" algn="l" defTabSz="65267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337" algn="l" defTabSz="65267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2672" algn="l" defTabSz="65267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010" algn="l" defTabSz="65267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5346" algn="l" defTabSz="65267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1681" algn="l" defTabSz="65267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8018" algn="l" defTabSz="65267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4353" algn="l" defTabSz="65267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0691" algn="l" defTabSz="65267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028" y="620259"/>
            <a:ext cx="777194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AutoShape 3">
            <a:hlinkClick r:id="" action="ppaction://hlinkshowjump?jump=previousslide" highlightClick="1"/>
          </p:cNvPr>
          <p:cNvSpPr>
            <a:spLocks noChangeAspect="1" noChangeArrowheads="1"/>
          </p:cNvSpPr>
          <p:nvPr/>
        </p:nvSpPr>
        <p:spPr bwMode="auto">
          <a:xfrm>
            <a:off x="8151813" y="51028"/>
            <a:ext cx="183696" cy="183696"/>
          </a:xfrm>
          <a:prstGeom prst="actionButtonBackPrevious">
            <a:avLst/>
          </a:prstGeom>
          <a:solidFill>
            <a:srgbClr val="99CC00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3" tIns="45685" rIns="91363" bIns="45685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2" name="AutoShape 4">
            <a:hlinkClick r:id="" action="ppaction://hlinkshowjump?jump=nextslide" highlightClick="1"/>
          </p:cNvPr>
          <p:cNvSpPr>
            <a:spLocks noChangeAspect="1" noChangeArrowheads="1"/>
          </p:cNvSpPr>
          <p:nvPr/>
        </p:nvSpPr>
        <p:spPr bwMode="auto">
          <a:xfrm>
            <a:off x="8359323" y="51028"/>
            <a:ext cx="184831" cy="183696"/>
          </a:xfrm>
          <a:prstGeom prst="actionButtonForwardNext">
            <a:avLst/>
          </a:prstGeom>
          <a:solidFill>
            <a:srgbClr val="99CC00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3" tIns="45685" rIns="91363" bIns="45685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3" name="AutoShape 5">
            <a:hlinkClick r:id="" action="ppaction://hlinkshowjump?jump=firstslide" highlightClick="1"/>
          </p:cNvPr>
          <p:cNvSpPr>
            <a:spLocks noChangeAspect="1" noChangeArrowheads="1"/>
          </p:cNvSpPr>
          <p:nvPr/>
        </p:nvSpPr>
        <p:spPr bwMode="auto">
          <a:xfrm>
            <a:off x="7954509" y="51028"/>
            <a:ext cx="184830" cy="183696"/>
          </a:xfrm>
          <a:prstGeom prst="actionButtonBeginning">
            <a:avLst/>
          </a:prstGeom>
          <a:solidFill>
            <a:srgbClr val="99CC00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3" tIns="45685" rIns="91363" bIns="45685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4" name="AutoShape 6">
            <a:hlinkClick r:id="" action="ppaction://hlinkshowjump?jump=lastslide" highlightClick="1"/>
          </p:cNvPr>
          <p:cNvSpPr>
            <a:spLocks noChangeAspect="1" noChangeArrowheads="1"/>
          </p:cNvSpPr>
          <p:nvPr/>
        </p:nvSpPr>
        <p:spPr bwMode="auto">
          <a:xfrm>
            <a:off x="8579304" y="51028"/>
            <a:ext cx="183696" cy="183696"/>
          </a:xfrm>
          <a:prstGeom prst="actionButtonEnd">
            <a:avLst/>
          </a:prstGeom>
          <a:solidFill>
            <a:srgbClr val="99CC00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3" tIns="45685" rIns="91363" bIns="45685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819698" y="68036"/>
            <a:ext cx="320902" cy="1632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defRPr/>
            </a:pPr>
            <a:fld id="{F82EA5CE-7B2A-49E9-ADCC-C0BF2965360C}" type="slidenum">
              <a:rPr lang="ru-RU" altLang="ru-RU" sz="1400" smtClean="0">
                <a:solidFill>
                  <a:srgbClr val="000000"/>
                </a:solidFill>
                <a:latin typeface="Times New Roman" pitchFamily="18" charset="0"/>
              </a:rPr>
              <a:pPr algn="ctr" eaLnBrk="1" hangingPunct="1">
                <a:lnSpc>
                  <a:spcPct val="85000"/>
                </a:lnSpc>
                <a:defRPr/>
              </a:pPr>
              <a:t>‹#›</a:t>
            </a:fld>
            <a:endParaRPr lang="ru-RU" altLang="ru-RU" sz="1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1341" y="6804"/>
          <a:ext cx="274411" cy="298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Document" r:id="rId16" imgW="515112" imgH="557784" progId="Word.Document.8">
                  <p:embed/>
                </p:oleObj>
              </mc:Choice>
              <mc:Fallback>
                <p:oleObj name="Document" r:id="rId16" imgW="515112" imgH="5577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1" y="6804"/>
                        <a:ext cx="274411" cy="298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24305" y="78241"/>
            <a:ext cx="4320268" cy="303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b="1" i="1" dirty="0" smtClean="0">
                <a:solidFill>
                  <a:srgbClr val="000000"/>
                </a:solidFill>
                <a:cs typeface="+mn-cs"/>
              </a:rPr>
              <a:t>  </a:t>
            </a:r>
            <a:r>
              <a:rPr lang="ru-RU" sz="1200" b="1" i="1" dirty="0" smtClean="0">
                <a:solidFill>
                  <a:srgbClr val="000000"/>
                </a:solidFill>
                <a:cs typeface="+mn-cs"/>
              </a:rPr>
              <a:t>CRISM “</a:t>
            </a:r>
            <a:r>
              <a:rPr lang="ru-RU" sz="1200" b="1" i="1" err="1" smtClean="0">
                <a:solidFill>
                  <a:srgbClr val="000000"/>
                </a:solidFill>
                <a:cs typeface="+mn-cs"/>
              </a:rPr>
              <a:t>Prometey</a:t>
            </a:r>
            <a:r>
              <a:rPr lang="ru-RU" sz="1200" b="1" i="1" smtClean="0">
                <a:solidFill>
                  <a:srgbClr val="000000"/>
                </a:solidFill>
                <a:cs typeface="+mn-cs"/>
              </a:rPr>
              <a:t>”, Saint-Petersburg, </a:t>
            </a:r>
            <a:r>
              <a:rPr lang="ru-RU" sz="1200" b="1" i="1" dirty="0" err="1" smtClean="0">
                <a:solidFill>
                  <a:srgbClr val="000000"/>
                </a:solidFill>
                <a:cs typeface="+mn-cs"/>
              </a:rPr>
              <a:t>Russia</a:t>
            </a:r>
            <a:endParaRPr lang="ru-RU" sz="1200" b="1" i="1" dirty="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6815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363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0446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7261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364" indent="-34236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411" indent="-284548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592" indent="-22786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455" indent="-22786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319" indent="-22786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2488" indent="-22840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9303" indent="-22840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6121" indent="-22840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2938" indent="-22840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5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30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46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61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79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97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712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29" algn="l" defTabSz="9136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028" y="620259"/>
            <a:ext cx="777194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AutoShape 3">
            <a:hlinkClick r:id="" action="ppaction://hlinkshowjump?jump=previousslide" highlightClick="1"/>
          </p:cNvPr>
          <p:cNvSpPr>
            <a:spLocks noChangeAspect="1" noChangeArrowheads="1"/>
          </p:cNvSpPr>
          <p:nvPr/>
        </p:nvSpPr>
        <p:spPr bwMode="auto">
          <a:xfrm>
            <a:off x="8151813" y="51028"/>
            <a:ext cx="183696" cy="183696"/>
          </a:xfrm>
          <a:prstGeom prst="actionButtonBackPrevious">
            <a:avLst/>
          </a:prstGeom>
          <a:solidFill>
            <a:srgbClr val="99CC00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4" tIns="45690" rIns="91374" bIns="45690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076" name="AutoShape 4">
            <a:hlinkClick r:id="" action="ppaction://hlinkshowjump?jump=nextslide" highlightClick="1"/>
          </p:cNvPr>
          <p:cNvSpPr>
            <a:spLocks noChangeAspect="1" noChangeArrowheads="1"/>
          </p:cNvSpPr>
          <p:nvPr/>
        </p:nvSpPr>
        <p:spPr bwMode="auto">
          <a:xfrm>
            <a:off x="8359324" y="51028"/>
            <a:ext cx="184831" cy="183696"/>
          </a:xfrm>
          <a:prstGeom prst="actionButtonForwardNext">
            <a:avLst/>
          </a:prstGeom>
          <a:solidFill>
            <a:srgbClr val="99CC00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4" tIns="45690" rIns="91374" bIns="45690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077" name="AutoShape 5">
            <a:hlinkClick r:id="" action="ppaction://hlinkshowjump?jump=firstslide" highlightClick="1"/>
          </p:cNvPr>
          <p:cNvSpPr>
            <a:spLocks noChangeAspect="1" noChangeArrowheads="1"/>
          </p:cNvSpPr>
          <p:nvPr/>
        </p:nvSpPr>
        <p:spPr bwMode="auto">
          <a:xfrm>
            <a:off x="7954509" y="51028"/>
            <a:ext cx="184830" cy="183696"/>
          </a:xfrm>
          <a:prstGeom prst="actionButtonBeginning">
            <a:avLst/>
          </a:prstGeom>
          <a:solidFill>
            <a:srgbClr val="99CC00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4" tIns="45690" rIns="91374" bIns="45690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078" name="AutoShape 6">
            <a:hlinkClick r:id="" action="ppaction://hlinkshowjump?jump=lastslide" highlightClick="1"/>
          </p:cNvPr>
          <p:cNvSpPr>
            <a:spLocks noChangeAspect="1" noChangeArrowheads="1"/>
          </p:cNvSpPr>
          <p:nvPr/>
        </p:nvSpPr>
        <p:spPr bwMode="auto">
          <a:xfrm>
            <a:off x="8579304" y="51028"/>
            <a:ext cx="183696" cy="183696"/>
          </a:xfrm>
          <a:prstGeom prst="actionButtonEnd">
            <a:avLst/>
          </a:prstGeom>
          <a:solidFill>
            <a:srgbClr val="99CC00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4" tIns="45690" rIns="91374" bIns="45690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819698" y="68036"/>
            <a:ext cx="320902" cy="1632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defRPr/>
            </a:pPr>
            <a:fld id="{639A681C-99E3-42A9-ACB0-121F4977866D}" type="slidenum">
              <a:rPr lang="ru-RU" altLang="ru-RU" sz="1400" smtClean="0">
                <a:solidFill>
                  <a:srgbClr val="000000"/>
                </a:solidFill>
                <a:latin typeface="Times New Roman" pitchFamily="18" charset="0"/>
              </a:rPr>
              <a:pPr algn="ctr" eaLnBrk="1" hangingPunct="1">
                <a:lnSpc>
                  <a:spcPct val="85000"/>
                </a:lnSpc>
                <a:defRPr/>
              </a:pPr>
              <a:t>‹#›</a:t>
            </a:fld>
            <a:endParaRPr lang="ru-RU" altLang="ru-RU" sz="1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1342" y="6804"/>
          <a:ext cx="274411" cy="298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Document" r:id="rId16" imgW="515112" imgH="557784" progId="Word.Document.8">
                  <p:embed/>
                </p:oleObj>
              </mc:Choice>
              <mc:Fallback>
                <p:oleObj name="Document" r:id="rId16" imgW="515112" imgH="5577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2" y="6804"/>
                        <a:ext cx="274411" cy="298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24305" y="78241"/>
            <a:ext cx="4320268" cy="303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b="1" i="1" dirty="0" smtClean="0">
                <a:solidFill>
                  <a:srgbClr val="000000"/>
                </a:solidFill>
                <a:cs typeface="+mn-cs"/>
              </a:rPr>
              <a:t>  </a:t>
            </a:r>
            <a:r>
              <a:rPr lang="ru-RU" sz="1200" b="1" i="1" dirty="0" smtClean="0">
                <a:solidFill>
                  <a:srgbClr val="000000"/>
                </a:solidFill>
                <a:cs typeface="+mn-cs"/>
              </a:rPr>
              <a:t>CRISM “</a:t>
            </a:r>
            <a:r>
              <a:rPr lang="ru-RU" sz="1200" b="1" i="1" err="1" smtClean="0">
                <a:solidFill>
                  <a:srgbClr val="000000"/>
                </a:solidFill>
                <a:cs typeface="+mn-cs"/>
              </a:rPr>
              <a:t>Prometey</a:t>
            </a:r>
            <a:r>
              <a:rPr lang="ru-RU" sz="1200" b="1" i="1" smtClean="0">
                <a:solidFill>
                  <a:srgbClr val="000000"/>
                </a:solidFill>
                <a:cs typeface="+mn-cs"/>
              </a:rPr>
              <a:t>”, Saint-Petersburg, </a:t>
            </a:r>
            <a:r>
              <a:rPr lang="ru-RU" sz="1200" b="1" i="1" dirty="0" err="1" smtClean="0">
                <a:solidFill>
                  <a:srgbClr val="000000"/>
                </a:solidFill>
                <a:cs typeface="+mn-cs"/>
              </a:rPr>
              <a:t>Russia</a:t>
            </a:r>
            <a:endParaRPr lang="ru-RU" sz="1200" b="1" i="1" dirty="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687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374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0611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7481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323" indent="-342323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22" indent="-28451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55" indent="-22783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263" indent="-22783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073" indent="-2278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2789" indent="-22843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9659" indent="-22843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6532" indent="-22843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3404" indent="-22843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0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40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11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81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53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26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96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67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028" y="620259"/>
            <a:ext cx="777194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AutoShape 3">
            <a:hlinkClick r:id="" action="ppaction://hlinkshowjump?jump=previousslide" highlightClick="1"/>
          </p:cNvPr>
          <p:cNvSpPr>
            <a:spLocks noChangeAspect="1" noChangeArrowheads="1"/>
          </p:cNvSpPr>
          <p:nvPr/>
        </p:nvSpPr>
        <p:spPr bwMode="auto">
          <a:xfrm>
            <a:off x="8151813" y="51028"/>
            <a:ext cx="183696" cy="183696"/>
          </a:xfrm>
          <a:prstGeom prst="actionButtonBackPrevious">
            <a:avLst/>
          </a:prstGeom>
          <a:solidFill>
            <a:srgbClr val="99CC00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6" tIns="45700" rIns="91396" bIns="45700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100" name="AutoShape 4">
            <a:hlinkClick r:id="" action="ppaction://hlinkshowjump?jump=nextslide" highlightClick="1"/>
          </p:cNvPr>
          <p:cNvSpPr>
            <a:spLocks noChangeAspect="1" noChangeArrowheads="1"/>
          </p:cNvSpPr>
          <p:nvPr/>
        </p:nvSpPr>
        <p:spPr bwMode="auto">
          <a:xfrm>
            <a:off x="8359325" y="51028"/>
            <a:ext cx="184831" cy="183696"/>
          </a:xfrm>
          <a:prstGeom prst="actionButtonForwardNext">
            <a:avLst/>
          </a:prstGeom>
          <a:solidFill>
            <a:srgbClr val="99CC00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6" tIns="45700" rIns="91396" bIns="45700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101" name="AutoShape 5">
            <a:hlinkClick r:id="" action="ppaction://hlinkshowjump?jump=firstslide" highlightClick="1"/>
          </p:cNvPr>
          <p:cNvSpPr>
            <a:spLocks noChangeAspect="1" noChangeArrowheads="1"/>
          </p:cNvSpPr>
          <p:nvPr/>
        </p:nvSpPr>
        <p:spPr bwMode="auto">
          <a:xfrm>
            <a:off x="7954509" y="51028"/>
            <a:ext cx="184830" cy="183696"/>
          </a:xfrm>
          <a:prstGeom prst="actionButtonBeginning">
            <a:avLst/>
          </a:prstGeom>
          <a:solidFill>
            <a:srgbClr val="99CC00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6" tIns="45700" rIns="91396" bIns="45700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102" name="AutoShape 6">
            <a:hlinkClick r:id="" action="ppaction://hlinkshowjump?jump=lastslide" highlightClick="1"/>
          </p:cNvPr>
          <p:cNvSpPr>
            <a:spLocks noChangeAspect="1" noChangeArrowheads="1"/>
          </p:cNvSpPr>
          <p:nvPr/>
        </p:nvSpPr>
        <p:spPr bwMode="auto">
          <a:xfrm>
            <a:off x="8579304" y="51028"/>
            <a:ext cx="183696" cy="183696"/>
          </a:xfrm>
          <a:prstGeom prst="actionButtonEnd">
            <a:avLst/>
          </a:prstGeom>
          <a:solidFill>
            <a:srgbClr val="99CC00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6" tIns="45700" rIns="91396" bIns="45700" anchor="ctr"/>
          <a:lstStyle>
            <a:lvl1pPr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3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819698" y="68036"/>
            <a:ext cx="320902" cy="1632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defRPr/>
            </a:pPr>
            <a:fld id="{673134B8-8C6A-4BA9-B537-671C7E0240D4}" type="slidenum">
              <a:rPr lang="ru-RU" altLang="ru-RU" sz="1400" smtClean="0">
                <a:solidFill>
                  <a:srgbClr val="000000"/>
                </a:solidFill>
                <a:latin typeface="Times New Roman" pitchFamily="18" charset="0"/>
              </a:rPr>
              <a:pPr algn="ctr" eaLnBrk="1" hangingPunct="1">
                <a:lnSpc>
                  <a:spcPct val="85000"/>
                </a:lnSpc>
                <a:defRPr/>
              </a:pPr>
              <a:t>‹#›</a:t>
            </a:fld>
            <a:endParaRPr lang="ru-RU" altLang="ru-RU" sz="1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1343" y="6804"/>
          <a:ext cx="274411" cy="298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Document" r:id="rId16" imgW="515112" imgH="557784" progId="Word.Document.8">
                  <p:embed/>
                </p:oleObj>
              </mc:Choice>
              <mc:Fallback>
                <p:oleObj name="Document" r:id="rId16" imgW="515112" imgH="5577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3" y="6804"/>
                        <a:ext cx="274411" cy="298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24305" y="78241"/>
            <a:ext cx="4320268" cy="303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b="1" i="1" dirty="0" smtClean="0">
                <a:solidFill>
                  <a:srgbClr val="000000"/>
                </a:solidFill>
                <a:cs typeface="+mn-cs"/>
              </a:rPr>
              <a:t>  </a:t>
            </a:r>
            <a:r>
              <a:rPr lang="ru-RU" sz="1200" b="1" i="1" dirty="0" smtClean="0">
                <a:solidFill>
                  <a:srgbClr val="000000"/>
                </a:solidFill>
                <a:cs typeface="+mn-cs"/>
              </a:rPr>
              <a:t>CRISM “</a:t>
            </a:r>
            <a:r>
              <a:rPr lang="ru-RU" sz="1200" b="1" i="1" err="1" smtClean="0">
                <a:solidFill>
                  <a:srgbClr val="000000"/>
                </a:solidFill>
                <a:cs typeface="+mn-cs"/>
              </a:rPr>
              <a:t>Prometey</a:t>
            </a:r>
            <a:r>
              <a:rPr lang="ru-RU" sz="1200" b="1" i="1" smtClean="0">
                <a:solidFill>
                  <a:srgbClr val="000000"/>
                </a:solidFill>
                <a:cs typeface="+mn-cs"/>
              </a:rPr>
              <a:t>”, Saint-Petersburg, </a:t>
            </a:r>
            <a:r>
              <a:rPr lang="ru-RU" sz="1200" b="1" i="1" dirty="0" err="1" smtClean="0">
                <a:solidFill>
                  <a:srgbClr val="000000"/>
                </a:solidFill>
                <a:cs typeface="+mn-cs"/>
              </a:rPr>
              <a:t>Russia</a:t>
            </a:r>
            <a:endParaRPr lang="ru-RU" sz="1200" b="1" i="1" dirty="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698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396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094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7921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282" indent="-34228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367" indent="-285611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452" indent="-227811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206" indent="-227811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959" indent="-227811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393" indent="-22849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373" indent="-22849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354" indent="-22849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336" indent="-22849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0" algn="l" defTabSz="913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60" algn="l" defTabSz="913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40" algn="l" defTabSz="913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21" algn="l" defTabSz="913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01" algn="l" defTabSz="913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84" algn="l" defTabSz="913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64" algn="l" defTabSz="913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44" algn="l" defTabSz="913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CE41D1-AC7E-4E3E-93EA-CCAA12F1DD3C}" type="datetimeFigureOut">
              <a:rPr lang="ru-RU" smtClean="0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B923F5-A391-478E-A1BF-F02B2894D9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eustroev@niiar.ru" TargetMode="External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1" Type="http://schemas.openxmlformats.org/officeDocument/2006/relationships/slideLayout" Target="../slideLayouts/slideLayout5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42690" y="1702565"/>
            <a:ext cx="8770937" cy="1480008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IRRADIATION-INDUCED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SWELLING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BOR-60 SMALL ROTATION PLUG STUDS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90161A-E6A3-4358-B72B-D8344C066513}"/>
              </a:ext>
            </a:extLst>
          </p:cNvPr>
          <p:cNvSpPr txBox="1"/>
          <p:nvPr/>
        </p:nvSpPr>
        <p:spPr>
          <a:xfrm>
            <a:off x="798275" y="3346659"/>
            <a:ext cx="8067933" cy="2031325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V.S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Neustroev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b="1" u="sng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D.A. </a:t>
            </a:r>
            <a:r>
              <a:rPr lang="en-US" sz="2000" b="1" u="sng" dirty="0" err="1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Sokolovsky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S.V. </a:t>
            </a:r>
            <a:r>
              <a:rPr lang="en-US" sz="2000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Belozerov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I.Yu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Zhemkov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E.I.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Makarov,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Yu.V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Naboishchikov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A.I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Plotnikov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N.S. </a:t>
            </a:r>
            <a:r>
              <a:rPr lang="en-US" sz="2000" b="1" dirty="0" err="1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Poglyad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N.I. </a:t>
            </a:r>
            <a:r>
              <a:rPr lang="en-US" sz="2000" b="1" dirty="0" err="1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Shirokova</a:t>
            </a: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endParaRPr lang="en-US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1279525">
              <a:spcBef>
                <a:spcPts val="0"/>
              </a:spcBef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A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</a:rPr>
              <a:t>JSC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A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</a:rPr>
              <a:t> «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A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</a:rPr>
              <a:t>SSC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A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A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</a:rPr>
              <a:t>RIAR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A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</a:rPr>
              <a:t>», </a:t>
            </a:r>
            <a:r>
              <a:rPr lang="en-US" b="1" dirty="0" smtClean="0">
                <a:solidFill>
                  <a:srgbClr val="00009A"/>
                </a:solidFill>
                <a:latin typeface="Arial" pitchFamily="34" charset="0"/>
              </a:rPr>
              <a:t>Dimitrovgrad, Russia</a:t>
            </a:r>
            <a:endParaRPr lang="ru-RU" b="1" dirty="0" smtClean="0">
              <a:solidFill>
                <a:srgbClr val="00009A"/>
              </a:solidFill>
              <a:latin typeface="Arial" pitchFamily="34" charset="0"/>
            </a:endParaRPr>
          </a:p>
          <a:p>
            <a:pPr lvl="0" algn="ctr" defTabSz="1279525">
              <a:spcBef>
                <a:spcPts val="0"/>
              </a:spcBef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A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  <a:hlinkClick r:id="rId2"/>
              </a:rPr>
              <a:t>neustroev@niiar.ru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A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69953" y="79567"/>
            <a:ext cx="6188825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4" tIns="45690" rIns="91374" bIns="45690" numCol="1" anchor="ctr" anchorCtr="0" compatLnSpc="1">
            <a:prstTxWarp prst="textNoShape">
              <a:avLst/>
            </a:prstTxWarp>
          </a:bodyPr>
          <a:lstStyle>
            <a:lvl1pPr algn="l" defTabSz="91270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9A"/>
                </a:solidFill>
                <a:latin typeface="+mj-lt"/>
                <a:ea typeface="+mj-ea"/>
                <a:cs typeface="+mj-cs"/>
              </a:defRPr>
            </a:lvl1pPr>
            <a:lvl2pPr algn="l" defTabSz="91270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9A"/>
                </a:solidFill>
                <a:latin typeface="Arial" charset="0"/>
              </a:defRPr>
            </a:lvl2pPr>
            <a:lvl3pPr algn="l" defTabSz="91270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9A"/>
                </a:solidFill>
                <a:latin typeface="Arial" charset="0"/>
              </a:defRPr>
            </a:lvl3pPr>
            <a:lvl4pPr algn="l" defTabSz="91270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9A"/>
                </a:solidFill>
                <a:latin typeface="Arial" charset="0"/>
              </a:defRPr>
            </a:lvl4pPr>
            <a:lvl5pPr algn="l" defTabSz="91270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9A"/>
                </a:solidFill>
                <a:latin typeface="Arial" charset="0"/>
              </a:defRPr>
            </a:lvl5pPr>
            <a:lvl6pPr marL="326337" algn="l" defTabSz="9132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9A"/>
                </a:solidFill>
                <a:latin typeface="Arial" charset="0"/>
              </a:defRPr>
            </a:lvl6pPr>
            <a:lvl7pPr marL="652672" algn="l" defTabSz="9132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9A"/>
                </a:solidFill>
                <a:latin typeface="Arial" charset="0"/>
              </a:defRPr>
            </a:lvl7pPr>
            <a:lvl8pPr marL="979010" algn="l" defTabSz="9132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9A"/>
                </a:solidFill>
                <a:latin typeface="Arial" charset="0"/>
              </a:defRPr>
            </a:lvl8pPr>
            <a:lvl9pPr marL="1305346" algn="l" defTabSz="9132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9A"/>
                </a:solidFill>
                <a:latin typeface="Arial" charset="0"/>
              </a:defRPr>
            </a:lvl9pPr>
          </a:lstStyle>
          <a:p>
            <a:pPr lvl="0">
              <a:lnSpc>
                <a:spcPct val="100000"/>
              </a:lnSpc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State Scientific Center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Institute of Atomic Reactors</a:t>
            </a:r>
            <a:endParaRPr kumimoji="0" lang="ru-RU" alt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9A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7483" y="6273225"/>
            <a:ext cx="777376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Arial"/>
              </a:rPr>
              <a:t>ХI </a:t>
            </a:r>
            <a:r>
              <a:rPr lang="en-US" sz="1600" b="1" dirty="0" smtClean="0">
                <a:solidFill>
                  <a:schemeClr val="tx2"/>
                </a:solidFill>
                <a:latin typeface="Arial"/>
              </a:rPr>
              <a:t>Conference of the reactor material science</a:t>
            </a:r>
            <a:r>
              <a:rPr lang="ru-RU" sz="1600" b="1" dirty="0" smtClean="0">
                <a:solidFill>
                  <a:schemeClr val="tx2"/>
                </a:solidFill>
                <a:latin typeface="Arial"/>
              </a:rPr>
              <a:t/>
            </a:r>
            <a:br>
              <a:rPr lang="ru-RU" sz="1600" b="1" dirty="0" smtClean="0">
                <a:solidFill>
                  <a:schemeClr val="tx2"/>
                </a:solidFill>
                <a:latin typeface="Arial"/>
              </a:rPr>
            </a:br>
            <a:r>
              <a:rPr lang="ru-RU" sz="1600" b="1" dirty="0" smtClean="0">
                <a:solidFill>
                  <a:schemeClr val="tx2"/>
                </a:solidFill>
                <a:latin typeface="Arial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Arial"/>
              </a:rPr>
              <a:t>Dimitrovgrad</a:t>
            </a:r>
            <a:r>
              <a:rPr lang="ru-RU" sz="1600" b="1" dirty="0" smtClean="0">
                <a:solidFill>
                  <a:schemeClr val="tx2"/>
                </a:solidFill>
                <a:latin typeface="Arial"/>
              </a:rPr>
              <a:t>, 27-31 </a:t>
            </a:r>
            <a:r>
              <a:rPr lang="en-US" sz="1600" b="1" dirty="0" smtClean="0">
                <a:solidFill>
                  <a:schemeClr val="tx2"/>
                </a:solidFill>
                <a:latin typeface="Arial"/>
              </a:rPr>
              <a:t>May</a:t>
            </a:r>
            <a:r>
              <a:rPr lang="ru-RU" sz="1600" b="1" dirty="0" smtClean="0">
                <a:solidFill>
                  <a:schemeClr val="tx2"/>
                </a:solidFill>
                <a:latin typeface="Arial"/>
              </a:rPr>
              <a:t> 2019)</a:t>
            </a:r>
            <a:endParaRPr kumimoji="0" lang="ru-RU" b="1" i="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02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4142" y="215318"/>
            <a:ext cx="9232284" cy="61143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Sh1 pin irradiation conditions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Номер слайда 1">
            <a:extLst>
              <a:ext uri="{FF2B5EF4-FFF2-40B4-BE49-F238E27FC236}">
                <a16:creationId xmlns:a16="http://schemas.microsoft.com/office/drawing/2014/main" id="{852DD070-AB81-4E68-85DE-543EB7A0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892925" y="638810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B00B65-38B0-44F0-B29B-6B6E675A6394}" type="slidenum"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0806" y="5698354"/>
            <a:ext cx="4202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Small rotation plug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SRP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BOR-60 reactor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F:\...2 курс магистратура\НИР 2\мпп бор-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6" y="1093266"/>
            <a:ext cx="3576694" cy="423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78731" y="5282182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Pins and nuts of SRP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378" y="5024217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7476F6BE-391C-4346-87F8-AAAE1DB48D18}"/>
              </a:ext>
            </a:extLst>
          </p:cNvPr>
          <p:cNvGrpSpPr/>
          <p:nvPr/>
        </p:nvGrpSpPr>
        <p:grpSpPr>
          <a:xfrm>
            <a:off x="659607" y="3956115"/>
            <a:ext cx="2162174" cy="1297492"/>
            <a:chOff x="647701" y="4414838"/>
            <a:chExt cx="2162174" cy="129749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647701" y="4814029"/>
              <a:ext cx="559594" cy="672371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3372C4A6-97F5-46EF-9E95-D8882228FBEC}"/>
                </a:ext>
              </a:extLst>
            </p:cNvPr>
            <p:cNvCxnSpPr>
              <a:cxnSpLocks/>
            </p:cNvCxnSpPr>
            <p:nvPr/>
          </p:nvCxnSpPr>
          <p:spPr>
            <a:xfrm>
              <a:off x="1805878" y="4600575"/>
              <a:ext cx="1003997" cy="11117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FD31CE02-C471-4515-9100-A1101DB99494}"/>
                </a:ext>
              </a:extLst>
            </p:cNvPr>
            <p:cNvCxnSpPr>
              <a:cxnSpLocks/>
            </p:cNvCxnSpPr>
            <p:nvPr/>
          </p:nvCxnSpPr>
          <p:spPr>
            <a:xfrm>
              <a:off x="2076450" y="4786604"/>
              <a:ext cx="733425" cy="9257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9F144B90-AFF5-4C17-8CC2-5E3EE0DC27F1}"/>
                </a:ext>
              </a:extLst>
            </p:cNvPr>
            <p:cNvCxnSpPr>
              <a:cxnSpLocks/>
            </p:cNvCxnSpPr>
            <p:nvPr/>
          </p:nvCxnSpPr>
          <p:spPr>
            <a:xfrm>
              <a:off x="1057275" y="4414838"/>
              <a:ext cx="1752600" cy="129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A52C010A-24D9-4F5F-811D-D97B7FE533C3}"/>
                </a:ext>
              </a:extLst>
            </p:cNvPr>
            <p:cNvCxnSpPr>
              <a:cxnSpLocks/>
            </p:cNvCxnSpPr>
            <p:nvPr/>
          </p:nvCxnSpPr>
          <p:spPr>
            <a:xfrm>
              <a:off x="2195513" y="5110163"/>
              <a:ext cx="614362" cy="6021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4D7D2C3D-8DF6-49D3-B60D-FF514F9A290B}"/>
                </a:ext>
              </a:extLst>
            </p:cNvPr>
            <p:cNvCxnSpPr>
              <a:cxnSpLocks/>
            </p:cNvCxnSpPr>
            <p:nvPr/>
          </p:nvCxnSpPr>
          <p:spPr>
            <a:xfrm>
              <a:off x="1266825" y="4786604"/>
              <a:ext cx="1543050" cy="9257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7404E395-7C9A-42A7-A9E2-B73EDEE361F6}"/>
                </a:ext>
              </a:extLst>
            </p:cNvPr>
            <p:cNvCxnSpPr>
              <a:cxnSpLocks/>
            </p:cNvCxnSpPr>
            <p:nvPr/>
          </p:nvCxnSpPr>
          <p:spPr>
            <a:xfrm>
              <a:off x="1507331" y="5138738"/>
              <a:ext cx="1302544" cy="57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4383573" y="1202730"/>
            <a:ext cx="44100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According to the calculation of “GIROPRESS” (2009),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swelling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corresponding total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damage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l-G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were achieved by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2009.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167516"/>
              </p:ext>
            </p:extLst>
          </p:nvPr>
        </p:nvGraphicFramePr>
        <p:xfrm>
          <a:off x="3836410" y="3377115"/>
          <a:ext cx="5113915" cy="186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6934">
                  <a:extLst>
                    <a:ext uri="{9D8B030D-6E8A-4147-A177-3AD203B41FA5}">
                      <a16:colId xmlns:a16="http://schemas.microsoft.com/office/drawing/2014/main" val="135723687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845450600"/>
                    </a:ext>
                  </a:extLst>
                </a:gridCol>
                <a:gridCol w="1065301">
                  <a:extLst>
                    <a:ext uri="{9D8B030D-6E8A-4147-A177-3AD203B41FA5}">
                      <a16:colId xmlns:a16="http://schemas.microsoft.com/office/drawing/2014/main" val="4446409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Sh1 pin irradiation conditions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Damage dose 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predict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Tempera-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ture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°С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57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Calculation</a:t>
                      </a:r>
                      <a:b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2009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dpa</a:t>
                      </a:r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the end of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500-520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07393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calculation</a:t>
                      </a:r>
                      <a:endParaRPr lang="ru-RU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dpa</a:t>
                      </a:r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the end of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520-625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0230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25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330" y="337694"/>
            <a:ext cx="8314182" cy="75475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Calculation of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Sh1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pin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swelling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7A22D88A-AA80-40AF-8251-4FF331F7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892925" y="638810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B00B65-38B0-44F0-B29B-6B6E675A6394}" type="slidenum"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011069"/>
              </p:ext>
            </p:extLst>
          </p:nvPr>
        </p:nvGraphicFramePr>
        <p:xfrm>
          <a:off x="474811" y="1268284"/>
          <a:ext cx="8073219" cy="2701830"/>
        </p:xfrm>
        <a:graphic>
          <a:graphicData uri="http://schemas.openxmlformats.org/drawingml/2006/table">
            <a:tbl>
              <a:tblPr firstRow="1" firstCol="1" bandRow="1"/>
              <a:tblGrid>
                <a:gridCol w="3738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891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Swelling formula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</a:t>
                      </a:r>
                      <a:r>
                        <a:rPr lang="en-US" sz="2000" b="1" baseline="-250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irr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°С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Exposure</a:t>
                      </a:r>
                      <a:r>
                        <a:rPr lang="en-US" sz="18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dose </a:t>
                      </a:r>
                      <a:r>
                        <a:rPr lang="en-US" sz="1800" b="1" i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dpa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8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2015</a:t>
                      </a:r>
                      <a:endParaRPr lang="ru-RU" sz="2000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  <a:endParaRPr lang="ru-RU" sz="2000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2025</a:t>
                      </a:r>
                      <a:endParaRPr lang="ru-RU" sz="2000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58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58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000" b="1" baseline="-25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ru-RU" sz="2000" b="1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·</a:t>
                      </a:r>
                      <a:r>
                        <a:rPr lang="en-US" sz="2000" b="1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2000" b="1" baseline="30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1.88</a:t>
                      </a:r>
                      <a:r>
                        <a:rPr lang="ru-RU" sz="2000" b="1" baseline="30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×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ru-RU" sz="20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× </a:t>
                      </a:r>
                      <a:r>
                        <a:rPr lang="en-US" sz="2000" b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exp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[–1.8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3·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ru-RU" sz="2000" b="1" baseline="30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4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·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b="1" i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2000" b="1" baseline="-250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irr</a:t>
                      </a:r>
                      <a:r>
                        <a:rPr lang="ru-RU" sz="2000" b="1" baseline="-25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470)</a:t>
                      </a:r>
                      <a:r>
                        <a:rPr lang="en-US" sz="2000" b="1" baseline="30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],</a:t>
                      </a:r>
                      <a:endParaRPr lang="ru-RU" sz="2000" b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6·10</a:t>
                      </a:r>
                      <a:r>
                        <a:rPr lang="ru-RU" sz="2000" b="1" baseline="30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2000" b="1" baseline="30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58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570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002" marR="58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73111" y="4825164"/>
            <a:ext cx="7076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swelling value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2,1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Sh1 pin will be obtain at the end of 2025.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3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11065" y="359752"/>
            <a:ext cx="7886700" cy="4857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/>
          </p:cNvPr>
          <p:cNvSpPr>
            <a:spLocks noGrp="1"/>
          </p:cNvSpPr>
          <p:nvPr>
            <p:ph idx="1"/>
          </p:nvPr>
        </p:nvSpPr>
        <p:spPr>
          <a:xfrm>
            <a:off x="274321" y="1204546"/>
            <a:ext cx="8609704" cy="5548679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Constant 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was specified in the swelling formula of 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Fe-18Cr-10Ni-Ti steel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at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temperatures above 480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С;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recommended to use the specified formula is at follows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:</a:t>
            </a:r>
            <a:endParaRPr lang="ru-RU" sz="2400" dirty="0">
              <a:solidFill>
                <a:schemeClr val="tx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0" indent="0" algn="ctr" fontAlgn="auto">
              <a:lnSpc>
                <a:spcPct val="100000"/>
              </a:lnSpc>
              <a:spcAft>
                <a:spcPts val="1000"/>
              </a:spcAft>
              <a:buNone/>
              <a:defRPr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2400" b="1" baseline="-25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56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b="1" baseline="30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–2</a:t>
            </a:r>
            <a:r>
              <a:rPr lang="ru-RU" sz="2400" b="1" spc="-150" baseline="30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5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400" b="1" spc="-15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400" b="1" i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i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i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88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exp[–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83</a:t>
            </a:r>
            <a:r>
              <a:rPr lang="en-US" sz="2400" b="1" spc="-15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5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400" b="1" spc="-15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b="1" baseline="30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–4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470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lnSpc>
                <a:spcPct val="100000"/>
              </a:lnSpc>
              <a:spcAft>
                <a:spcPts val="100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correctness of specified formula was confirmed by a good fit of calculated and experimental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results 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that makes the formula applicable.</a:t>
            </a:r>
            <a:endParaRPr lang="ru-RU" sz="2400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14340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6892925" y="638810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numCol="1" anchorCtr="0" compatLnSpc="1">
            <a:prstTxWarp prst="textNoShape">
              <a:avLst/>
            </a:prstTxWarp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A56EA50-5343-47F2-B449-32C2CC14D213}" type="slidenum">
              <a:rPr lang="ru-RU" sz="2800" b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sz="2800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11065" y="359752"/>
            <a:ext cx="7886700" cy="4857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/>
          </p:cNvPr>
          <p:cNvSpPr>
            <a:spLocks noGrp="1"/>
          </p:cNvSpPr>
          <p:nvPr>
            <p:ph idx="1"/>
          </p:nvPr>
        </p:nvSpPr>
        <p:spPr>
          <a:xfrm>
            <a:off x="340621" y="1309321"/>
            <a:ext cx="8609704" cy="5078779"/>
          </a:xfrm>
        </p:spPr>
        <p:txBody>
          <a:bodyPr rtlCol="0">
            <a:normAutofit/>
          </a:bodyPr>
          <a:lstStyle/>
          <a:p>
            <a:pPr marL="339725" indent="-339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calculation by the specified formula showed that the pins swelling is 2.1 % at temperatures above 520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39725" indent="2222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From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the viewpoint of this component, it allowed the extension of the BOR-60 lifetime till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2025.</a:t>
            </a:r>
          </a:p>
          <a:p>
            <a:pPr marL="339725" indent="22225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100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Additional 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data will be obtained in future on swelling of Fe-18Cr-10Ni-Ti steel used for manufacturing IR-1 and IR-2 components to increase the statistical relevancy of swelling dose-temperature dependence at high temperatures.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6892925" y="638810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numCol="1" anchorCtr="0" compatLnSpc="1">
            <a:prstTxWarp prst="textNoShape">
              <a:avLst/>
            </a:prstTxWarp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A56EA50-5343-47F2-B449-32C2CC14D213}" type="slidenum">
              <a:rPr lang="ru-RU" sz="2800" b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sz="2800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6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37804"/>
            <a:ext cx="8229600" cy="5286796"/>
          </a:xfrm>
        </p:spPr>
        <p:txBody>
          <a:bodyPr>
            <a:normAutofit lnSpcReduction="10000"/>
          </a:bodyPr>
          <a:lstStyle/>
          <a:p>
            <a:pPr marL="363538" indent="-363538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know the basic laws of radiation swelling from the practical point of view is necessary to extend life-time of reactors internals, made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Fe-18Cr-10Ni-Ti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steel.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calculations when extending the life-time of non-replaceable long-irradiated elements, it is necessary to take into account the change in irradiations conditions for many years.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of the work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to specify the basic swelling formula of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Fe-18Cr-10Ni-Ti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steel, and on its basis to calculate the swelling of the faces of the blanket assembly E-169 wrapper and the pins of the BOR-60 small rotation plug (SRP).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236116"/>
            <a:ext cx="9144000" cy="80168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892925" y="638810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endParaRPr lang="ru-RU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236116"/>
            <a:ext cx="9144000" cy="80168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empirical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dose-temperature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formula mainly used to calculate swelling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892925" y="638810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79F801-12EF-4240-B215-DE2A77C4D5A7}" type="slidenum"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Прямоугольник 9"/>
          <p:cNvSpPr>
            <a:spLocks noChangeArrowheads="1"/>
          </p:cNvSpPr>
          <p:nvPr/>
        </p:nvSpPr>
        <p:spPr bwMode="auto">
          <a:xfrm>
            <a:off x="5104264" y="1995561"/>
            <a:ext cx="3966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55613"/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where</a:t>
            </a:r>
            <a:r>
              <a:rPr lang="ru-RU" sz="2000" i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 i="1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–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swelling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, %,</a:t>
            </a:r>
            <a:endParaRPr lang="ru-RU" sz="2000" dirty="0">
              <a:solidFill>
                <a:srgbClr val="000000"/>
              </a:solidFill>
              <a:latin typeface="Arial" charset="0"/>
            </a:endParaRPr>
          </a:p>
          <a:p>
            <a:pPr defTabSz="455613"/>
            <a:r>
              <a:rPr lang="ru-RU" sz="2000" b="1" i="1" dirty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irradiation temperature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°С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;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000" b="1" i="1" dirty="0" smtClean="0">
                <a:solidFill>
                  <a:srgbClr val="000000"/>
                </a:solidFill>
                <a:latin typeface="Arial" charset="0"/>
              </a:rPr>
              <a:t>D</a:t>
            </a:r>
            <a:r>
              <a:rPr lang="en-US" sz="2000" i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damage dose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dpa;</a:t>
            </a:r>
            <a:br>
              <a:rPr lang="en-US" sz="2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000" b="1" i="1" dirty="0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,</a:t>
            </a:r>
            <a:r>
              <a:rPr lang="en-US" sz="2000" b="1" i="1" dirty="0" smtClean="0">
                <a:solidFill>
                  <a:srgbClr val="000000"/>
                </a:solidFill>
                <a:latin typeface="Arial" charset="0"/>
              </a:rPr>
              <a:t> 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,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β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Arial" charset="0"/>
              </a:rPr>
              <a:t>T</a:t>
            </a:r>
            <a:r>
              <a:rPr lang="ru-RU" sz="2000" b="1" baseline="-25000" dirty="0" err="1">
                <a:solidFill>
                  <a:srgbClr val="000000"/>
                </a:solidFill>
                <a:latin typeface="Arial" charset="0"/>
              </a:rPr>
              <a:t>max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constants.</a:t>
            </a:r>
            <a:endParaRPr lang="ru-RU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2" name="TextBox 3"/>
          <p:cNvSpPr txBox="1">
            <a:spLocks noChangeArrowheads="1"/>
          </p:cNvSpPr>
          <p:nvPr/>
        </p:nvSpPr>
        <p:spPr bwMode="auto">
          <a:xfrm>
            <a:off x="1311300" y="1167071"/>
            <a:ext cx="623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= </a:t>
            </a:r>
            <a:r>
              <a:rPr lang="en-US" sz="2800" b="1" i="1" spc="-15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C </a:t>
            </a:r>
            <a:r>
              <a:rPr lang="en-US" sz="2800" b="1" spc="-15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·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D</a:t>
            </a:r>
            <a:r>
              <a:rPr lang="en-US" sz="2800" b="1" i="1" baseline="3000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exp[–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β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(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–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T</a:t>
            </a:r>
            <a:r>
              <a:rPr lang="en-US" sz="2800" b="1" baseline="-2500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max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)</a:t>
            </a:r>
            <a:r>
              <a:rPr lang="en-US" sz="2800" b="1" baseline="30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]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153" name="Прямоугольник 5"/>
          <p:cNvSpPr>
            <a:spLocks noChangeArrowheads="1"/>
          </p:cNvSpPr>
          <p:nvPr/>
        </p:nvSpPr>
        <p:spPr bwMode="auto">
          <a:xfrm>
            <a:off x="347564" y="5696317"/>
            <a:ext cx="69830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=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04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·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10</a:t>
            </a:r>
            <a:r>
              <a:rPr lang="ru-RU" sz="2400" b="1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–</a:t>
            </a:r>
            <a:r>
              <a:rPr lang="ru-RU" sz="2400" b="1" spc="-15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 </a:t>
            </a:r>
            <a:r>
              <a:rPr lang="en-US" sz="2400" b="1" spc="-15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·</a:t>
            </a:r>
            <a:r>
              <a:rPr lang="ru-RU" sz="2400" b="1" spc="-15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D</a:t>
            </a:r>
            <a:r>
              <a:rPr lang="ru-RU" sz="2400" b="1" i="1" baseline="3000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1,88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exp[–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83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·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10</a:t>
            </a:r>
            <a:r>
              <a:rPr lang="ru-RU" sz="2400" b="1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–4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470</a:t>
            </a:r>
            <a:r>
              <a:rPr lang="en-US" sz="2400" b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)</a:t>
            </a:r>
            <a:r>
              <a:rPr lang="en-US" sz="2400" b="1" baseline="3000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],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%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154" name="Прямоугольник 10"/>
          <p:cNvSpPr>
            <a:spLocks noChangeArrowheads="1"/>
          </p:cNvSpPr>
          <p:nvPr/>
        </p:nvSpPr>
        <p:spPr bwMode="auto">
          <a:xfrm>
            <a:off x="5290458" y="3679245"/>
            <a:ext cx="356033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55613"/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The constants were calculated based on the many experimental data of irradiating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Fe-18Cr-10Ni-Ti steel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:</a:t>
            </a:r>
            <a:endParaRPr lang="ru-RU" sz="20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25CAE972-908E-4387-AB4B-D3B4DD0BC10F}"/>
              </a:ext>
            </a:extLst>
          </p:cNvPr>
          <p:cNvGrpSpPr/>
          <p:nvPr/>
        </p:nvGrpSpPr>
        <p:grpSpPr>
          <a:xfrm>
            <a:off x="193675" y="1875835"/>
            <a:ext cx="4817287" cy="3612850"/>
            <a:chOff x="193675" y="1875835"/>
            <a:chExt cx="4817287" cy="3612850"/>
          </a:xfrm>
        </p:grpSpPr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9069F813-3778-46AE-A0AE-CA89CC51A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453" y="1875835"/>
              <a:ext cx="4410075" cy="3314700"/>
            </a:xfrm>
            <a:prstGeom prst="rect">
              <a:avLst/>
            </a:prstGeom>
          </p:spPr>
        </p:pic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9BB1A340-A265-4819-A65B-D09481997084}"/>
                </a:ext>
              </a:extLst>
            </p:cNvPr>
            <p:cNvGrpSpPr/>
            <p:nvPr/>
          </p:nvGrpSpPr>
          <p:grpSpPr>
            <a:xfrm>
              <a:off x="193675" y="2231245"/>
              <a:ext cx="4817287" cy="3257440"/>
              <a:chOff x="350569" y="2197733"/>
              <a:chExt cx="4817287" cy="3257440"/>
            </a:xfrm>
          </p:grpSpPr>
          <p:grpSp>
            <p:nvGrpSpPr>
              <p:cNvPr id="7" name="Группа 6">
                <a:extLst>
                  <a:ext uri="{FF2B5EF4-FFF2-40B4-BE49-F238E27FC236}">
                    <a16:creationId xmlns:a16="http://schemas.microsoft.com/office/drawing/2014/main" id="{D7A35CBE-2C87-4617-8949-5CC8E60E84BB}"/>
                  </a:ext>
                </a:extLst>
              </p:cNvPr>
              <p:cNvGrpSpPr/>
              <p:nvPr/>
            </p:nvGrpSpPr>
            <p:grpSpPr>
              <a:xfrm>
                <a:off x="3727450" y="4198602"/>
                <a:ext cx="1440406" cy="461665"/>
                <a:chOff x="3727450" y="4198602"/>
                <a:chExt cx="1440406" cy="461665"/>
              </a:xfrm>
            </p:grpSpPr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412F05B3-4752-4E56-821E-5F5B2CD141E4}"/>
                    </a:ext>
                  </a:extLst>
                </p:cNvPr>
                <p:cNvSpPr txBox="1"/>
                <p:nvPr/>
              </p:nvSpPr>
              <p:spPr>
                <a:xfrm>
                  <a:off x="3865897" y="4198602"/>
                  <a:ext cx="130195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20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0,2-0,4 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dpa</a:t>
                  </a:r>
                  <a:r>
                    <a:rPr lang="ru-RU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/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year</a:t>
                  </a:r>
                  <a:endParaRPr lang="ru-RU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ru-RU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5-20 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dpa</a:t>
                  </a:r>
                  <a:r>
                    <a:rPr lang="ru-RU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/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year</a:t>
                  </a:r>
                  <a:endParaRPr lang="ru-RU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5" name="Рисунок 4">
                  <a:extLst>
                    <a:ext uri="{FF2B5EF4-FFF2-40B4-BE49-F238E27FC236}">
                      <a16:creationId xmlns:a16="http://schemas.microsoft.com/office/drawing/2014/main" id="{F05FBB6B-90CF-4F92-9246-D983001618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727450" y="4271185"/>
                  <a:ext cx="114300" cy="114300"/>
                </a:xfrm>
                <a:prstGeom prst="rect">
                  <a:avLst/>
                </a:prstGeom>
              </p:spPr>
            </p:pic>
            <p:pic>
              <p:nvPicPr>
                <p:cNvPr id="6" name="Рисунок 5">
                  <a:extLst>
                    <a:ext uri="{FF2B5EF4-FFF2-40B4-BE49-F238E27FC236}">
                      <a16:creationId xmlns:a16="http://schemas.microsoft.com/office/drawing/2014/main" id="{4DEA16D7-7015-4B66-9552-0929C314A5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727450" y="4461341"/>
                  <a:ext cx="114300" cy="123825"/>
                </a:xfrm>
                <a:prstGeom prst="rect">
                  <a:avLst/>
                </a:prstGeom>
              </p:spPr>
            </p:pic>
          </p:grp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32E6B6B-3D6D-4012-9572-AACAD164E51E}"/>
                  </a:ext>
                </a:extLst>
              </p:cNvPr>
              <p:cNvSpPr txBox="1"/>
              <p:nvPr/>
            </p:nvSpPr>
            <p:spPr>
              <a:xfrm rot="16200000">
                <a:off x="-726809" y="3275111"/>
                <a:ext cx="24625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/exp[–</a:t>
                </a:r>
                <a:r>
                  <a:rPr lang="ru-RU" sz="1400" b="1" dirty="0" smtClean="0">
                    <a:latin typeface="Arial" charset="0"/>
                  </a:rPr>
                  <a:t>1</a:t>
                </a:r>
                <a:r>
                  <a:rPr lang="en-US" sz="1400" b="1" dirty="0" smtClean="0">
                    <a:latin typeface="Arial" charset="0"/>
                  </a:rPr>
                  <a:t>.</a:t>
                </a:r>
                <a:r>
                  <a:rPr lang="ru-RU" sz="1400" b="1" dirty="0" smtClean="0">
                    <a:latin typeface="Arial" charset="0"/>
                  </a:rPr>
                  <a:t>83</a:t>
                </a:r>
                <a:r>
                  <a:rPr lang="en-US" sz="1400" b="1" dirty="0" smtClean="0">
                    <a:latin typeface="Arial" charset="0"/>
                  </a:rPr>
                  <a:t> </a:t>
                </a:r>
                <a:r>
                  <a:rPr lang="en-US" sz="1400" b="1" dirty="0">
                    <a:latin typeface="Arial" charset="0"/>
                  </a:rPr>
                  <a:t>·</a:t>
                </a:r>
                <a:r>
                  <a:rPr lang="ru-RU" sz="1400" b="1" dirty="0">
                    <a:latin typeface="Arial" charset="0"/>
                  </a:rPr>
                  <a:t>10</a:t>
                </a:r>
                <a:r>
                  <a:rPr lang="ru-RU" sz="1400" b="1" baseline="30000" dirty="0">
                    <a:latin typeface="Arial" charset="0"/>
                  </a:rPr>
                  <a:t>–4</a:t>
                </a:r>
                <a:r>
                  <a:rPr lang="en-US" sz="1400" b="1" dirty="0">
                    <a:latin typeface="Arial" charset="0"/>
                  </a:rPr>
                  <a:t>(</a:t>
                </a:r>
                <a:r>
                  <a:rPr lang="en-US" sz="1400" b="1" i="1" dirty="0">
                    <a:latin typeface="Arial" charset="0"/>
                  </a:rPr>
                  <a:t>T</a:t>
                </a:r>
                <a:r>
                  <a:rPr lang="en-US" sz="1400" b="1" dirty="0">
                    <a:latin typeface="Arial" charset="0"/>
                  </a:rPr>
                  <a:t> – </a:t>
                </a:r>
                <a:r>
                  <a:rPr lang="ru-RU" sz="1400" b="1" dirty="0">
                    <a:latin typeface="Arial" charset="0"/>
                  </a:rPr>
                  <a:t>470</a:t>
                </a:r>
                <a:r>
                  <a:rPr lang="en-US" sz="1400" b="1" dirty="0">
                    <a:latin typeface="Arial" charset="0"/>
                  </a:rPr>
                  <a:t>)</a:t>
                </a:r>
                <a:r>
                  <a:rPr lang="en-US" sz="1400" b="1" baseline="30000" dirty="0">
                    <a:latin typeface="Arial" charset="0"/>
                  </a:rPr>
                  <a:t>2</a:t>
                </a:r>
                <a:r>
                  <a:rPr lang="en-US" sz="1400" b="1" dirty="0">
                    <a:latin typeface="Arial" charset="0"/>
                  </a:rPr>
                  <a:t>]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D0D186E-9C00-4859-9103-B4AE21C47B4F}"/>
                  </a:ext>
                </a:extLst>
              </p:cNvPr>
              <p:cNvSpPr txBox="1"/>
              <p:nvPr/>
            </p:nvSpPr>
            <p:spPr>
              <a:xfrm>
                <a:off x="1488789" y="5147396"/>
                <a:ext cx="19447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Damage dose </a:t>
                </a:r>
                <a:r>
                  <a:rPr lang="en-US" sz="1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ru-RU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dpa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304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165513"/>
            <a:ext cx="9144000" cy="75375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Models for calculating the irradiation temperature and dose in BOR-60 core using in swelling formula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88100"/>
            <a:ext cx="4349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43A83F-6FA1-400D-8A72-E899AE143FDD}" type="slidenum"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z="2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72" name="Прямоугольник 7"/>
          <p:cNvSpPr>
            <a:spLocks noChangeArrowheads="1"/>
          </p:cNvSpPr>
          <p:nvPr/>
        </p:nvSpPr>
        <p:spPr bwMode="auto">
          <a:xfrm>
            <a:off x="1752587" y="1355948"/>
            <a:ext cx="16882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T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 =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T</a:t>
            </a:r>
            <a:r>
              <a:rPr lang="ru-RU" sz="2000" b="1" baseline="-250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0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(1+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BZ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133868" y="1164068"/>
                <a:ext cx="3282309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m:t>D</m:t>
                      </m:r>
                      <m:r>
                        <a:rPr lang="en-US" sz="20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charset="0"/>
                          <a:ea typeface="Calibri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000" b="1" baseline="-25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charset="0"/>
                          <a:ea typeface="Calibri" pitchFamily="34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2000" b="1" i="0" baseline="-25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charset="0"/>
                          <a:ea typeface="Calibri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m:t>cos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000" b="1" i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ea typeface="Cambria Math"/>
                                  <a:cs typeface="Calibri" pitchFamily="34" charset="0"/>
                                </a:rPr>
                                <m:t>π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000" b="1" i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0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Z</m:t>
                              </m:r>
                              <m:r>
                                <m:rPr>
                                  <m:nor/>
                                </m:rPr>
                                <a:rPr lang="en-US" sz="2000" b="1" i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u-RU" sz="2000" b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Arial" charset="0"/>
                                  <a:ea typeface="Calibri" pitchFamily="34" charset="0"/>
                                </a:rPr>
                                <m:t>–</m:t>
                              </m:r>
                              <m:r>
                                <m:rPr>
                                  <m:nor/>
                                </m:rPr>
                                <a:rPr lang="en-US" sz="2000" b="1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Arial" charset="0"/>
                                  <a:ea typeface="Calibri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1" i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200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000" b="1" i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450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2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868" y="1164068"/>
                <a:ext cx="3282309" cy="7838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D70AFE43-8ACC-4EAB-AF7E-D76AF6417FD4}"/>
              </a:ext>
            </a:extLst>
          </p:cNvPr>
          <p:cNvGrpSpPr/>
          <p:nvPr/>
        </p:nvGrpSpPr>
        <p:grpSpPr>
          <a:xfrm>
            <a:off x="4082741" y="1856616"/>
            <a:ext cx="4844990" cy="4446031"/>
            <a:chOff x="-44390" y="2403896"/>
            <a:chExt cx="4844990" cy="4060790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D5CDC65F-B3AD-4398-8B47-5610BCF3BA38}"/>
                </a:ext>
              </a:extLst>
            </p:cNvPr>
            <p:cNvGrpSpPr/>
            <p:nvPr/>
          </p:nvGrpSpPr>
          <p:grpSpPr>
            <a:xfrm>
              <a:off x="-44390" y="2403896"/>
              <a:ext cx="4844990" cy="4060790"/>
              <a:chOff x="-44390" y="2403896"/>
              <a:chExt cx="4844990" cy="4060790"/>
            </a:xfrm>
          </p:grpSpPr>
          <p:graphicFrame>
            <p:nvGraphicFramePr>
              <p:cNvPr id="15" name="Диаграмма 14">
                <a:extLst>
                  <a:ext uri="{FF2B5EF4-FFF2-40B4-BE49-F238E27FC236}">
                    <a16:creationId xmlns:a16="http://schemas.microsoft.com/office/drawing/2014/main" id="{AF24AD39-3864-4D8F-805D-411C60F6789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92640830"/>
                  </p:ext>
                </p:extLst>
              </p:nvPr>
            </p:nvGraphicFramePr>
            <p:xfrm>
              <a:off x="277813" y="2403896"/>
              <a:ext cx="4522787" cy="357780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F0DDD8A-4AC8-49E2-ABD6-788E61D86F49}"/>
                  </a:ext>
                </a:extLst>
              </p:cNvPr>
              <p:cNvSpPr/>
              <p:nvPr/>
            </p:nvSpPr>
            <p:spPr>
              <a:xfrm>
                <a:off x="706435" y="5326856"/>
                <a:ext cx="3820320" cy="19288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E</a:t>
                </a:r>
                <a:r>
                  <a:rPr lang="ru-RU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-169</a:t>
                </a:r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assembly</a:t>
                </a:r>
                <a:endParaRPr lang="ru-RU" sz="16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D8CD0E-476E-468E-8CCF-8E5FC27AAEE7}"/>
                  </a:ext>
                </a:extLst>
              </p:cNvPr>
              <p:cNvSpPr txBox="1"/>
              <p:nvPr/>
            </p:nvSpPr>
            <p:spPr>
              <a:xfrm>
                <a:off x="765115" y="5930581"/>
                <a:ext cx="2672526" cy="53410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Arial" pitchFamily="34" charset="0"/>
                    <a:cs typeface="Arial" pitchFamily="34" charset="0"/>
                  </a:rPr>
                  <a:t>Distance from the bottom</a:t>
                </a:r>
                <a:br>
                  <a:rPr lang="en-US" sz="1600" b="1" dirty="0">
                    <a:latin typeface="Arial" pitchFamily="34" charset="0"/>
                    <a:cs typeface="Arial" pitchFamily="34" charset="0"/>
                  </a:rPr>
                </a:br>
                <a:r>
                  <a:rPr lang="en-US" sz="1600" b="1" dirty="0">
                    <a:latin typeface="Arial" pitchFamily="34" charset="0"/>
                    <a:cs typeface="Arial" pitchFamily="34" charset="0"/>
                  </a:rPr>
                  <a:t>of the reactor core</a:t>
                </a:r>
                <a:r>
                  <a:rPr lang="ru-RU" sz="16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b="1" i="1" dirty="0" smtClean="0">
                    <a:latin typeface="Arial" pitchFamily="34" charset="0"/>
                    <a:cs typeface="Arial" pitchFamily="34" charset="0"/>
                  </a:rPr>
                  <a:t>Z</a:t>
                </a:r>
                <a:r>
                  <a:rPr lang="ru-RU" sz="1600" b="1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mm</a:t>
                </a:r>
                <a:endParaRPr lang="ru-RU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09E899E-F04E-465C-9AF7-2FBCBD415974}"/>
                  </a:ext>
                </a:extLst>
              </p:cNvPr>
              <p:cNvSpPr txBox="1"/>
              <p:nvPr/>
            </p:nvSpPr>
            <p:spPr>
              <a:xfrm rot="16200000">
                <a:off x="-839679" y="4008132"/>
                <a:ext cx="1959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Damage dose</a:t>
                </a:r>
                <a:r>
                  <a:rPr lang="ru-RU" b="1" dirty="0" smtClean="0"/>
                  <a:t> </a:t>
                </a:r>
                <a:r>
                  <a:rPr lang="en-US" b="1" i="1" dirty="0" smtClean="0"/>
                  <a:t>D</a:t>
                </a:r>
                <a:r>
                  <a:rPr lang="ru-RU" b="1" dirty="0" smtClean="0"/>
                  <a:t>, </a:t>
                </a:r>
                <a:r>
                  <a:rPr lang="en-US" b="1" dirty="0" smtClean="0"/>
                  <a:t>dpa</a:t>
                </a:r>
                <a:endParaRPr lang="ru-RU" b="1" dirty="0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B9C34063-E3C5-494F-A153-82D65CEECEAF}"/>
                  </a:ext>
                </a:extLst>
              </p:cNvPr>
              <p:cNvSpPr/>
              <p:nvPr/>
            </p:nvSpPr>
            <p:spPr>
              <a:xfrm>
                <a:off x="1622424" y="5064919"/>
                <a:ext cx="2904331" cy="19288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0"/>
                      <a:lumOff val="100000"/>
                    </a:schemeClr>
                  </a:gs>
                  <a:gs pos="35000">
                    <a:schemeClr val="accent2">
                      <a:lumMod val="0"/>
                      <a:lumOff val="100000"/>
                    </a:schemeClr>
                  </a:gs>
                  <a:gs pos="100000">
                    <a:srgbClr val="FF0000"/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C00000"/>
                    </a:solidFill>
                  </a:rPr>
                  <a:t>IR</a:t>
                </a:r>
                <a:r>
                  <a:rPr lang="ru-RU" sz="1600" b="1" dirty="0" smtClean="0">
                    <a:solidFill>
                      <a:srgbClr val="C00000"/>
                    </a:solidFill>
                  </a:rPr>
                  <a:t>-1 </a:t>
                </a:r>
                <a:r>
                  <a:rPr lang="en-US" sz="1600" b="1" dirty="0" smtClean="0">
                    <a:solidFill>
                      <a:srgbClr val="002060"/>
                    </a:solidFill>
                  </a:rPr>
                  <a:t>and</a:t>
                </a:r>
                <a:r>
                  <a:rPr lang="ru-RU" sz="16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1600" b="1" dirty="0" smtClean="0">
                    <a:solidFill>
                      <a:schemeClr val="tx1"/>
                    </a:solidFill>
                  </a:rPr>
                  <a:t>IR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-2</a:t>
                </a:r>
                <a:endParaRPr lang="ru-RU" sz="1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C069F3-7A31-47ED-A0D2-3293F6E2E949}"/>
                </a:ext>
              </a:extLst>
            </p:cNvPr>
            <p:cNvSpPr txBox="1"/>
            <p:nvPr/>
          </p:nvSpPr>
          <p:spPr>
            <a:xfrm>
              <a:off x="3206439" y="2592507"/>
              <a:ext cx="1468864" cy="337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chemeClr val="accent1">
                      <a:lumMod val="50000"/>
                    </a:schemeClr>
                  </a:solidFill>
                </a:rPr>
                <a:t>D</a:t>
              </a:r>
              <a:r>
                <a:rPr lang="en-US" b="1" baseline="-25000" dirty="0">
                  <a:solidFill>
                    <a:schemeClr val="accent1">
                      <a:lumMod val="50000"/>
                    </a:schemeClr>
                  </a:solidFill>
                </a:rPr>
                <a:t>max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 = 81 </a:t>
              </a: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dpa</a:t>
              </a:r>
              <a:endParaRPr lang="ru-RU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68229EC-8C85-4B8E-BE46-D7B27763BEAE}"/>
                </a:ext>
              </a:extLst>
            </p:cNvPr>
            <p:cNvSpPr txBox="1"/>
            <p:nvPr/>
          </p:nvSpPr>
          <p:spPr>
            <a:xfrm>
              <a:off x="2703209" y="3549742"/>
              <a:ext cx="1468864" cy="337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rgbClr val="C00000"/>
                  </a:solidFill>
                </a:rPr>
                <a:t>D</a:t>
              </a:r>
              <a:r>
                <a:rPr lang="en-US" b="1" baseline="-25000" dirty="0">
                  <a:solidFill>
                    <a:srgbClr val="C00000"/>
                  </a:solidFill>
                </a:rPr>
                <a:t>max</a:t>
              </a:r>
              <a:r>
                <a:rPr lang="en-US" b="1" dirty="0">
                  <a:solidFill>
                    <a:srgbClr val="C00000"/>
                  </a:solidFill>
                </a:rPr>
                <a:t> = </a:t>
              </a:r>
              <a:r>
                <a:rPr lang="ru-RU" b="1" dirty="0">
                  <a:solidFill>
                    <a:srgbClr val="C00000"/>
                  </a:solidFill>
                </a:rPr>
                <a:t>50</a:t>
              </a:r>
              <a:r>
                <a:rPr lang="en-US" b="1" dirty="0">
                  <a:solidFill>
                    <a:srgbClr val="C00000"/>
                  </a:solidFill>
                </a:rPr>
                <a:t> </a:t>
              </a:r>
              <a:r>
                <a:rPr lang="en-US" b="1" dirty="0" smtClean="0">
                  <a:solidFill>
                    <a:srgbClr val="C00000"/>
                  </a:solidFill>
                </a:rPr>
                <a:t>dpa</a:t>
              </a:r>
              <a:endParaRPr lang="ru-RU" b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4D32BEF-4AB6-4410-BC9E-76B9255FC9DA}"/>
                </a:ext>
              </a:extLst>
            </p:cNvPr>
            <p:cNvSpPr txBox="1"/>
            <p:nvPr/>
          </p:nvSpPr>
          <p:spPr>
            <a:xfrm>
              <a:off x="955684" y="3934290"/>
              <a:ext cx="1468864" cy="337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D</a:t>
              </a:r>
              <a:r>
                <a:rPr lang="en-US" b="1" baseline="-25000" dirty="0"/>
                <a:t>max</a:t>
              </a:r>
              <a:r>
                <a:rPr lang="en-US" b="1" dirty="0"/>
                <a:t> = </a:t>
              </a:r>
              <a:r>
                <a:rPr lang="ru-RU" b="1" dirty="0"/>
                <a:t>48</a:t>
              </a:r>
              <a:r>
                <a:rPr lang="en-US" b="1" dirty="0"/>
                <a:t> </a:t>
              </a:r>
              <a:r>
                <a:rPr lang="en-US" b="1" dirty="0" smtClean="0"/>
                <a:t>dpa</a:t>
              </a:r>
              <a:endParaRPr lang="ru-RU" b="1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31177" y="2060186"/>
            <a:ext cx="3863869" cy="4157298"/>
            <a:chOff x="98529" y="1947937"/>
            <a:chExt cx="3873395" cy="4157298"/>
          </a:xfrm>
        </p:grpSpPr>
        <p:graphicFrame>
          <p:nvGraphicFramePr>
            <p:cNvPr id="28" name="Диаграмма 27">
              <a:extLst>
                <a:ext uri="{FF2B5EF4-FFF2-40B4-BE49-F238E27FC236}">
                  <a16:creationId xmlns:a16="http://schemas.microsoft.com/office/drawing/2014/main" id="{823E8B75-66E1-4668-8154-33C82CA914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77786844"/>
                </p:ext>
              </p:extLst>
            </p:nvPr>
          </p:nvGraphicFramePr>
          <p:xfrm>
            <a:off x="468317" y="1947937"/>
            <a:ext cx="3503607" cy="355664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580288EA-8E79-4763-B921-783A3C7E23DB}"/>
                </a:ext>
              </a:extLst>
            </p:cNvPr>
            <p:cNvGrpSpPr/>
            <p:nvPr/>
          </p:nvGrpSpPr>
          <p:grpSpPr>
            <a:xfrm>
              <a:off x="98529" y="2358407"/>
              <a:ext cx="3529991" cy="3746828"/>
              <a:chOff x="98529" y="2358407"/>
              <a:chExt cx="3529991" cy="3746828"/>
            </a:xfrm>
          </p:grpSpPr>
          <p:grpSp>
            <p:nvGrpSpPr>
              <p:cNvPr id="31" name="Группа 30">
                <a:extLst>
                  <a:ext uri="{FF2B5EF4-FFF2-40B4-BE49-F238E27FC236}">
                    <a16:creationId xmlns:a16="http://schemas.microsoft.com/office/drawing/2014/main" id="{ADBAB16B-4ECC-461C-A2E1-2646EA0B72E2}"/>
                  </a:ext>
                </a:extLst>
              </p:cNvPr>
              <p:cNvGrpSpPr/>
              <p:nvPr/>
            </p:nvGrpSpPr>
            <p:grpSpPr>
              <a:xfrm>
                <a:off x="98529" y="2358407"/>
                <a:ext cx="3402527" cy="2750533"/>
                <a:chOff x="11716" y="2409517"/>
                <a:chExt cx="3402527" cy="2750533"/>
              </a:xfrm>
            </p:grpSpPr>
            <p:grpSp>
              <p:nvGrpSpPr>
                <p:cNvPr id="26" name="Группа 25">
                  <a:extLst>
                    <a:ext uri="{FF2B5EF4-FFF2-40B4-BE49-F238E27FC236}">
                      <a16:creationId xmlns:a16="http://schemas.microsoft.com/office/drawing/2014/main" id="{8B6BB502-540F-4FBF-92DA-88F5827BBBEF}"/>
                    </a:ext>
                  </a:extLst>
                </p:cNvPr>
                <p:cNvGrpSpPr/>
                <p:nvPr/>
              </p:nvGrpSpPr>
              <p:grpSpPr>
                <a:xfrm>
                  <a:off x="1766661" y="2409517"/>
                  <a:ext cx="1647582" cy="2031787"/>
                  <a:chOff x="1753719" y="2515136"/>
                  <a:chExt cx="1647582" cy="2031787"/>
                </a:xfrm>
              </p:grpSpPr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6C608107-65A5-4A07-B4AC-6D45DDDFC28F}"/>
                      </a:ext>
                    </a:extLst>
                  </p:cNvPr>
                  <p:cNvSpPr txBox="1"/>
                  <p:nvPr/>
                </p:nvSpPr>
                <p:spPr>
                  <a:xfrm>
                    <a:off x="1753719" y="2515136"/>
                    <a:ext cx="159120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b="1" i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Т</a:t>
                    </a:r>
                    <a:r>
                      <a:rPr lang="en-US" b="1" baseline="-250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IR</a:t>
                    </a:r>
                    <a:r>
                      <a:rPr lang="ru-RU" b="1" baseline="-250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-1</a:t>
                    </a:r>
                    <a:r>
                      <a:rPr lang="ru-RU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= 484 °С</a:t>
                    </a:r>
                  </a:p>
                </p:txBody>
              </p:sp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DC86BE9E-07F6-4BEF-92D8-7472F808B618}"/>
                      </a:ext>
                    </a:extLst>
                  </p:cNvPr>
                  <p:cNvSpPr txBox="1"/>
                  <p:nvPr/>
                </p:nvSpPr>
                <p:spPr>
                  <a:xfrm>
                    <a:off x="2664994" y="4177591"/>
                    <a:ext cx="73630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Т</a:t>
                    </a:r>
                    <a:r>
                      <a:rPr lang="en-US" b="1" baseline="-25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E</a:t>
                    </a:r>
                    <a:r>
                      <a:rPr lang="ru-RU" b="1" baseline="-25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-169</a:t>
                    </a:r>
                    <a:endParaRPr lang="ru-RU" b="1" dirty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80BC4E61-2A57-4135-B73D-95815AC06B9B}"/>
                    </a:ext>
                  </a:extLst>
                </p:cNvPr>
                <p:cNvSpPr txBox="1"/>
                <p:nvPr/>
              </p:nvSpPr>
              <p:spPr>
                <a:xfrm rot="16200000">
                  <a:off x="-882400" y="3734653"/>
                  <a:ext cx="2158476" cy="3702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smtClean="0">
                      <a:latin typeface="Arial" pitchFamily="34" charset="0"/>
                      <a:cs typeface="Arial" pitchFamily="34" charset="0"/>
                    </a:rPr>
                    <a:t>Temperature</a:t>
                  </a:r>
                  <a:r>
                    <a:rPr lang="ru-RU" b="1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ru-RU" b="1" i="1" smtClean="0">
                      <a:latin typeface="Arial" pitchFamily="34" charset="0"/>
                      <a:cs typeface="Arial" pitchFamily="34" charset="0"/>
                    </a:rPr>
                    <a:t>Т</a:t>
                  </a:r>
                  <a:r>
                    <a:rPr lang="ru-RU" b="1" smtClean="0"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lang="en-US" b="1" dirty="0">
                      <a:latin typeface="Arial" pitchFamily="34" charset="0"/>
                      <a:cs typeface="Arial" pitchFamily="34" charset="0"/>
                    </a:rPr>
                    <a:t>°C</a:t>
                  </a:r>
                  <a:endParaRPr lang="ru-RU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1E26CB39-26FA-426F-812E-CA3C273FA2F2}"/>
                    </a:ext>
                  </a:extLst>
                </p:cNvPr>
                <p:cNvSpPr txBox="1"/>
                <p:nvPr/>
              </p:nvSpPr>
              <p:spPr>
                <a:xfrm>
                  <a:off x="1012592" y="4821496"/>
                  <a:ext cx="124906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Т</a:t>
                  </a:r>
                  <a:r>
                    <a:rPr lang="ru-RU" sz="1600" b="1" baseline="-25000" dirty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r>
                    <a:rPr lang="ru-RU" sz="16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1600" b="1" dirty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= 320 °С</a:t>
                  </a:r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69F3E51-F89B-4F31-94C5-74BBEBABF0D9}"/>
                  </a:ext>
                </a:extLst>
              </p:cNvPr>
              <p:cNvSpPr txBox="1"/>
              <p:nvPr/>
            </p:nvSpPr>
            <p:spPr>
              <a:xfrm>
                <a:off x="949405" y="5520460"/>
                <a:ext cx="267911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Distance from the bottom</a:t>
                </a:r>
                <a:br>
                  <a:rPr lang="en-US" sz="1600" b="1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of the reactor </a:t>
                </a:r>
                <a:r>
                  <a:rPr lang="en-US" sz="1600" b="1" smtClean="0">
                    <a:latin typeface="Arial" pitchFamily="34" charset="0"/>
                    <a:cs typeface="Arial" pitchFamily="34" charset="0"/>
                  </a:rPr>
                  <a:t>core</a:t>
                </a:r>
                <a:r>
                  <a:rPr lang="ru-RU" sz="1600" b="1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b="1" i="1" smtClean="0">
                    <a:latin typeface="Arial" pitchFamily="34" charset="0"/>
                    <a:cs typeface="Arial" pitchFamily="34" charset="0"/>
                  </a:rPr>
                  <a:t>Z</a:t>
                </a:r>
                <a:r>
                  <a:rPr lang="ru-RU" sz="1600" b="1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mm</a:t>
                </a:r>
                <a:endParaRPr lang="ru-RU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23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138113"/>
            <a:ext cx="9144000" cy="5508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Parameters of the irradiation rigs IR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-2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>
            <a:extLst/>
          </p:cNvPr>
          <p:cNvSpPr txBox="1"/>
          <p:nvPr/>
        </p:nvSpPr>
        <p:spPr>
          <a:xfrm>
            <a:off x="914400" y="2192336"/>
            <a:ext cx="390525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18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а)</a:t>
            </a:r>
          </a:p>
        </p:txBody>
      </p:sp>
      <p:sp>
        <p:nvSpPr>
          <p:cNvPr id="75" name="TextBox 74">
            <a:extLst/>
          </p:cNvPr>
          <p:cNvSpPr txBox="1"/>
          <p:nvPr/>
        </p:nvSpPr>
        <p:spPr>
          <a:xfrm>
            <a:off x="911225" y="3944937"/>
            <a:ext cx="393700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18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б)</a:t>
            </a:r>
          </a:p>
        </p:txBody>
      </p:sp>
      <p:sp>
        <p:nvSpPr>
          <p:cNvPr id="8203" name="TextBox 75"/>
          <p:cNvSpPr txBox="1">
            <a:spLocks noChangeArrowheads="1"/>
          </p:cNvSpPr>
          <p:nvPr/>
        </p:nvSpPr>
        <p:spPr bwMode="auto">
          <a:xfrm>
            <a:off x="959932" y="5560077"/>
            <a:ext cx="73271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Irradiation temperature distribution of the central tubes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in IR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-1 (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top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and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in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IR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-2 (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bottom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)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4" name="Номер слайда 1"/>
          <p:cNvSpPr txBox="1">
            <a:spLocks/>
          </p:cNvSpPr>
          <p:nvPr/>
        </p:nvSpPr>
        <p:spPr bwMode="auto">
          <a:xfrm>
            <a:off x="6892925" y="638810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B54A34E6-0841-4724-A59A-54863025D740}" type="slidenum">
              <a:rPr lang="ru-RU" sz="2800">
                <a:solidFill>
                  <a:srgbClr val="000000"/>
                </a:solidFill>
                <a:latin typeface="Arial" charset="0"/>
              </a:rPr>
              <a:pPr algn="r"/>
              <a:t>5</a:t>
            </a:fld>
            <a:endParaRPr lang="ru-RU" sz="2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5" name="TextBox 2"/>
          <p:cNvSpPr txBox="1">
            <a:spLocks noChangeArrowheads="1"/>
          </p:cNvSpPr>
          <p:nvPr/>
        </p:nvSpPr>
        <p:spPr bwMode="auto">
          <a:xfrm>
            <a:off x="439738" y="1009650"/>
            <a:ext cx="8224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latin typeface="Arial" charset="0"/>
              </a:rPr>
              <a:t>Studied elements were</a:t>
            </a:r>
            <a:r>
              <a:rPr lang="ru-RU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central tubes of the rigs </a:t>
            </a:r>
            <a:r>
              <a:rPr lang="ru-RU" dirty="0" smtClean="0">
                <a:latin typeface="Arial" charset="0"/>
              </a:rPr>
              <a:t>(</a:t>
            </a:r>
            <a:r>
              <a:rPr lang="en-US" dirty="0" smtClean="0">
                <a:latin typeface="Arial" charset="0"/>
              </a:rPr>
              <a:t>initial diameter </a:t>
            </a:r>
            <a:r>
              <a:rPr lang="ru-RU" dirty="0" smtClean="0">
                <a:latin typeface="Arial" charset="0"/>
              </a:rPr>
              <a:t>– </a:t>
            </a:r>
            <a:r>
              <a:rPr lang="ru-RU" dirty="0">
                <a:latin typeface="Arial" charset="0"/>
              </a:rPr>
              <a:t>14 </a:t>
            </a:r>
            <a:r>
              <a:rPr lang="en-US" dirty="0" smtClean="0">
                <a:latin typeface="Arial" charset="0"/>
              </a:rPr>
              <a:t>mm</a:t>
            </a:r>
            <a:r>
              <a:rPr lang="ru-RU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and</a:t>
            </a:r>
            <a:r>
              <a:rPr lang="ru-RU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length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– 325 </a:t>
            </a:r>
            <a:r>
              <a:rPr lang="en-US" dirty="0" smtClean="0">
                <a:latin typeface="Arial" charset="0"/>
              </a:rPr>
              <a:t>mm</a:t>
            </a:r>
            <a:r>
              <a:rPr lang="ru-RU" dirty="0" smtClean="0">
                <a:latin typeface="Arial" charset="0"/>
              </a:rPr>
              <a:t>).</a:t>
            </a:r>
            <a:endParaRPr lang="ru-RU" dirty="0">
              <a:latin typeface="Arial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5DBF4468-1CCB-4CE9-9549-740BE5D36CB0}"/>
              </a:ext>
            </a:extLst>
          </p:cNvPr>
          <p:cNvGrpSpPr/>
          <p:nvPr/>
        </p:nvGrpSpPr>
        <p:grpSpPr>
          <a:xfrm>
            <a:off x="122830" y="2025550"/>
            <a:ext cx="9001326" cy="3253336"/>
            <a:chOff x="-19844" y="2025550"/>
            <a:chExt cx="9144000" cy="3253336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E46270CB-54FF-44A4-8AD9-C58090D68EA6}"/>
                </a:ext>
              </a:extLst>
            </p:cNvPr>
            <p:cNvGrpSpPr/>
            <p:nvPr/>
          </p:nvGrpSpPr>
          <p:grpSpPr>
            <a:xfrm>
              <a:off x="-19844" y="2025550"/>
              <a:ext cx="9144000" cy="3253336"/>
              <a:chOff x="-19844" y="2025550"/>
              <a:chExt cx="9144000" cy="3253336"/>
            </a:xfrm>
          </p:grpSpPr>
          <p:pic>
            <p:nvPicPr>
              <p:cNvPr id="25" name="Рисунок 24" descr="F:\тр-5 в док.PNG">
                <a:extLst>
                  <a:ext uri="{FF2B5EF4-FFF2-40B4-BE49-F238E27FC236}">
                    <a16:creationId xmlns:a16="http://schemas.microsoft.com/office/drawing/2014/main" id="{86DB99ED-5A89-4B99-8903-E88793E12EBA}"/>
                  </a:ext>
                </a:extLst>
              </p:cNvPr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844" y="3904168"/>
                <a:ext cx="9144000" cy="13747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Рисунок 17" descr="F:\тр-3 в док.PNG">
                <a:extLst>
                  <a:ext uri="{FF2B5EF4-FFF2-40B4-BE49-F238E27FC236}">
                    <a16:creationId xmlns:a16="http://schemas.microsoft.com/office/drawing/2014/main" id="{656BE12F-65B1-4092-ADD2-C83D7FA693E6}"/>
                  </a:ext>
                </a:extLst>
              </p:cNvPr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844" y="2025550"/>
                <a:ext cx="9144000" cy="147171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7" name="TextBox 56">
                <a:extLst/>
              </p:cNvPr>
              <p:cNvSpPr txBox="1"/>
              <p:nvPr/>
            </p:nvSpPr>
            <p:spPr>
              <a:xfrm>
                <a:off x="3675063" y="3506438"/>
                <a:ext cx="1322595" cy="338554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defTabSz="45718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Central tube</a:t>
                </a:r>
                <a:endPara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9" name="Прямая со стрелкой 58">
                <a:extLst/>
              </p:cNvPr>
              <p:cNvCxnSpPr>
                <a:cxnSpLocks/>
                <a:stCxn id="57" idx="0"/>
              </p:cNvCxnSpPr>
              <p:nvPr/>
            </p:nvCxnSpPr>
            <p:spPr>
              <a:xfrm flipH="1" flipV="1">
                <a:off x="4124905" y="2664620"/>
                <a:ext cx="211456" cy="841818"/>
              </a:xfrm>
              <a:prstGeom prst="straightConnector1">
                <a:avLst/>
              </a:prstGeom>
              <a:ln w="952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 стрелкой 59">
                <a:extLst/>
              </p:cNvPr>
              <p:cNvCxnSpPr>
                <a:cxnSpLocks/>
                <a:stCxn id="57" idx="2"/>
              </p:cNvCxnSpPr>
              <p:nvPr/>
            </p:nvCxnSpPr>
            <p:spPr>
              <a:xfrm flipH="1">
                <a:off x="3904778" y="3844992"/>
                <a:ext cx="431583" cy="929037"/>
              </a:xfrm>
              <a:prstGeom prst="straightConnector1">
                <a:avLst/>
              </a:prstGeom>
              <a:ln w="952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 стрелкой 65">
                <a:extLst/>
              </p:cNvPr>
              <p:cNvCxnSpPr>
                <a:cxnSpLocks/>
                <a:stCxn id="57" idx="2"/>
              </p:cNvCxnSpPr>
              <p:nvPr/>
            </p:nvCxnSpPr>
            <p:spPr>
              <a:xfrm flipH="1">
                <a:off x="3904778" y="3844992"/>
                <a:ext cx="431583" cy="590483"/>
              </a:xfrm>
              <a:prstGeom prst="straightConnector1">
                <a:avLst/>
              </a:prstGeom>
              <a:ln w="952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 стрелкой 68">
                <a:extLst/>
              </p:cNvPr>
              <p:cNvCxnSpPr>
                <a:cxnSpLocks/>
                <a:stCxn id="57" idx="0"/>
              </p:cNvCxnSpPr>
              <p:nvPr/>
            </p:nvCxnSpPr>
            <p:spPr>
              <a:xfrm flipH="1" flipV="1">
                <a:off x="4124905" y="2990228"/>
                <a:ext cx="211456" cy="516210"/>
              </a:xfrm>
              <a:prstGeom prst="straightConnector1">
                <a:avLst/>
              </a:prstGeom>
              <a:ln w="952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02D16E-B567-47A6-AD5B-EC94ADFDB6E2}"/>
                  </a:ext>
                </a:extLst>
              </p:cNvPr>
              <p:cNvSpPr txBox="1"/>
              <p:nvPr/>
            </p:nvSpPr>
            <p:spPr>
              <a:xfrm>
                <a:off x="181321" y="2150426"/>
                <a:ext cx="52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489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D364760-B9BE-45C7-BD7A-A5F1CE5E233C}"/>
                  </a:ext>
                </a:extLst>
              </p:cNvPr>
              <p:cNvSpPr txBox="1"/>
              <p:nvPr/>
            </p:nvSpPr>
            <p:spPr>
              <a:xfrm>
                <a:off x="204946" y="2576740"/>
                <a:ext cx="52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467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B233CD5-4F20-47BE-8BB2-83A450322FBD}"/>
                  </a:ext>
                </a:extLst>
              </p:cNvPr>
              <p:cNvSpPr txBox="1"/>
              <p:nvPr/>
            </p:nvSpPr>
            <p:spPr>
              <a:xfrm>
                <a:off x="181321" y="3042045"/>
                <a:ext cx="52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444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8EB29B-ADFC-42A0-BF18-B11F69E3F3BD}"/>
                  </a:ext>
                </a:extLst>
              </p:cNvPr>
              <p:cNvSpPr txBox="1"/>
              <p:nvPr/>
            </p:nvSpPr>
            <p:spPr>
              <a:xfrm>
                <a:off x="204946" y="3988940"/>
                <a:ext cx="52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578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71FCC9F-1B8F-4180-920E-FBD790938E5F}"/>
                  </a:ext>
                </a:extLst>
              </p:cNvPr>
              <p:cNvSpPr txBox="1"/>
              <p:nvPr/>
            </p:nvSpPr>
            <p:spPr>
              <a:xfrm>
                <a:off x="204946" y="4435475"/>
                <a:ext cx="52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556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1844E1E-BEC3-4917-8ED4-B821872318C7}"/>
                  </a:ext>
                </a:extLst>
              </p:cNvPr>
              <p:cNvSpPr txBox="1"/>
              <p:nvPr/>
            </p:nvSpPr>
            <p:spPr>
              <a:xfrm>
                <a:off x="204946" y="4878497"/>
                <a:ext cx="52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533</a:t>
                </a: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931622" y="2119648"/>
              <a:ext cx="142518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b="1" baseline="-25000" dirty="0" err="1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av</a:t>
              </a:r>
              <a:r>
                <a:rPr lang="ru-RU" b="1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= 484°С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81017" y="3804274"/>
              <a:ext cx="142518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b="1" baseline="-250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av</a:t>
              </a:r>
              <a:r>
                <a:rPr lang="ru-RU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570°С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400050" y="225313"/>
            <a:ext cx="7886700" cy="481013"/>
          </a:xfrm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Swelling of the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IR-1 and IR-2 central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tubes and specifying of the formula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322586660"/>
              </p:ext>
            </p:extLst>
          </p:nvPr>
        </p:nvGraphicFramePr>
        <p:xfrm>
          <a:off x="606098" y="844344"/>
          <a:ext cx="7998779" cy="288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079114"/>
              </p:ext>
            </p:extLst>
          </p:nvPr>
        </p:nvGraphicFramePr>
        <p:xfrm>
          <a:off x="522437" y="3866602"/>
          <a:ext cx="8166099" cy="1519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3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8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74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Constant </a:t>
                      </a:r>
                      <a:r>
                        <a:rPr lang="ru-RU" sz="1600" b="1" i="1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o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riginal formula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For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IR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For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IR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7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For irradiating temperature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0104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0054 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6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484</a:t>
                      </a:r>
                      <a:r>
                        <a:rPr lang="ru-RU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°С)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0010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600" b="1" i="1" baseline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baseline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baseline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570</a:t>
                      </a:r>
                      <a:r>
                        <a:rPr lang="ru-RU" sz="1600" b="1" baseline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°С)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For temperature using in formula </a:t>
                      </a:r>
                      <a:r>
                        <a:rPr lang="ru-RU" sz="1600" i="1" baseline="0" dirty="0" smtClean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6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>
                          <a:latin typeface="Arial" pitchFamily="34" charset="0"/>
                          <a:cs typeface="Arial" pitchFamily="34" charset="0"/>
                        </a:rPr>
                        <a:t>470</a:t>
                      </a:r>
                      <a:r>
                        <a:rPr kumimoji="0" lang="ru-RU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°С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35578"/>
                  </a:ext>
                </a:extLst>
              </a:tr>
              <a:tr h="54468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0056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0063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0" marR="91450" marT="17995" marB="1799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3" name="Номер слайда 1"/>
          <p:cNvSpPr txBox="1">
            <a:spLocks/>
          </p:cNvSpPr>
          <p:nvPr/>
        </p:nvSpPr>
        <p:spPr bwMode="auto">
          <a:xfrm>
            <a:off x="6892925" y="638810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7B2DBFD2-49AF-4D06-AC21-1A7211680ADF}" type="slidenum">
              <a:rPr lang="ru-RU" sz="2800">
                <a:solidFill>
                  <a:srgbClr val="000000"/>
                </a:solidFill>
                <a:latin typeface="Arial" charset="0"/>
              </a:rPr>
              <a:pPr algn="r"/>
              <a:t>6</a:t>
            </a:fld>
            <a:endParaRPr lang="ru-RU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44" name="Прямоугольник 10"/>
          <p:cNvSpPr>
            <a:spLocks noChangeArrowheads="1"/>
          </p:cNvSpPr>
          <p:nvPr/>
        </p:nvSpPr>
        <p:spPr bwMode="auto">
          <a:xfrm>
            <a:off x="1649285" y="5778598"/>
            <a:ext cx="57166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=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5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.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·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10</a:t>
            </a:r>
            <a:r>
              <a:rPr lang="ru-RU" sz="2000" b="1" baseline="30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–3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·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D</a:t>
            </a:r>
            <a:r>
              <a:rPr lang="ru-RU" sz="2000" b="1" baseline="30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</a:t>
            </a:r>
            <a:r>
              <a:rPr lang="en-US" sz="2000" b="1" baseline="30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.</a:t>
            </a:r>
            <a:r>
              <a:rPr lang="ru-RU" sz="2000" b="1" baseline="30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88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exp[–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.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83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·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10</a:t>
            </a:r>
            <a:r>
              <a:rPr lang="ru-RU" sz="2000" b="1" baseline="30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–4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(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–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470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)</a:t>
            </a:r>
            <a:r>
              <a:rPr lang="en-US" sz="2000" b="1" baseline="30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],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%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27" y="1357110"/>
            <a:ext cx="3375592" cy="3587449"/>
          </a:xfrm>
          <a:prstGeom prst="rect">
            <a:avLst/>
          </a:prstGeom>
        </p:spPr>
      </p:pic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203200"/>
            <a:ext cx="9144000" cy="3016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Temperature operation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history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E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-169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assembly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892925" y="638810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A80894-2A71-47B3-B66A-08EA34EE1D6A}" type="slidenum"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z="2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261938" y="5597258"/>
            <a:ext cx="83867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Arial" charset="0"/>
                <a:ea typeface="Calibri" pitchFamily="34" charset="0"/>
              </a:rPr>
              <a:t>During the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Calibri" pitchFamily="34" charset="0"/>
              </a:rPr>
              <a:t>27-year</a:t>
            </a:r>
            <a:r>
              <a:rPr lang="en-US" dirty="0" smtClean="0">
                <a:latin typeface="Arial" charset="0"/>
                <a:ea typeface="Calibri" pitchFamily="34" charset="0"/>
              </a:rPr>
              <a:t> </a:t>
            </a:r>
            <a:r>
              <a:rPr lang="en-US" dirty="0">
                <a:latin typeface="Arial" charset="0"/>
                <a:ea typeface="Calibri" pitchFamily="34" charset="0"/>
              </a:rPr>
              <a:t>operation </a:t>
            </a:r>
            <a:r>
              <a:rPr lang="en-US" dirty="0" smtClean="0">
                <a:latin typeface="Arial" charset="0"/>
                <a:ea typeface="Calibri" pitchFamily="34" charset="0"/>
              </a:rPr>
              <a:t>each face of the E-169 assembly wrapper</a:t>
            </a:r>
            <a:br>
              <a:rPr lang="en-US" dirty="0" smtClean="0">
                <a:latin typeface="Arial" charset="0"/>
                <a:ea typeface="Calibri" pitchFamily="34" charset="0"/>
              </a:rPr>
            </a:br>
            <a:r>
              <a:rPr lang="en-US" dirty="0" smtClean="0">
                <a:latin typeface="Arial" charset="0"/>
                <a:ea typeface="Calibri" pitchFamily="34" charset="0"/>
              </a:rPr>
              <a:t>had a different maximum temperature due to the change of adjacent</a:t>
            </a:r>
            <a:br>
              <a:rPr lang="en-US" dirty="0" smtClean="0">
                <a:latin typeface="Arial" charset="0"/>
                <a:ea typeface="Calibri" pitchFamily="34" charset="0"/>
              </a:rPr>
            </a:br>
            <a:r>
              <a:rPr lang="en-US" dirty="0" smtClean="0">
                <a:latin typeface="Arial" charset="0"/>
                <a:ea typeface="Calibri" pitchFamily="34" charset="0"/>
              </a:rPr>
              <a:t>assemblies.</a:t>
            </a:r>
            <a:endParaRPr lang="ru-RU" dirty="0">
              <a:latin typeface="Arial" charset="0"/>
              <a:ea typeface="Calibri" pitchFamily="34" charset="0"/>
            </a:endParaRP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3822310" y="2905605"/>
            <a:ext cx="26473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dirty="0">
                <a:latin typeface="Arial" charset="0"/>
              </a:rPr>
              <a:t>BOR</a:t>
            </a:r>
            <a:r>
              <a:rPr lang="ru-RU" sz="1600" dirty="0" smtClean="0">
                <a:latin typeface="Arial" charset="0"/>
              </a:rPr>
              <a:t>-60 </a:t>
            </a:r>
            <a:r>
              <a:rPr lang="en-US" sz="1600" dirty="0" smtClean="0">
                <a:latin typeface="Arial" charset="0"/>
              </a:rPr>
              <a:t>reactor</a:t>
            </a:r>
            <a:r>
              <a:rPr lang="ru-RU" sz="1600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cartogram</a:t>
            </a:r>
            <a:r>
              <a:rPr lang="ru-RU" sz="1600" dirty="0" smtClean="0">
                <a:latin typeface="Arial" charset="0"/>
              </a:rPr>
              <a:t>: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ru-RU" sz="1600" dirty="0">
                <a:latin typeface="Arial" charset="0"/>
              </a:rPr>
              <a:t>1 – </a:t>
            </a:r>
            <a:r>
              <a:rPr lang="en-US" sz="1600" dirty="0" smtClean="0">
                <a:latin typeface="Arial" charset="0"/>
              </a:rPr>
              <a:t>CPS rod</a:t>
            </a:r>
            <a:r>
              <a:rPr lang="ru-RU" sz="1600" dirty="0" smtClean="0">
                <a:latin typeface="Arial" charset="0"/>
              </a:rPr>
              <a:t>,</a:t>
            </a:r>
            <a:r>
              <a:rPr lang="en-US" sz="1600" dirty="0" smtClean="0">
                <a:latin typeface="Arial" charset="0"/>
              </a:rPr>
              <a:t/>
            </a:r>
            <a:br>
              <a:rPr lang="en-US" sz="1600" dirty="0" smtClean="0">
                <a:latin typeface="Arial" charset="0"/>
              </a:rPr>
            </a:br>
            <a:r>
              <a:rPr lang="ru-RU" sz="1600" dirty="0" smtClean="0">
                <a:latin typeface="Arial" charset="0"/>
              </a:rPr>
              <a:t>2 – </a:t>
            </a:r>
            <a:r>
              <a:rPr lang="en-US" sz="1600" dirty="0" smtClean="0">
                <a:latin typeface="Arial" charset="0"/>
              </a:rPr>
              <a:t>fuel assembly</a:t>
            </a:r>
            <a:r>
              <a:rPr lang="ru-RU" sz="1600" dirty="0" smtClean="0">
                <a:latin typeface="Arial" charset="0"/>
              </a:rPr>
              <a:t>,</a:t>
            </a:r>
            <a:r>
              <a:rPr lang="en-US" sz="1600" dirty="0" smtClean="0">
                <a:latin typeface="Arial" charset="0"/>
              </a:rPr>
              <a:t/>
            </a:r>
            <a:br>
              <a:rPr lang="en-US" sz="1600" dirty="0" smtClean="0">
                <a:latin typeface="Arial" charset="0"/>
              </a:rPr>
            </a:br>
            <a:r>
              <a:rPr lang="ru-RU" sz="1600" dirty="0" smtClean="0">
                <a:latin typeface="Arial" charset="0"/>
              </a:rPr>
              <a:t>3 –</a:t>
            </a:r>
            <a:r>
              <a:rPr lang="en-US" sz="1600" dirty="0" smtClean="0">
                <a:latin typeface="Arial" charset="0"/>
              </a:rPr>
              <a:t> blanket assembly</a:t>
            </a:r>
            <a:r>
              <a:rPr lang="ru-RU" sz="1600" dirty="0" smtClean="0">
                <a:latin typeface="Arial" charset="0"/>
              </a:rPr>
              <a:t>,</a:t>
            </a:r>
            <a:r>
              <a:rPr lang="en-US" sz="1600" dirty="0" smtClean="0">
                <a:latin typeface="Arial" charset="0"/>
              </a:rPr>
              <a:t/>
            </a:r>
            <a:br>
              <a:rPr lang="en-US" sz="1600" dirty="0" smtClean="0">
                <a:latin typeface="Arial" charset="0"/>
              </a:rPr>
            </a:br>
            <a:r>
              <a:rPr lang="ru-RU" sz="1600" dirty="0" smtClean="0">
                <a:latin typeface="Arial" charset="0"/>
              </a:rPr>
              <a:t>4 –</a:t>
            </a:r>
            <a:r>
              <a:rPr lang="en-US" sz="1600" dirty="0" smtClean="0">
                <a:latin typeface="Arial" charset="0"/>
              </a:rPr>
              <a:t> research assembly</a:t>
            </a:r>
            <a:r>
              <a:rPr lang="ru-RU" sz="1600" dirty="0" smtClean="0">
                <a:latin typeface="Arial" charset="0"/>
              </a:rPr>
              <a:t>, </a:t>
            </a:r>
          </a:p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5 –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Е-04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cell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(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E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-169)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07CE1ABF-5035-4FBC-9644-DF136F5697FE}"/>
              </a:ext>
            </a:extLst>
          </p:cNvPr>
          <p:cNvGrpSpPr/>
          <p:nvPr/>
        </p:nvGrpSpPr>
        <p:grpSpPr>
          <a:xfrm>
            <a:off x="6469610" y="729325"/>
            <a:ext cx="2230484" cy="5156114"/>
            <a:chOff x="583752" y="775088"/>
            <a:chExt cx="2230484" cy="504325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F52AC83-8E7F-4F83-BADD-DA6D978A9E4F}"/>
                </a:ext>
              </a:extLst>
            </p:cNvPr>
            <p:cNvSpPr txBox="1"/>
            <p:nvPr/>
          </p:nvSpPr>
          <p:spPr>
            <a:xfrm>
              <a:off x="847031" y="4915223"/>
              <a:ext cx="1967205" cy="903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-169</a:t>
              </a:r>
            </a:p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blanket assembly</a:t>
              </a:r>
              <a:b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B06F773C-FB44-4C5B-AB06-EBC4D68B4886}"/>
                </a:ext>
              </a:extLst>
            </p:cNvPr>
            <p:cNvGrpSpPr/>
            <p:nvPr/>
          </p:nvGrpSpPr>
          <p:grpSpPr>
            <a:xfrm>
              <a:off x="583752" y="775088"/>
              <a:ext cx="1811404" cy="4126686"/>
              <a:chOff x="482643" y="722260"/>
              <a:chExt cx="1811404" cy="4126686"/>
            </a:xfrm>
          </p:grpSpPr>
          <p:grpSp>
            <p:nvGrpSpPr>
              <p:cNvPr id="21" name="Группа 20">
                <a:extLst>
                  <a:ext uri="{FF2B5EF4-FFF2-40B4-BE49-F238E27FC236}">
                    <a16:creationId xmlns:a16="http://schemas.microsoft.com/office/drawing/2014/main" id="{152BA692-DA3D-46C9-81B5-7F5C835C3E77}"/>
                  </a:ext>
                </a:extLst>
              </p:cNvPr>
              <p:cNvGrpSpPr/>
              <p:nvPr/>
            </p:nvGrpSpPr>
            <p:grpSpPr>
              <a:xfrm>
                <a:off x="627545" y="722260"/>
                <a:ext cx="1666502" cy="4126686"/>
                <a:chOff x="816428" y="1263197"/>
                <a:chExt cx="1954893" cy="4810125"/>
              </a:xfrm>
            </p:grpSpPr>
            <p:pic>
              <p:nvPicPr>
                <p:cNvPr id="22" name="Рисунок 17">
                  <a:extLst>
                    <a:ext uri="{FF2B5EF4-FFF2-40B4-BE49-F238E27FC236}">
                      <a16:creationId xmlns:a16="http://schemas.microsoft.com/office/drawing/2014/main" id="{F645845C-7AA3-4991-B5E4-82D7672050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09964" y="1263197"/>
                  <a:ext cx="1061357" cy="48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3" name="Прямая со стрелкой 11">
                  <a:extLst>
                    <a:ext uri="{FF2B5EF4-FFF2-40B4-BE49-F238E27FC236}">
                      <a16:creationId xmlns:a16="http://schemas.microsoft.com/office/drawing/2014/main" id="{EF67970D-7BAC-429E-9D8F-3764E218DE0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563813" y="1864179"/>
                  <a:ext cx="24946" cy="2664732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Прямая соединительная линия 3">
                  <a:extLst>
                    <a:ext uri="{FF2B5EF4-FFF2-40B4-BE49-F238E27FC236}">
                      <a16:creationId xmlns:a16="http://schemas.microsoft.com/office/drawing/2014/main" id="{99210BFD-A463-4E7B-8EFA-6476028D288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816428" y="5942920"/>
                  <a:ext cx="1292679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Прямая соединительная линия 24">
                  <a:extLst>
                    <a:ext uri="{FF2B5EF4-FFF2-40B4-BE49-F238E27FC236}">
                      <a16:creationId xmlns:a16="http://schemas.microsoft.com/office/drawing/2014/main" id="{02DD6D54-1D6D-4A0D-8A3F-7E935E17337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816428" y="1410607"/>
                  <a:ext cx="1292679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Прямая со стрелкой 13">
                  <a:extLst>
                    <a:ext uri="{FF2B5EF4-FFF2-40B4-BE49-F238E27FC236}">
                      <a16:creationId xmlns:a16="http://schemas.microsoft.com/office/drawing/2014/main" id="{E0443331-4B1E-43AA-B229-B4744687866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864054" y="1410607"/>
                  <a:ext cx="0" cy="4532313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8" name="TextBox 15">
                <a:extLst>
                  <a:ext uri="{FF2B5EF4-FFF2-40B4-BE49-F238E27FC236}">
                    <a16:creationId xmlns:a16="http://schemas.microsoft.com/office/drawing/2014/main" id="{F869DABD-E6C7-447D-8656-51AB7C82E5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403505" y="2599927"/>
                <a:ext cx="362720" cy="204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5306" tIns="32653" rIns="65306" bIns="32653"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ru-RU" altLang="ru-RU" sz="900" b="1">
                    <a:latin typeface="Times New Roman" pitchFamily="18" charset="0"/>
                    <a:cs typeface="Times New Roman" pitchFamily="18" charset="0"/>
                  </a:rPr>
                  <a:t>1575</a:t>
                </a:r>
              </a:p>
            </p:txBody>
          </p:sp>
        </p:grpSp>
      </p:grpSp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1761775" y="1100339"/>
            <a:ext cx="239545" cy="29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/>
              <a:t>1</a:t>
            </a:r>
          </a:p>
        </p:txBody>
      </p: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3029301" y="1323231"/>
            <a:ext cx="239545" cy="29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/>
              <a:t>2</a:t>
            </a:r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2451603" y="1241250"/>
            <a:ext cx="2518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/>
              <a:t>3</a:t>
            </a:r>
          </a:p>
        </p:txBody>
      </p:sp>
      <p:sp>
        <p:nvSpPr>
          <p:cNvPr id="10253" name="TextBox 13"/>
          <p:cNvSpPr txBox="1">
            <a:spLocks noChangeArrowheads="1"/>
          </p:cNvSpPr>
          <p:nvPr/>
        </p:nvSpPr>
        <p:spPr bwMode="auto">
          <a:xfrm>
            <a:off x="3439164" y="2754216"/>
            <a:ext cx="239545" cy="29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/>
              <a:t>4</a:t>
            </a:r>
          </a:p>
        </p:txBody>
      </p:sp>
      <p:sp>
        <p:nvSpPr>
          <p:cNvPr id="10254" name="TextBox 14"/>
          <p:cNvSpPr txBox="1">
            <a:spLocks noChangeArrowheads="1"/>
          </p:cNvSpPr>
          <p:nvPr/>
        </p:nvSpPr>
        <p:spPr bwMode="auto">
          <a:xfrm>
            <a:off x="3448372" y="1804692"/>
            <a:ext cx="239545" cy="29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30" y="2560419"/>
            <a:ext cx="7449590" cy="2867425"/>
          </a:xfrm>
          <a:prstGeom prst="rect">
            <a:avLst/>
          </a:prstGeom>
        </p:spPr>
      </p:pic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09600" y="398463"/>
            <a:ext cx="7886700" cy="5159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Temperature operation history of assembly E-169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Temperature corrections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27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892925" y="638810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B00B65-38B0-44F0-B29B-6B6E675A6394}" type="slidenum"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sz="2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839786" y="5396229"/>
            <a:ext cx="75930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dirty="0" smtClean="0">
                <a:latin typeface="Arial" charset="0"/>
              </a:rPr>
              <a:t>Temperature dependence of D-38 face of the</a:t>
            </a:r>
            <a:r>
              <a:rPr lang="ru-RU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assembly on operating time without corrections</a:t>
            </a:r>
            <a:r>
              <a:rPr lang="ru-RU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and</a:t>
            </a:r>
            <a:r>
              <a:rPr lang="ru-RU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with</a:t>
            </a:r>
            <a:r>
              <a:rPr lang="ru-RU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corrections</a:t>
            </a:r>
            <a:endParaRPr lang="en-US" dirty="0" smtClean="0">
              <a:latin typeface="Arial" charset="0"/>
            </a:endParaRPr>
          </a:p>
        </p:txBody>
      </p:sp>
      <p:sp>
        <p:nvSpPr>
          <p:cNvPr id="11269" name="Прямоугольник 5"/>
          <p:cNvSpPr>
            <a:spLocks noChangeArrowheads="1"/>
          </p:cNvSpPr>
          <p:nvPr/>
        </p:nvSpPr>
        <p:spPr bwMode="auto">
          <a:xfrm>
            <a:off x="470972" y="1137245"/>
            <a:ext cx="81639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355600"/>
            <a:r>
              <a:rPr lang="en-US" dirty="0" smtClean="0">
                <a:latin typeface="Arial" charset="0"/>
                <a:ea typeface="Calibri" pitchFamily="34" charset="0"/>
              </a:rPr>
              <a:t>The temperature of some faces may be too high due to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  <a:ea typeface="Calibri" pitchFamily="34" charset="0"/>
              </a:rPr>
              <a:t>calculation errors of energy release</a:t>
            </a:r>
            <a:r>
              <a:rPr lang="en-US" dirty="0" smtClean="0">
                <a:latin typeface="Arial" charset="0"/>
                <a:ea typeface="Calibri" pitchFamily="34" charset="0"/>
              </a:rPr>
              <a:t> and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  <a:ea typeface="Calibri" pitchFamily="34" charset="0"/>
              </a:rPr>
              <a:t>linear approximation of the temperature distribution</a:t>
            </a:r>
            <a:r>
              <a:rPr lang="en-US" dirty="0" smtClean="0">
                <a:latin typeface="Arial" charset="0"/>
                <a:ea typeface="Calibri" pitchFamily="34" charset="0"/>
              </a:rPr>
              <a:t> along the core height. In this regard a correction factor 0.9 was introduced for </a:t>
            </a:r>
            <a:r>
              <a:rPr lang="en-US" dirty="0">
                <a:latin typeface="Arial" charset="0"/>
                <a:ea typeface="Calibri" pitchFamily="34" charset="0"/>
              </a:rPr>
              <a:t>some </a:t>
            </a:r>
            <a:r>
              <a:rPr lang="en-US" dirty="0" smtClean="0">
                <a:latin typeface="Arial" charset="0"/>
                <a:ea typeface="Calibri" pitchFamily="34" charset="0"/>
              </a:rPr>
              <a:t>temperatures.</a:t>
            </a:r>
            <a:endParaRPr lang="ru-RU" dirty="0">
              <a:latin typeface="Arial" charset="0"/>
              <a:ea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146448" y="3442357"/>
            <a:ext cx="195883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Temperature, °C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475" y="4974890"/>
            <a:ext cx="214834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time, years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6577" y="2720881"/>
            <a:ext cx="2256975" cy="338554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temperature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3225" y="3251194"/>
            <a:ext cx="2971799" cy="338554"/>
          </a:xfrm>
          <a:prstGeom prst="rect">
            <a:avLst/>
          </a:prstGeom>
          <a:solidFill>
            <a:schemeClr val="bg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Corrected temperature 0.9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endParaRPr lang="ru-RU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301007" y="217084"/>
            <a:ext cx="8530260" cy="61476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Swelling calculation results of the E-169 assembly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faces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892925" y="638810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5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2E7025-86A5-47F1-BB9C-19CFDEC75DA4}" type="slidenum"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z="2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Диаграмма 3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3329711504"/>
              </p:ext>
            </p:extLst>
          </p:nvPr>
        </p:nvGraphicFramePr>
        <p:xfrm>
          <a:off x="194038" y="1335307"/>
          <a:ext cx="4377962" cy="2808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1087083324"/>
              </p:ext>
            </p:extLst>
          </p:nvPr>
        </p:nvGraphicFramePr>
        <p:xfrm>
          <a:off x="4572001" y="1388904"/>
          <a:ext cx="4571999" cy="2750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3" name="TextBox 2"/>
          <p:cNvSpPr txBox="1">
            <a:spLocks noChangeArrowheads="1"/>
          </p:cNvSpPr>
          <p:nvPr/>
        </p:nvSpPr>
        <p:spPr bwMode="auto">
          <a:xfrm>
            <a:off x="1278890" y="965418"/>
            <a:ext cx="25971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C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 </a:t>
            </a:r>
            <a:r>
              <a:rPr lang="ru-RU" b="1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= 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0,01035</a:t>
            </a:r>
            <a:r>
              <a:rPr lang="ru-RU" dirty="0">
                <a:latin typeface="Arial" charset="0"/>
                <a:ea typeface="Calibri" pitchFamily="34" charset="0"/>
              </a:rPr>
              <a:t>; </a:t>
            </a:r>
            <a:r>
              <a:rPr lang="en-US" dirty="0" smtClean="0">
                <a:latin typeface="Arial" charset="0"/>
                <a:ea typeface="Calibri" pitchFamily="34" charset="0"/>
              </a:rPr>
              <a:t>initial</a:t>
            </a:r>
            <a:r>
              <a:rPr lang="ru-RU" dirty="0" smtClean="0">
                <a:latin typeface="Arial" charset="0"/>
                <a:ea typeface="Calibri" pitchFamily="34" charset="0"/>
              </a:rPr>
              <a:t> </a:t>
            </a:r>
            <a:r>
              <a:rPr lang="ru-RU" i="1" dirty="0">
                <a:latin typeface="Arial" charset="0"/>
                <a:ea typeface="Calibri" pitchFamily="34" charset="0"/>
              </a:rPr>
              <a:t>Т</a:t>
            </a:r>
            <a:r>
              <a:rPr lang="en-US" baseline="-25000" dirty="0">
                <a:latin typeface="Arial" charset="0"/>
                <a:ea typeface="Calibri" pitchFamily="34" charset="0"/>
              </a:rPr>
              <a:t>max</a:t>
            </a:r>
            <a:endParaRPr lang="ru-RU" dirty="0">
              <a:latin typeface="Arial" charset="0"/>
              <a:ea typeface="Calibri" pitchFamily="34" charset="0"/>
            </a:endParaRPr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5525355" y="965418"/>
            <a:ext cx="2948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C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 </a:t>
            </a:r>
            <a:r>
              <a:rPr lang="ru-RU" b="1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= 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Calibri" pitchFamily="34" charset="0"/>
              </a:rPr>
              <a:t>0,0056</a:t>
            </a:r>
            <a:r>
              <a:rPr lang="ru-RU" dirty="0">
                <a:latin typeface="Arial" charset="0"/>
                <a:ea typeface="Calibri" pitchFamily="34" charset="0"/>
              </a:rPr>
              <a:t>;</a:t>
            </a:r>
            <a:r>
              <a:rPr lang="ru-RU" b="1" dirty="0">
                <a:solidFill>
                  <a:srgbClr val="C0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dirty="0" smtClean="0">
                <a:latin typeface="Arial" charset="0"/>
                <a:ea typeface="Calibri" pitchFamily="34" charset="0"/>
              </a:rPr>
              <a:t>corrected</a:t>
            </a:r>
            <a:r>
              <a:rPr lang="ru-RU" dirty="0" smtClean="0">
                <a:latin typeface="Arial" charset="0"/>
                <a:ea typeface="Calibri" pitchFamily="34" charset="0"/>
              </a:rPr>
              <a:t> </a:t>
            </a:r>
            <a:r>
              <a:rPr lang="ru-RU" i="1" dirty="0">
                <a:latin typeface="Arial" charset="0"/>
                <a:ea typeface="Calibri" pitchFamily="34" charset="0"/>
              </a:rPr>
              <a:t>Т</a:t>
            </a:r>
            <a:r>
              <a:rPr lang="en-US" baseline="-25000" dirty="0">
                <a:latin typeface="Arial" charset="0"/>
                <a:ea typeface="Calibri" pitchFamily="34" charset="0"/>
              </a:rPr>
              <a:t>max</a:t>
            </a:r>
            <a:r>
              <a:rPr lang="ru-RU" baseline="-25000" dirty="0">
                <a:latin typeface="Arial" charset="0"/>
                <a:ea typeface="Calibri" pitchFamily="34" charset="0"/>
              </a:rPr>
              <a:t> 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F4DED4A-A77D-4BB5-A10E-96D88D858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99477"/>
              </p:ext>
            </p:extLst>
          </p:nvPr>
        </p:nvGraphicFramePr>
        <p:xfrm>
          <a:off x="655491" y="4214144"/>
          <a:ext cx="7780441" cy="1886880"/>
        </p:xfrm>
        <a:graphic>
          <a:graphicData uri="http://schemas.openxmlformats.org/drawingml/2006/table">
            <a:tbl>
              <a:tblPr firstRow="1" firstCol="1" bandRow="1"/>
              <a:tblGrid>
                <a:gridCol w="370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2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846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Method of calculating</a:t>
                      </a:r>
                      <a:r>
                        <a:rPr lang="en-US" sz="1600" b="1" baseline="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swelling by the formula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Swelling level of the</a:t>
                      </a:r>
                      <a:r>
                        <a:rPr lang="en-US" sz="1600" b="1" baseline="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faces in the top of the </a:t>
                      </a:r>
                      <a:r>
                        <a:rPr lang="en-US" sz="1600" b="1" baseline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reactor core</a:t>
                      </a:r>
                      <a:r>
                        <a:rPr lang="ru-RU" sz="1600" b="1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1" dirty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K</a:t>
                      </a: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-1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K</a:t>
                      </a: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-2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Е-03</a:t>
                      </a: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D</a:t>
                      </a: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-38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D</a:t>
                      </a: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-40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Е-08</a:t>
                      </a: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5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=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01035</a:t>
                      </a:r>
                      <a:r>
                        <a:rPr lang="ru-RU" sz="1600" dirty="0">
                          <a:latin typeface="Arial" charset="0"/>
                          <a:ea typeface="Calibri" pitchFamily="34" charset="0"/>
                        </a:rPr>
                        <a:t>; </a:t>
                      </a:r>
                      <a:r>
                        <a:rPr lang="en-US" sz="1600" dirty="0" smtClean="0">
                          <a:latin typeface="Arial" charset="0"/>
                          <a:ea typeface="Calibri" pitchFamily="34" charset="0"/>
                        </a:rPr>
                        <a:t>initial</a:t>
                      </a:r>
                      <a:r>
                        <a:rPr lang="ru-RU" sz="1600" dirty="0" smtClean="0">
                          <a:latin typeface="Arial" charset="0"/>
                          <a:ea typeface="Calibri" pitchFamily="34" charset="0"/>
                        </a:rPr>
                        <a:t> </a:t>
                      </a:r>
                      <a:r>
                        <a:rPr lang="ru-RU" sz="1600" i="1" dirty="0">
                          <a:latin typeface="Arial" charset="0"/>
                          <a:ea typeface="Calibri" pitchFamily="34" charset="0"/>
                        </a:rPr>
                        <a:t>Т</a:t>
                      </a:r>
                      <a:r>
                        <a:rPr lang="en-US" sz="1600" baseline="-25000" dirty="0">
                          <a:latin typeface="Arial" charset="0"/>
                          <a:ea typeface="Calibri" pitchFamily="34" charset="0"/>
                        </a:rPr>
                        <a:t>max</a:t>
                      </a:r>
                      <a:endParaRPr lang="ru-RU" sz="16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24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25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9</a:t>
                      </a:r>
                      <a:endParaRPr lang="ru-RU" sz="16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77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=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0056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;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9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Т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max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for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D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-38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and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D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-40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faces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in a period</a:t>
                      </a:r>
                      <a:r>
                        <a:rPr lang="en-US" sz="1600" baseline="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5-25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6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years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9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8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84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Density changes measurements</a:t>
                      </a:r>
                      <a:endParaRPr lang="ru-RU" sz="1600" b="0" u="none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6-6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.5</a:t>
                      </a:r>
                      <a:r>
                        <a:rPr lang="en-US" sz="1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%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6195" marR="36195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785713" y="221566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Face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5167214" y="221566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Face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_презент_НИИАР_10">
  <a:themeElements>
    <a:clrScheme name="Шаблон_презент_НИИАР_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_презент_НИИАР_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блон_презент_НИИАР_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_презент_НИИАР_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_презент_НИИАР_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_презент_НИИАР_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_презент_НИИАР_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_презент_НИИАР_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_презент_НИИАР_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_презент_НИИАР_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_презент_НИИАР_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_презент_НИИАР_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_презент_НИИАР_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_презент_НИИАР_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Оформление по умолчанию">
  <a:themeElements>
    <a:clrScheme name="3_Оформление по умолчанию 8">
      <a:dk1>
        <a:srgbClr val="000000"/>
      </a:dk1>
      <a:lt1>
        <a:srgbClr val="FFFFCC"/>
      </a:lt1>
      <a:dk2>
        <a:srgbClr val="000099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3_Оформление по умолчанию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048000" marR="0" indent="-30480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048000" marR="0" indent="-30480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8">
        <a:dk1>
          <a:srgbClr val="000000"/>
        </a:dk1>
        <a:lt1>
          <a:srgbClr val="FFFFCC"/>
        </a:lt1>
        <a:dk2>
          <a:srgbClr val="00009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формление по умолчанию">
  <a:themeElements>
    <a:clrScheme name="3_Оформление по умолчанию 8">
      <a:dk1>
        <a:srgbClr val="000000"/>
      </a:dk1>
      <a:lt1>
        <a:srgbClr val="FFFFCC"/>
      </a:lt1>
      <a:dk2>
        <a:srgbClr val="000099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3_Оформление по умолчанию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048000" marR="0" indent="-30480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048000" marR="0" indent="-30480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8">
        <a:dk1>
          <a:srgbClr val="000000"/>
        </a:dk1>
        <a:lt1>
          <a:srgbClr val="FFFFCC"/>
        </a:lt1>
        <a:dk2>
          <a:srgbClr val="00009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Оформление по умолчанию">
  <a:themeElements>
    <a:clrScheme name="3_Оформление по умолчанию 8">
      <a:dk1>
        <a:srgbClr val="000000"/>
      </a:dk1>
      <a:lt1>
        <a:srgbClr val="FFFFCC"/>
      </a:lt1>
      <a:dk2>
        <a:srgbClr val="000099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3_Оформление по умолчанию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048000" marR="0" indent="-30480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048000" marR="0" indent="-30480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Оформление по умолчанию 8">
        <a:dk1>
          <a:srgbClr val="000000"/>
        </a:dk1>
        <a:lt1>
          <a:srgbClr val="FFFFCC"/>
        </a:lt1>
        <a:dk2>
          <a:srgbClr val="00009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Презентация Microsoft PowerPo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926</Words>
  <Application>Microsoft Office PowerPoint</Application>
  <PresentationFormat>Экран (4:3)</PresentationFormat>
  <Paragraphs>194</Paragraphs>
  <Slides>13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Шаблон_презент_НИИАР_10</vt:lpstr>
      <vt:lpstr>3_Оформление по умолчанию</vt:lpstr>
      <vt:lpstr>4_Оформление по умолчанию</vt:lpstr>
      <vt:lpstr>5_Оформление по умолчанию</vt:lpstr>
      <vt:lpstr>Презентация Microsoft PowerPoint</vt:lpstr>
      <vt:lpstr>Document</vt:lpstr>
      <vt:lpstr>IRRADIATION-INDUCED SWELLING OF BOR-60 SMALL ROTATION PLUG STUDS </vt:lpstr>
      <vt:lpstr>Introduction</vt:lpstr>
      <vt:lpstr>An empirical dose-temperature formula mainly used to calculate swelling </vt:lpstr>
      <vt:lpstr>Models for calculating the irradiation temperature and dose in BOR-60 core using in swelling formula</vt:lpstr>
      <vt:lpstr>Parameters of the irradiation rigs IR-1 and IR-2 </vt:lpstr>
      <vt:lpstr>Swelling of the IR-1 and IR-2 central tubes and specifying of the formula</vt:lpstr>
      <vt:lpstr>Temperature operation history of E-169 assembly</vt:lpstr>
      <vt:lpstr>Temperature operation history of assembly E-169. Temperature corrections</vt:lpstr>
      <vt:lpstr>Swelling calculation results of the E-169 assembly faces</vt:lpstr>
      <vt:lpstr>Sh1 pin irradiation conditions</vt:lpstr>
      <vt:lpstr>Calculation of the Sh1 pin swelling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Дмитрий А. Соколовский</cp:lastModifiedBy>
  <cp:revision>235</cp:revision>
  <dcterms:created xsi:type="dcterms:W3CDTF">2018-03-08T08:11:24Z</dcterms:created>
  <dcterms:modified xsi:type="dcterms:W3CDTF">2019-04-17T06:28:29Z</dcterms:modified>
</cp:coreProperties>
</file>