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9" r:id="rId4"/>
    <p:sldId id="274" r:id="rId5"/>
    <p:sldId id="280" r:id="rId6"/>
    <p:sldId id="260" r:id="rId7"/>
    <p:sldId id="275" r:id="rId8"/>
    <p:sldId id="261" r:id="rId9"/>
    <p:sldId id="268" r:id="rId10"/>
    <p:sldId id="262" r:id="rId11"/>
    <p:sldId id="263" r:id="rId12"/>
    <p:sldId id="272" r:id="rId13"/>
    <p:sldId id="279" r:id="rId14"/>
    <p:sldId id="264" r:id="rId15"/>
    <p:sldId id="281" r:id="rId16"/>
    <p:sldId id="26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8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4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HV, кг/мм2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Лист1!$A$2:$A$11</c:f>
              <c:numCache>
                <c:formatCode>General</c:formatCode>
                <c:ptCount val="10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</c:numCache>
            </c:numRef>
          </c:xVal>
          <c:yVal>
            <c:numRef>
              <c:f>Лист1!$B$2:$B$11</c:f>
              <c:numCache>
                <c:formatCode>General</c:formatCode>
                <c:ptCount val="10"/>
                <c:pt idx="0">
                  <c:v>174</c:v>
                </c:pt>
                <c:pt idx="1">
                  <c:v>176</c:v>
                </c:pt>
                <c:pt idx="2">
                  <c:v>330</c:v>
                </c:pt>
                <c:pt idx="3">
                  <c:v>285</c:v>
                </c:pt>
                <c:pt idx="4">
                  <c:v>267</c:v>
                </c:pt>
                <c:pt idx="5">
                  <c:v>295</c:v>
                </c:pt>
                <c:pt idx="6">
                  <c:v>180</c:v>
                </c:pt>
                <c:pt idx="7">
                  <c:v>259</c:v>
                </c:pt>
                <c:pt idx="8">
                  <c:v>229</c:v>
                </c:pt>
                <c:pt idx="9">
                  <c:v>153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723-4A07-A22E-F4F4E7F16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6390008"/>
        <c:axId val="466390336"/>
      </c:scatterChart>
      <c:valAx>
        <c:axId val="466390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6390336"/>
        <c:crosses val="autoZero"/>
        <c:crossBetween val="midCat"/>
      </c:valAx>
      <c:valAx>
        <c:axId val="466390336"/>
        <c:scaling>
          <c:orientation val="minMax"/>
          <c:max val="400"/>
          <c:min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63900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B142-3FE7-42DF-A469-68C316E9200E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E7571-42C6-425C-A972-6FA7708B2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78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E7571-42C6-425C-A972-6FA7708B24C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23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Титул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2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8390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8DB9-8528-4BBC-9DB5-2C443D763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37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8DB9-8528-4BBC-9DB5-2C443D763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2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шаблон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8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565" y="6453337"/>
            <a:ext cx="589856" cy="365125"/>
          </a:xfrm>
        </p:spPr>
        <p:txBody>
          <a:bodyPr/>
          <a:lstStyle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fld id="{2FB58DB9-8528-4BBC-9DB5-2C443D763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61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8DB9-8528-4BBC-9DB5-2C443D763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82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8DB9-8528-4BBC-9DB5-2C443D763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574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8DB9-8528-4BBC-9DB5-2C443D763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84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8DB9-8528-4BBC-9DB5-2C443D763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70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8DB9-8528-4BBC-9DB5-2C443D763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24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8DB9-8528-4BBC-9DB5-2C443D763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9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8DB9-8528-4BBC-9DB5-2C443D763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7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58DB9-8528-4BBC-9DB5-2C443D763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61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61566"/>
            <a:ext cx="12192000" cy="1838886"/>
          </a:xfrm>
        </p:spPr>
        <p:txBody>
          <a:bodyPr>
            <a:noAutofit/>
          </a:bodyPr>
          <a:lstStyle/>
          <a:p>
            <a:r>
              <a:rPr lang="ru-RU" sz="3600" dirty="0"/>
              <a:t>ДОРЕАКТОРНЫЕ ИСПЫТАНИЯ ФРАГМЕНТОВ УРАН-ЦИРКОНИЕВЫХ МЕТАЛЛИЧЕСКИХ ТВЭЛОВ В ХОДЕ КОНВЕРСИИ АКТИВНОЙ ЗОНЫ РЕАКТОРА ИВГ.1М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90483" y="3828009"/>
            <a:ext cx="7611035" cy="1118062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К.К. Полунин</a:t>
            </a:r>
            <a:r>
              <a:rPr lang="ru-RU" dirty="0">
                <a:solidFill>
                  <a:schemeClr val="tx1"/>
                </a:solidFill>
              </a:rPr>
              <a:t>, А.Н. Бахин, Д.А. Зайцев, Д.М. Солдаткин, В.А. Солнцев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-8018" y="5480853"/>
            <a:ext cx="5615442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XI </a:t>
            </a:r>
            <a:r>
              <a:rPr lang="ru-RU" sz="2400" dirty="0">
                <a:solidFill>
                  <a:schemeClr val="tx1"/>
                </a:solidFill>
              </a:rPr>
              <a:t>конференция по реакторному материаловедению</a:t>
            </a:r>
          </a:p>
          <a:p>
            <a:r>
              <a:rPr lang="ru-RU" sz="2400" dirty="0">
                <a:solidFill>
                  <a:schemeClr val="tx1"/>
                </a:solidFill>
              </a:rPr>
              <a:t>27 – 31 мая 2019 г.</a:t>
            </a:r>
          </a:p>
        </p:txBody>
      </p:sp>
    </p:spTree>
    <p:extLst>
      <p:ext uri="{BB962C8B-B14F-4D97-AF65-F5344CB8AC3E}">
        <p14:creationId xmlns:p14="http://schemas.microsoft.com/office/powerpoint/2010/main" val="2046624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ru-RU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ЦТО – 3 этап (Т = 780 °С; n = 5; </a:t>
            </a:r>
            <a:r>
              <a:rPr lang="ru-RU" b="1" dirty="0" err="1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τ</a:t>
            </a:r>
            <a:r>
              <a:rPr lang="ru-RU" b="1" baseline="-25000" dirty="0" err="1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Σ</a:t>
            </a:r>
            <a:r>
              <a:rPr lang="ru-RU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= 30 ч)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8DB9-8528-4BBC-9DB5-2C443D763CBE}" type="slidenum">
              <a:rPr lang="ru-RU" smtClean="0"/>
              <a:t>10</a:t>
            </a:fld>
            <a:endParaRPr lang="ru-RU"/>
          </a:p>
        </p:txBody>
      </p:sp>
      <p:pic>
        <p:nvPicPr>
          <p:cNvPr id="5122" name="Рисунок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30" y="1369787"/>
            <a:ext cx="2446733" cy="273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Рисунок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929" y="1369787"/>
            <a:ext cx="2450273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583329"/>
              </p:ext>
            </p:extLst>
          </p:nvPr>
        </p:nvGraphicFramePr>
        <p:xfrm>
          <a:off x="9674927" y="1554782"/>
          <a:ext cx="1728000" cy="2366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2284314067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5977558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33273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Точка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Zr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U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31269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49,7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50,3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97221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52,0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48,0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18158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60,3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39,7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37017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71,1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28,9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41957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78,0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22,0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46551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81,8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9571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99,8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65416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>
                          <a:effectLst/>
                          <a:latin typeface="+mn-lt"/>
                        </a:rPr>
                        <a:t>–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54390588"/>
                  </a:ext>
                </a:extLst>
              </a:tr>
            </a:tbl>
          </a:graphicData>
        </a:graphic>
      </p:graphicFrame>
      <p:pic>
        <p:nvPicPr>
          <p:cNvPr id="5124" name="Рисунок 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288" y="1369787"/>
            <a:ext cx="2445916" cy="273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" y="4359787"/>
            <a:ext cx="12192000" cy="1797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lnSpc>
                <a:spcPct val="125000"/>
              </a:lnSpc>
            </a:pPr>
            <a:r>
              <a:rPr lang="ru-RU" dirty="0"/>
              <a:t>В центре некоторых топливных волокон, состоящих из интерметаллида </a:t>
            </a:r>
            <a:r>
              <a:rPr lang="fr-FR" dirty="0"/>
              <a:t>UZr</a:t>
            </a:r>
            <a:r>
              <a:rPr lang="fr-FR" baseline="-25000" dirty="0"/>
              <a:t>2</a:t>
            </a:r>
            <a:r>
              <a:rPr lang="ru-RU" dirty="0"/>
              <a:t> и твердого раствора </a:t>
            </a:r>
            <a:r>
              <a:rPr lang="en-US" dirty="0"/>
              <a:t>U-Zr</a:t>
            </a:r>
            <a:r>
              <a:rPr lang="ru-RU" dirty="0"/>
              <a:t>, образовались каналы диаметром ~ 20 мкм.</a:t>
            </a:r>
          </a:p>
          <a:p>
            <a:pPr indent="360000" algn="just">
              <a:lnSpc>
                <a:spcPct val="125000"/>
              </a:lnSpc>
            </a:pPr>
            <a:r>
              <a:rPr lang="ru-RU" dirty="0"/>
              <a:t>Структура циркониевой матрицы и топливного элемента однородна с равноосным полиэдрическим зерном. Размер зерна матрицы составляет (10 – 15) мкм, топливного элемента – 60 мкм.</a:t>
            </a:r>
          </a:p>
          <a:p>
            <a:pPr indent="360000" algn="just">
              <a:lnSpc>
                <a:spcPct val="125000"/>
              </a:lnSpc>
            </a:pPr>
            <a:r>
              <a:rPr lang="ru-RU" dirty="0"/>
              <a:t>На расстоянии ~ 20 мкм от поверхности твэла следов урана не обнаружено.</a:t>
            </a:r>
          </a:p>
        </p:txBody>
      </p:sp>
    </p:spTree>
    <p:extLst>
      <p:ext uri="{BB962C8B-B14F-4D97-AF65-F5344CB8AC3E}">
        <p14:creationId xmlns:p14="http://schemas.microsoft.com/office/powerpoint/2010/main" val="2791479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ru-RU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ЦТО – 4 этап (Т = 1140 °С; n = 2; </a:t>
            </a:r>
            <a:r>
              <a:rPr lang="ru-RU" b="1" dirty="0" err="1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τ</a:t>
            </a:r>
            <a:r>
              <a:rPr lang="ru-RU" b="1" baseline="-25000" dirty="0" err="1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Σ</a:t>
            </a:r>
            <a:r>
              <a:rPr lang="ru-RU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= 6 ч)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8DB9-8528-4BBC-9DB5-2C443D763CBE}" type="slidenum">
              <a:rPr lang="ru-RU" smtClean="0"/>
              <a:t>11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4282269"/>
            <a:ext cx="8396479" cy="1797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lnSpc>
                <a:spcPct val="125000"/>
              </a:lnSpc>
            </a:pPr>
            <a:r>
              <a:rPr lang="ru-RU" dirty="0"/>
              <a:t>В микроструктуре твэла присутствуют, в основном, крупные полиэдрические зерна размером до 350 мкм и зерна размером (30 – 35) мкм.</a:t>
            </a:r>
          </a:p>
          <a:p>
            <a:pPr indent="360000" algn="just">
              <a:lnSpc>
                <a:spcPct val="125000"/>
              </a:lnSpc>
            </a:pPr>
            <a:r>
              <a:rPr lang="ru-RU" dirty="0"/>
              <a:t>Зерно твэла имеет неоднородный состав: светлые участки – это области с повышенной концентрацией урана (до 23 масс. %), а более темные – области с повышенным содержанием циркония (до 98 масс. %).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79" y="1384340"/>
            <a:ext cx="6444828" cy="126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5E30674-5F67-4191-884F-6B5D09104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621" y="1360182"/>
            <a:ext cx="2016000" cy="2249491"/>
          </a:xfrm>
          <a:prstGeom prst="rect">
            <a:avLst/>
          </a:prstGeom>
        </p:spPr>
      </p:pic>
      <p:pic>
        <p:nvPicPr>
          <p:cNvPr id="18" name="Picture 2" descr="5">
            <a:extLst>
              <a:ext uri="{FF2B5EF4-FFF2-40B4-BE49-F238E27FC236}">
                <a16:creationId xmlns:a16="http://schemas.microsoft.com/office/drawing/2014/main" id="{90AF4266-B340-4F7D-A2ED-5ABAEAD60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93" y="2826270"/>
            <a:ext cx="5184000" cy="1259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927A07C-39EA-4ACD-9DDD-1B066E2E0E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747" y="3715097"/>
            <a:ext cx="3420000" cy="253742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60286916-8D1A-47A8-99DD-81CD47681D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5774641"/>
              </p:ext>
            </p:extLst>
          </p:nvPr>
        </p:nvGraphicFramePr>
        <p:xfrm>
          <a:off x="8534961" y="4898443"/>
          <a:ext cx="3481785" cy="1365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CBE8169-7DB5-47FC-9B5D-75D05C959E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14" y="1465853"/>
            <a:ext cx="2232000" cy="24935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5654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ru-RU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ОЦЕНКА МЕХАНИЧЕСКИХ СВОЙСТВ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8DB9-8528-4BBC-9DB5-2C443D763CBE}" type="slidenum">
              <a:rPr lang="ru-RU" smtClean="0"/>
              <a:t>12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8587" y="1382558"/>
            <a:ext cx="11814826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>
              <a:lnSpc>
                <a:spcPct val="125000"/>
              </a:lnSpc>
            </a:pPr>
            <a:r>
              <a:rPr lang="ru-RU" dirty="0"/>
              <a:t>Механические испытания проведены на образцах исходных (79 – круглый, 22 – плющенный) и испытанных (9 – круглый, Т = 350 °С; 20 – плющенный, Т = 350 °С; 18 – плющенный, Т = 675 °С).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6049"/>
            <a:ext cx="3096000" cy="269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27" y="2486498"/>
            <a:ext cx="3096000" cy="263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93" y="2258935"/>
            <a:ext cx="3096000" cy="289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8587" y="5231169"/>
            <a:ext cx="11814826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lnSpc>
                <a:spcPct val="125000"/>
              </a:lnSpc>
            </a:pPr>
            <a:r>
              <a:rPr lang="ru-RU" dirty="0"/>
              <a:t>Термические отжиги в диапазоне температур (350 – 675) °С практически не повлияли на пластические свойства образцов. Стоит отметить заметное повышение пластичности при изгибе (почти в 2 раза) образцов после технологической операции плющения.</a:t>
            </a:r>
          </a:p>
        </p:txBody>
      </p:sp>
    </p:spTree>
    <p:extLst>
      <p:ext uri="{BB962C8B-B14F-4D97-AF65-F5344CB8AC3E}">
        <p14:creationId xmlns:p14="http://schemas.microsoft.com/office/powerpoint/2010/main" val="3465129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ru-RU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ФАЗОВЫЙ СОСТАВ И МИКРОТВЕРДОСТЬ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8DB9-8528-4BBC-9DB5-2C443D763CBE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8E805D31-EF2A-4457-81CC-1FA33AFBC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352760"/>
              </p:ext>
            </p:extLst>
          </p:nvPr>
        </p:nvGraphicFramePr>
        <p:xfrm>
          <a:off x="492515" y="1525884"/>
          <a:ext cx="4438469" cy="4367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2625">
                  <a:extLst>
                    <a:ext uri="{9D8B030D-6E8A-4147-A177-3AD203B41FA5}">
                      <a16:colId xmlns:a16="http://schemas.microsoft.com/office/drawing/2014/main" val="3463029834"/>
                    </a:ext>
                  </a:extLst>
                </a:gridCol>
                <a:gridCol w="2775844">
                  <a:extLst>
                    <a:ext uri="{9D8B030D-6E8A-4147-A177-3AD203B41FA5}">
                      <a16:colId xmlns:a16="http://schemas.microsoft.com/office/drawing/2014/main" val="1621708251"/>
                    </a:ext>
                  </a:extLst>
                </a:gridCol>
              </a:tblGrid>
              <a:tr h="65786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Объект исследования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Фазовый состав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399232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Исходное состояние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644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№11 круглый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α-Zr + α-U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0622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№17 плоский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α-Zr + α-U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915389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 = 350 °С; n = 30; </a:t>
                      </a:r>
                      <a:r>
                        <a:rPr lang="ru-RU" sz="16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τ</a:t>
                      </a:r>
                      <a:r>
                        <a:rPr lang="ru-RU" sz="1600" baseline="-250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Σ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= 200 ч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737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№2 витой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α-Zr + α-U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731559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 = 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675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°С; n = 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; </a:t>
                      </a:r>
                      <a:r>
                        <a:rPr lang="ru-RU" sz="16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τ</a:t>
                      </a:r>
                      <a:r>
                        <a:rPr lang="ru-RU" sz="1600" baseline="-250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Σ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= 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 ч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037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№4 витой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α-Zr + α-U + UZr2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6606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№12 круглый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α-Zr + α-U + UZr2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0225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№18 плоский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α-Zr + α-U + UZr2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235173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 = 780 °С; n = 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; </a:t>
                      </a:r>
                      <a:r>
                        <a:rPr lang="ru-RU" sz="16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τ</a:t>
                      </a:r>
                      <a:r>
                        <a:rPr lang="ru-RU" sz="1600" baseline="-250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Σ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= 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 ч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239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№5 витой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α-Zr + UZr2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561207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 = 1180 °С; n = 2; </a:t>
                      </a:r>
                      <a:r>
                        <a:rPr lang="ru-RU" sz="16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τ</a:t>
                      </a:r>
                      <a:r>
                        <a:rPr lang="ru-RU" sz="1600" baseline="-250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Σ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= 6 ч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455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№8 витой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α-Zr + UZr2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7679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№13 круглый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α-Zr + UZr2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298090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819AD524-72E0-49F9-B241-12AB5BE2D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814836"/>
              </p:ext>
            </p:extLst>
          </p:nvPr>
        </p:nvGraphicFramePr>
        <p:xfrm>
          <a:off x="5414557" y="2856336"/>
          <a:ext cx="6480000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61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en-US" sz="1600" dirty="0">
                          <a:effectLst/>
                        </a:rPr>
                        <a:t>HV</a:t>
                      </a:r>
                      <a:r>
                        <a:rPr lang="ru-RU" sz="1600" dirty="0">
                          <a:effectLst/>
                        </a:rPr>
                        <a:t>,</a:t>
                      </a:r>
                      <a:r>
                        <a:rPr lang="ru-RU" sz="1600" baseline="0" dirty="0">
                          <a:effectLst/>
                        </a:rPr>
                        <a:t> кг/мм</a:t>
                      </a:r>
                      <a:r>
                        <a:rPr lang="ru-RU" sz="1600" baseline="30000" dirty="0">
                          <a:effectLst/>
                        </a:rPr>
                        <a:t>2</a:t>
                      </a:r>
                      <a:endParaRPr lang="ru-RU" sz="1600" baseline="30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27" marR="466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Покрытие</a:t>
                      </a:r>
                      <a:endParaRPr lang="ru-RU" sz="1600" baseline="30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27" marR="466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Оксидный подслой</a:t>
                      </a:r>
                      <a:endParaRPr lang="ru-RU" sz="1600" baseline="30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27" marR="466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err="1">
                          <a:effectLst/>
                        </a:rPr>
                        <a:t>Оплавл</a:t>
                      </a:r>
                      <a:r>
                        <a:rPr lang="ru-RU" sz="1600" baseline="0" dirty="0">
                          <a:effectLst/>
                        </a:rPr>
                        <a:t>. торец</a:t>
                      </a:r>
                      <a:endParaRPr lang="ru-RU" sz="1600" baseline="30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27" marR="466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Оболочка</a:t>
                      </a:r>
                      <a:endParaRPr lang="ru-RU" sz="1600" baseline="30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27" marR="466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Сердечник (матрица)</a:t>
                      </a:r>
                      <a:endParaRPr lang="ru-RU" sz="1600" baseline="30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27" marR="4662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Исходное</a:t>
                      </a:r>
                      <a:r>
                        <a:rPr lang="ru-RU" sz="1600" baseline="0" dirty="0">
                          <a:effectLst/>
                        </a:rPr>
                        <a:t> с</a:t>
                      </a:r>
                      <a:r>
                        <a:rPr lang="ru-RU" sz="1600" dirty="0">
                          <a:effectLst/>
                        </a:rPr>
                        <a:t>остояние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27" marR="466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317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27" marR="466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27" marR="466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327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27" marR="466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27" marR="466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27" marR="4662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 = 350 </a:t>
                      </a:r>
                      <a:r>
                        <a:rPr lang="ru-RU" sz="1600" baseline="30000" dirty="0">
                          <a:effectLst/>
                        </a:rPr>
                        <a:t>°</a:t>
                      </a:r>
                      <a:r>
                        <a:rPr lang="ru-RU" sz="1600" dirty="0">
                          <a:effectLst/>
                        </a:rPr>
                        <a:t>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27" marR="466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279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27" marR="466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883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27" marR="466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351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27" marR="466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174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27" marR="466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172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27" marR="4662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 = 675 </a:t>
                      </a:r>
                      <a:r>
                        <a:rPr lang="ru-RU" sz="1600" baseline="30000" dirty="0">
                          <a:effectLst/>
                        </a:rPr>
                        <a:t>°</a:t>
                      </a:r>
                      <a:r>
                        <a:rPr lang="ru-RU" sz="1600" dirty="0">
                          <a:effectLst/>
                        </a:rPr>
                        <a:t>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27" marR="466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152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27" marR="466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27" marR="466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236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27" marR="466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157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27" marR="466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179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27" marR="4662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 = 780 </a:t>
                      </a:r>
                      <a:r>
                        <a:rPr lang="ru-RU" sz="1600" baseline="30000" dirty="0">
                          <a:effectLst/>
                        </a:rPr>
                        <a:t>°</a:t>
                      </a:r>
                      <a:r>
                        <a:rPr lang="ru-RU" sz="1600" dirty="0">
                          <a:effectLst/>
                        </a:rPr>
                        <a:t>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27" marR="466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27" marR="466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27" marR="466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246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27" marR="466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165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27" marR="466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27" marR="4662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4EF541D-780F-4E4D-A4A5-83269BED951A}"/>
              </a:ext>
            </a:extLst>
          </p:cNvPr>
          <p:cNvSpPr/>
          <p:nvPr/>
        </p:nvSpPr>
        <p:spPr>
          <a:xfrm>
            <a:off x="5414557" y="2517782"/>
            <a:ext cx="648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Результаты измерения микротвердости </a:t>
            </a:r>
          </a:p>
        </p:txBody>
      </p:sp>
    </p:spTree>
    <p:extLst>
      <p:ext uri="{BB962C8B-B14F-4D97-AF65-F5344CB8AC3E}">
        <p14:creationId xmlns:p14="http://schemas.microsoft.com/office/powerpoint/2010/main" val="1401655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ru-RU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29197"/>
            <a:ext cx="12192000" cy="3737946"/>
          </a:xfrm>
        </p:spPr>
        <p:txBody>
          <a:bodyPr anchor="ctr">
            <a:spAutoFit/>
          </a:bodyPr>
          <a:lstStyle/>
          <a:p>
            <a:pPr marL="360000" indent="-3600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/>
              <a:t>В результате проведенных испытаний фрагментов твэлов реактора ИВГ.1М не выявлено заметного эффекта термического распухания в реализованном температурно-временном диапазоне.</a:t>
            </a:r>
          </a:p>
          <a:p>
            <a:pPr marL="360000" indent="-3600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/>
              <a:t>Показано, что после испытания при Т = 350 °С количество интерметаллидной фазы UZr</a:t>
            </a:r>
            <a:r>
              <a:rPr lang="ru-RU" sz="2000" baseline="-25000" dirty="0"/>
              <a:t>2</a:t>
            </a:r>
            <a:r>
              <a:rPr lang="ru-RU" sz="2000" dirty="0"/>
              <a:t>, образующейся на границе раздела топливного элемента и матрицы, по сравнению с исходным состоянием не изменяется (толщина интерметаллидного слоя не превышает 1,0 мкм).</a:t>
            </a:r>
          </a:p>
          <a:p>
            <a:pPr marL="360000" indent="-3600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/>
              <a:t>Интенсивное образование интерметаллидной фазы отмечено после испытаний при Т = 675</a:t>
            </a:r>
            <a:r>
              <a:rPr lang="en-US" sz="2000" dirty="0"/>
              <a:t> </a:t>
            </a:r>
            <a:r>
              <a:rPr lang="ru-RU" sz="2000" dirty="0"/>
              <a:t>°С (толщина интерметаллидного слоя достигает 19 мкм), а также наблюдается диффузия урана в оболочку (зона диффузии не превысила 30 мкм).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8DB9-8528-4BBC-9DB5-2C443D763CB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518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ru-RU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98364"/>
            <a:ext cx="12192000" cy="4199611"/>
          </a:xfrm>
        </p:spPr>
        <p:txBody>
          <a:bodyPr anchor="ctr">
            <a:spAutoFit/>
          </a:bodyPr>
          <a:lstStyle/>
          <a:p>
            <a:pPr marL="360000" indent="-3600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ru-RU" sz="2000" dirty="0"/>
              <a:t>После испытаний при Т = 780 °С металлического урана в твэле практически не обнаружено. Топливная композиция состоит из интерметаллида и твердого раствора U-Zr, фаза урана отсутствует только в поверхностном слое оболочки толщиной около 20 мкм.</a:t>
            </a:r>
          </a:p>
          <a:p>
            <a:pPr marL="360000" indent="-3600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ru-RU" sz="2000" dirty="0"/>
              <a:t>При Т = 1140</a:t>
            </a:r>
            <a:r>
              <a:rPr lang="en-US" sz="2000" dirty="0"/>
              <a:t> </a:t>
            </a:r>
            <a:r>
              <a:rPr lang="ru-RU" sz="2000" dirty="0"/>
              <a:t>°С диффузия урана прошла практически через всю толщину оболочки, но </a:t>
            </a:r>
            <a:r>
              <a:rPr lang="el-GR" sz="2000" dirty="0"/>
              <a:t>α</a:t>
            </a:r>
            <a:r>
              <a:rPr lang="ru-RU" sz="2000" dirty="0"/>
              <a:t>-излучение по поверхности образцов составляет не более 1,0 частица/</a:t>
            </a:r>
            <a:r>
              <a:rPr lang="en-US" sz="2000" dirty="0"/>
              <a:t>(</a:t>
            </a:r>
            <a:r>
              <a:rPr lang="ru-RU" sz="2000" dirty="0"/>
              <a:t>см</a:t>
            </a:r>
            <a:r>
              <a:rPr lang="ru-RU" sz="2000" baseline="30000" dirty="0"/>
              <a:t>2</a:t>
            </a:r>
            <a:r>
              <a:rPr lang="ru-RU" sz="2000" dirty="0"/>
              <a:t>·мин</a:t>
            </a:r>
            <a:r>
              <a:rPr lang="en-US" sz="2000" dirty="0"/>
              <a:t>)</a:t>
            </a:r>
            <a:r>
              <a:rPr lang="ru-RU" sz="2000" dirty="0"/>
              <a:t>.</a:t>
            </a:r>
          </a:p>
          <a:p>
            <a:pPr marL="360000" indent="-3600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ru-RU" sz="2000" dirty="0"/>
              <a:t>Анализ диаграмм механических нагружений, характерных для ВОТК, показывает, что испытания в диапазоне температур (350 – 675) °С практически не повлияли на пластические свойства образцов. Стабильность микротвердости циркониевой матрицы и оболочки образцов после испытаний позволяет прогнозировать достаточно хорошие механические свойства данной уран-циркониевой композиции.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8DB9-8528-4BBC-9DB5-2C443D763CB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881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063191"/>
            <a:ext cx="10363200" cy="3611468"/>
          </a:xfrm>
        </p:spPr>
        <p:txBody>
          <a:bodyPr>
            <a:normAutofit/>
          </a:bodyPr>
          <a:lstStyle/>
          <a:p>
            <a:r>
              <a:rPr lang="ru-RU" sz="7200" dirty="0"/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601450" y="6453188"/>
            <a:ext cx="590550" cy="365125"/>
          </a:xfrm>
        </p:spPr>
        <p:txBody>
          <a:bodyPr/>
          <a:lstStyle/>
          <a:p>
            <a:fld id="{2FB58DB9-8528-4BBC-9DB5-2C443D763CB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29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ru-RU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ВВЕДЕНИЕ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8DB9-8528-4BBC-9DB5-2C443D763CBE}" type="slidenum">
              <a:rPr lang="ru-RU" smtClean="0"/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8548" y="4670391"/>
            <a:ext cx="6608000" cy="1600566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000" algn="just">
              <a:lnSpc>
                <a:spcPct val="110000"/>
              </a:lnSpc>
            </a:pPr>
            <a:r>
              <a:rPr lang="ru-RU" b="1" dirty="0"/>
              <a:t>Целью данной работы</a:t>
            </a:r>
            <a:r>
              <a:rPr lang="ru-RU" dirty="0"/>
              <a:t> является оценка термического распухания топливной композиции твэлов ВОТК-НОУ реактора ИВГ.1М для прогнозирования её поведения во всем диапазоне температур возможных режимов работы реактора, вплоть до температуры плавления урана.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6000" y="1223259"/>
            <a:ext cx="11880000" cy="160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lnSpc>
                <a:spcPct val="110000"/>
              </a:lnSpc>
            </a:pPr>
            <a:r>
              <a:rPr lang="ru-RU" dirty="0"/>
              <a:t>В соответствии с Программой по снижению обогащения топлива исследовательских и испытательных реакторов </a:t>
            </a:r>
            <a:r>
              <a:rPr lang="en-US" dirty="0"/>
              <a:t>(RERTR) </a:t>
            </a:r>
            <a:r>
              <a:rPr lang="ru-RU" dirty="0"/>
              <a:t>в 2014 г. началась модернизация реактора ИВГ.1М, в рамках которой подразумевается переход на низкообогащенное топливо. Была разработана конструкция спирально-стержневых двухлопастных самодистанционирующихся твэлов, представляющая собой матрицу из сплава Э110 с равномерно распределенными по поперечному сечению твэла соосными волокнами из металлического урана обогащением 19,75 % по изотопу-235.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0" b="25510"/>
          <a:stretch/>
        </p:blipFill>
        <p:spPr>
          <a:xfrm>
            <a:off x="7096916" y="2967652"/>
            <a:ext cx="4860000" cy="32382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812548" y="3773943"/>
            <a:ext cx="540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Рост мелкозернистого урана с сильной ориентировкой зерен (пруток, прокатанный при 300 °C) после 300 циклов в интервале температур (50 – 550) °C </a:t>
            </a:r>
            <a:r>
              <a:rPr lang="en-US" sz="1600" i="1" dirty="0"/>
              <a:t>[1]</a:t>
            </a:r>
            <a:endParaRPr lang="ru-RU" sz="16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48103" y="6420455"/>
            <a:ext cx="7825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ru-RU" sz="1100" dirty="0"/>
              <a:t>Физическое материаловедение: Учебник для вузов. / Под общей ред. Б.А. Калина. – М.: НИЯУ МИФИ, 2012. Том 7. Ядерные топливные материалы / В.Г. Баранов, Ю.Г. Годин, А.В. </a:t>
            </a:r>
            <a:r>
              <a:rPr lang="ru-RU" sz="1100" dirty="0" err="1"/>
              <a:t>Тенишев</a:t>
            </a:r>
            <a:r>
              <a:rPr lang="ru-RU" sz="1100" dirty="0"/>
              <a:t>, А.В. </a:t>
            </a:r>
            <a:r>
              <a:rPr lang="ru-RU" sz="1100" dirty="0" err="1"/>
              <a:t>Хлунов</a:t>
            </a:r>
            <a:r>
              <a:rPr lang="ru-RU" sz="1100" dirty="0"/>
              <a:t>, В.В. Новиков. – М.: МИФИ, 2012. – 640 с.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48" y="2883382"/>
            <a:ext cx="5400000" cy="90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4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ru-RU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МЕТОДИКА РАБОТЫ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537685"/>
              </p:ext>
            </p:extLst>
          </p:nvPr>
        </p:nvGraphicFramePr>
        <p:xfrm>
          <a:off x="6929734" y="1805278"/>
          <a:ext cx="4731657" cy="197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</a:rPr>
                        <a:t>Температура, °С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</a:rPr>
                        <a:t>Суммарный ресурс, 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</a:rPr>
                        <a:t>Количество циклов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</a:rPr>
                        <a:t>350 ± 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</a:rPr>
                        <a:t>675 ± 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</a:rPr>
                        <a:t>780 ± 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</a:rPr>
                        <a:t>1140 ± 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8DB9-8528-4BBC-9DB5-2C443D763CBE}" type="slidenum">
              <a:rPr lang="ru-RU" smtClean="0"/>
              <a:t>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5639" y="3843309"/>
            <a:ext cx="5041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Конструкция рабочего участка для испытаний по ЦТО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82515" y="1409059"/>
            <a:ext cx="32191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i="1" dirty="0"/>
              <a:t>Режимы термических испытаний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13811" y="4117985"/>
            <a:ext cx="7231581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dirty="0"/>
              <a:t>Посттестовые исследования: – визуальный осмотр;</a:t>
            </a:r>
          </a:p>
          <a:p>
            <a:pPr algn="just">
              <a:lnSpc>
                <a:spcPct val="125000"/>
              </a:lnSpc>
            </a:pPr>
            <a:r>
              <a:rPr lang="ru-RU" dirty="0"/>
              <a:t>			  – измерение геометрических параметров;</a:t>
            </a:r>
          </a:p>
          <a:p>
            <a:pPr algn="just">
              <a:lnSpc>
                <a:spcPct val="125000"/>
              </a:lnSpc>
            </a:pPr>
            <a:r>
              <a:rPr lang="ru-RU" dirty="0"/>
              <a:t>			  – рентгенофазовый анализ;</a:t>
            </a:r>
          </a:p>
          <a:p>
            <a:pPr algn="just">
              <a:lnSpc>
                <a:spcPct val="125000"/>
              </a:lnSpc>
            </a:pPr>
            <a:r>
              <a:rPr lang="ru-RU" dirty="0"/>
              <a:t>			  – электронная и оптическая микроскопия;</a:t>
            </a:r>
          </a:p>
          <a:p>
            <a:pPr algn="just">
              <a:lnSpc>
                <a:spcPct val="125000"/>
              </a:lnSpc>
            </a:pPr>
            <a:r>
              <a:rPr lang="ru-RU" dirty="0"/>
              <a:t>			  – измерение микротвердости.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9448" t="31829" r="390" b="1546"/>
          <a:stretch/>
        </p:blipFill>
        <p:spPr>
          <a:xfrm flipV="1">
            <a:off x="593558" y="4688732"/>
            <a:ext cx="6120000" cy="12248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1474884" y="5965227"/>
            <a:ext cx="43573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/>
              <a:t>Характерный внешний вид исходных образцов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73" y="1247929"/>
            <a:ext cx="4824000" cy="260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55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ru-RU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АНАЛИЗ ИСХОДНОГО ОБРАЗЦА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8DB9-8528-4BBC-9DB5-2C443D763CBE}" type="slidenum">
              <a:rPr lang="ru-RU" smtClean="0"/>
              <a:t>4</a:t>
            </a:fld>
            <a:endParaRPr lang="ru-RU"/>
          </a:p>
        </p:txBody>
      </p:sp>
      <p:pic>
        <p:nvPicPr>
          <p:cNvPr id="2050" name="Рисунок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555" y="1331246"/>
            <a:ext cx="2164558" cy="241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421" y="3187828"/>
            <a:ext cx="2160000" cy="24115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561287" y="5733948"/>
            <a:ext cx="22131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Никелевое покрытие на торце твэла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76555" y="3738167"/>
            <a:ext cx="4326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Топливные элементы в циркониевой матрице твэла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681" y="1331246"/>
            <a:ext cx="2158431" cy="241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225732" y="201311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UZr</a:t>
            </a:r>
            <a:r>
              <a:rPr lang="en-US" b="1" baseline="-25000" dirty="0">
                <a:solidFill>
                  <a:srgbClr val="FFFF00"/>
                </a:solidFill>
              </a:rPr>
              <a:t>2</a:t>
            </a:r>
            <a:endParaRPr lang="ru-RU" b="1" baseline="-25000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938" y="3924120"/>
            <a:ext cx="3929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i="1" dirty="0"/>
              <a:t>Характерная структура витых образцов</a:t>
            </a:r>
          </a:p>
        </p:txBody>
      </p:sp>
      <p:pic>
        <p:nvPicPr>
          <p:cNvPr id="6" name="Рисунок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744" y="4157060"/>
            <a:ext cx="1800000" cy="200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858098"/>
              </p:ext>
            </p:extLst>
          </p:nvPr>
        </p:nvGraphicFramePr>
        <p:xfrm>
          <a:off x="4597589" y="4315066"/>
          <a:ext cx="2304000" cy="19154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1991712246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641830457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93378359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277661432"/>
                    </a:ext>
                  </a:extLst>
                </a:gridCol>
              </a:tblGrid>
              <a:tr h="3381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Точка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Ni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Zr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U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37054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–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–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52562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–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–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35776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–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–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38558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59,6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36,4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92487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80,9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13,0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64834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– 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88,0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08984598"/>
                  </a:ext>
                </a:extLst>
              </a:tr>
            </a:tbl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 flipH="1">
            <a:off x="8074693" y="4175064"/>
            <a:ext cx="1732722" cy="7425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8758354" y="1673228"/>
            <a:ext cx="3337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 пределами топливных элементов (ячейки, оболочка, покрытие) следов урана не выявлено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527" y="4416226"/>
            <a:ext cx="4449047" cy="1797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dirty="0"/>
              <a:t>Количество ячеек – 133 шт.</a:t>
            </a:r>
          </a:p>
          <a:p>
            <a:pPr>
              <a:lnSpc>
                <a:spcPct val="125000"/>
              </a:lnSpc>
            </a:pPr>
            <a:r>
              <a:rPr lang="ru-RU" dirty="0"/>
              <a:t>Размер ячеек – 150 мкм</a:t>
            </a:r>
          </a:p>
          <a:p>
            <a:pPr>
              <a:lnSpc>
                <a:spcPct val="125000"/>
              </a:lnSpc>
            </a:pPr>
            <a:r>
              <a:rPr lang="ru-RU" dirty="0"/>
              <a:t>Размер урановых волокон –</a:t>
            </a:r>
            <a:r>
              <a:rPr lang="en-US" dirty="0"/>
              <a:t> </a:t>
            </a:r>
            <a:r>
              <a:rPr lang="ru-RU" dirty="0"/>
              <a:t>50 мкм</a:t>
            </a:r>
          </a:p>
          <a:p>
            <a:pPr>
              <a:lnSpc>
                <a:spcPct val="125000"/>
              </a:lnSpc>
            </a:pPr>
            <a:r>
              <a:rPr lang="ru-RU" dirty="0"/>
              <a:t>Толщина циркониевой оболочки – 250 мкм</a:t>
            </a:r>
          </a:p>
          <a:p>
            <a:pPr>
              <a:lnSpc>
                <a:spcPct val="125000"/>
              </a:lnSpc>
            </a:pPr>
            <a:r>
              <a:rPr lang="ru-RU" dirty="0"/>
              <a:t>Содержание урана – (20 – 25) масс. 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38429" y="2915651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  <a:endParaRPr lang="ru-RU" b="1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8092700" y="144365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Zr</a:t>
            </a:r>
            <a:endParaRPr lang="ru-RU" b="1" baseline="-25000" dirty="0">
              <a:solidFill>
                <a:srgbClr val="FFFF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9" y="1713547"/>
            <a:ext cx="3744000" cy="21613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998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ГЕОМЕТРИЧЕСКИЕ ПАРАМЕТРЫ И ПЛОТНОСТЬ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8DB9-8528-4BBC-9DB5-2C443D763CBE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E18C3748-9C8B-4521-9A26-2F41FC9B1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697076"/>
              </p:ext>
            </p:extLst>
          </p:nvPr>
        </p:nvGraphicFramePr>
        <p:xfrm>
          <a:off x="1074000" y="1432349"/>
          <a:ext cx="10044000" cy="473163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16000">
                  <a:extLst>
                    <a:ext uri="{9D8B030D-6E8A-4147-A177-3AD203B41FA5}">
                      <a16:colId xmlns:a16="http://schemas.microsoft.com/office/drawing/2014/main" val="3138354321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05164213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1811132011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212159158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47423256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2333170180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1110654224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151452764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148128262"/>
                    </a:ext>
                  </a:extLst>
                </a:gridCol>
              </a:tblGrid>
              <a:tr h="18707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№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+mn-lt"/>
                        </a:rPr>
                        <a:t>Диаметр , мм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+mn-lt"/>
                        </a:rPr>
                        <a:t>Толщина лопасти, мм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+mn-lt"/>
                        </a:rPr>
                        <a:t>Длина, мм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Плотность, г/см</a:t>
                      </a:r>
                      <a:r>
                        <a:rPr lang="ru-RU" sz="16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2361658"/>
                  </a:ext>
                </a:extLst>
              </a:tr>
              <a:tr h="187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до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после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до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после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+mn-lt"/>
                        </a:rPr>
                        <a:t>до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+mn-lt"/>
                        </a:rPr>
                        <a:t>после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7909361"/>
                  </a:ext>
                </a:extLst>
              </a:tr>
              <a:tr h="187071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 = 350 °С; n = 30; </a:t>
                      </a:r>
                      <a:r>
                        <a:rPr lang="ru-RU" sz="16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τ</a:t>
                      </a:r>
                      <a:r>
                        <a:rPr lang="ru-RU" sz="1600" baseline="-250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Σ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= 200 ч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8608999"/>
                  </a:ext>
                </a:extLst>
              </a:tr>
              <a:tr h="187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2 витой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2,777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2,850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1,509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1,60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+mn-lt"/>
                        </a:rPr>
                        <a:t>150,84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150,89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0595730"/>
                  </a:ext>
                </a:extLst>
              </a:tr>
              <a:tr h="187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3</a:t>
                      </a:r>
                      <a:r>
                        <a:rPr lang="ru-RU" sz="1600" kern="1200">
                          <a:effectLst/>
                          <a:latin typeface="+mn-lt"/>
                        </a:rPr>
                        <a:t> витой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2,783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2,830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1,501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1,590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150,69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150,57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6478390"/>
                  </a:ext>
                </a:extLst>
              </a:tr>
              <a:tr h="187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9 круглый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2,322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2,390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-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-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150,14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150,14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6,96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3116388"/>
                  </a:ext>
                </a:extLst>
              </a:tr>
              <a:tr h="187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20 плоский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2,789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2,828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1,517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1,590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150,41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150,53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4321465"/>
                  </a:ext>
                </a:extLst>
              </a:tr>
              <a:tr h="187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21 плоский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2,795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2,842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1,515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1,586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150,63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150,70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0753281"/>
                  </a:ext>
                </a:extLst>
              </a:tr>
              <a:tr h="187071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 = 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675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°С; n = 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; </a:t>
                      </a:r>
                      <a:r>
                        <a:rPr lang="ru-RU" sz="16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τ</a:t>
                      </a:r>
                      <a:r>
                        <a:rPr lang="ru-RU" sz="1600" baseline="-250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Σ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= 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 ч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2326668"/>
                  </a:ext>
                </a:extLst>
              </a:tr>
              <a:tr h="187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1</a:t>
                      </a:r>
                      <a:r>
                        <a:rPr lang="ru-RU" sz="1600" kern="1200">
                          <a:effectLst/>
                          <a:latin typeface="+mn-lt"/>
                        </a:rPr>
                        <a:t> витой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2,776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+mn-lt"/>
                        </a:rPr>
                        <a:t>2,776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1,558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+mn-lt"/>
                        </a:rPr>
                        <a:t>1,598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+mn-lt"/>
                        </a:rPr>
                        <a:t>150,67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150,54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effectLst/>
                          <a:latin typeface="+mn-lt"/>
                        </a:rPr>
                        <a:t>7,20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effectLst/>
                          <a:latin typeface="+mn-lt"/>
                        </a:rPr>
                        <a:t>7,18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4100753516"/>
                  </a:ext>
                </a:extLst>
              </a:tr>
              <a:tr h="187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4</a:t>
                      </a:r>
                      <a:r>
                        <a:rPr lang="ru-RU" sz="1600" kern="1200" dirty="0">
                          <a:effectLst/>
                          <a:latin typeface="+mn-lt"/>
                        </a:rPr>
                        <a:t> витой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2,785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2,785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1,586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1,586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+mn-lt"/>
                        </a:rPr>
                        <a:t>150,61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+mn-lt"/>
                        </a:rPr>
                        <a:t>150,58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effectLst/>
                          <a:latin typeface="+mn-lt"/>
                        </a:rPr>
                        <a:t>7,19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effectLst/>
                          <a:latin typeface="+mn-lt"/>
                        </a:rPr>
                        <a:t>7,14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844360296"/>
                  </a:ext>
                </a:extLst>
              </a:tr>
              <a:tr h="187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12 круглый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2,322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2,328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-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-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150,94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150,21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effectLst/>
                          <a:latin typeface="+mn-lt"/>
                        </a:rPr>
                        <a:t>7,02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effectLst/>
                          <a:latin typeface="+mn-lt"/>
                        </a:rPr>
                        <a:t>6,95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557454274"/>
                  </a:ext>
                </a:extLst>
              </a:tr>
              <a:tr h="187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18 плоский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2,764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2,769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1,532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1,506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150,49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150,44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effectLst/>
                          <a:latin typeface="+mn-lt"/>
                        </a:rPr>
                        <a:t>7,12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effectLst/>
                          <a:latin typeface="+mn-lt"/>
                        </a:rPr>
                        <a:t>7,11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446436889"/>
                  </a:ext>
                </a:extLst>
              </a:tr>
              <a:tr h="187071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 = 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78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 °С; n = 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; </a:t>
                      </a:r>
                      <a:r>
                        <a:rPr lang="ru-RU" sz="16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τ</a:t>
                      </a:r>
                      <a:r>
                        <a:rPr lang="ru-RU" sz="1600" baseline="-250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Σ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= 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 ч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1303828"/>
                  </a:ext>
                </a:extLst>
              </a:tr>
              <a:tr h="187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5 витой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2,729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+mn-lt"/>
                        </a:rPr>
                        <a:t>2,753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1,548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1,548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150,70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151,08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effectLst/>
                          <a:latin typeface="+mn-lt"/>
                        </a:rPr>
                        <a:t>7,21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effectLst/>
                          <a:latin typeface="+mn-lt"/>
                        </a:rPr>
                        <a:t>7,19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732918986"/>
                  </a:ext>
                </a:extLst>
              </a:tr>
              <a:tr h="187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14 круглый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2,313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2,311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-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-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150,43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150,75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effectLst/>
                          <a:latin typeface="+mn-lt"/>
                        </a:rPr>
                        <a:t>6,99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effectLst/>
                          <a:latin typeface="+mn-lt"/>
                        </a:rPr>
                        <a:t>7,05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758526941"/>
                  </a:ext>
                </a:extLst>
              </a:tr>
              <a:tr h="187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19 плоский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2,803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2,776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1,538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1,533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150,08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151,07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effectLst/>
                          <a:latin typeface="+mn-lt"/>
                        </a:rPr>
                        <a:t>7,18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effectLst/>
                          <a:latin typeface="+mn-lt"/>
                        </a:rPr>
                        <a:t>7,00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882372648"/>
                  </a:ext>
                </a:extLst>
              </a:tr>
              <a:tr h="187071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 = 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114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 °С; n = 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; </a:t>
                      </a:r>
                      <a:r>
                        <a:rPr lang="ru-RU" sz="16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τ</a:t>
                      </a:r>
                      <a:r>
                        <a:rPr lang="ru-RU" sz="1600" baseline="-250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Σ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= 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ч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4060683"/>
                  </a:ext>
                </a:extLst>
              </a:tr>
              <a:tr h="187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8 витой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2,798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2,748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1,558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+mn-lt"/>
                        </a:rPr>
                        <a:t>1,515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+mn-lt"/>
                        </a:rPr>
                        <a:t>-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+mn-lt"/>
                        </a:rPr>
                        <a:t>-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5091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14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2" y="3587137"/>
            <a:ext cx="5004000" cy="269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ru-RU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ЦТО – 1 этап (Т = 350 °С; n = 30; </a:t>
            </a:r>
            <a:r>
              <a:rPr lang="ru-RU" b="1" dirty="0" err="1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τ</a:t>
            </a:r>
            <a:r>
              <a:rPr lang="ru-RU" b="1" baseline="-25000" dirty="0" err="1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Σ</a:t>
            </a:r>
            <a:r>
              <a:rPr lang="ru-RU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= 200 ч)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8DB9-8528-4BBC-9DB5-2C443D763CBE}" type="slidenum">
              <a:rPr lang="ru-RU" smtClean="0"/>
              <a:t>6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98" y="1568709"/>
            <a:ext cx="5076000" cy="13300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02626" y="4046492"/>
            <a:ext cx="6336896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lnSpc>
                <a:spcPct val="125000"/>
              </a:lnSpc>
            </a:pPr>
            <a:r>
              <a:rPr lang="ru-RU" dirty="0"/>
              <a:t>При анализе образцов отмечено следующее: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ru-RU" dirty="0"/>
              <a:t>появление цветов побежалости на всех образцах;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ru-RU" dirty="0"/>
              <a:t>целостность торцевых покрытий не нарушена;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ru-RU" dirty="0"/>
              <a:t>толщина интерметаллидного слоя не превышает 1 мкм;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ru-RU" dirty="0"/>
              <a:t>отсутствие диффузии урана в циркониевую матрицу;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ru-RU" dirty="0"/>
              <a:t>фазовый состав твэла соответствует исходному состоянию.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8057" y="2962550"/>
            <a:ext cx="372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i="1" dirty="0"/>
              <a:t>Внешний вид образца после испытаний</a:t>
            </a:r>
          </a:p>
        </p:txBody>
      </p:sp>
      <p:pic>
        <p:nvPicPr>
          <p:cNvPr id="9" name="Рисунок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65" y="1311787"/>
            <a:ext cx="2160000" cy="24235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0339090" y="1984972"/>
            <a:ext cx="17644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Поперечное сечение средней части твэла после испытаний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330" y="1316705"/>
            <a:ext cx="2160000" cy="24137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9949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ru-RU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ЦТО – 1 этап (Т = 350 °С; n = 30; </a:t>
            </a:r>
            <a:r>
              <a:rPr lang="ru-RU" b="1" dirty="0" err="1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τ</a:t>
            </a:r>
            <a:r>
              <a:rPr lang="ru-RU" b="1" baseline="-25000" dirty="0" err="1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Σ</a:t>
            </a:r>
            <a:r>
              <a:rPr lang="ru-RU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= 200 ч)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8DB9-8528-4BBC-9DB5-2C443D763CBE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802188"/>
              </p:ext>
            </p:extLst>
          </p:nvPr>
        </p:nvGraphicFramePr>
        <p:xfrm>
          <a:off x="8894421" y="1557986"/>
          <a:ext cx="2880000" cy="2091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Точка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Ni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Zr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81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,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17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,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,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0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,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80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,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17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,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,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0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,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80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,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17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,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,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0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,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62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,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13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,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23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,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0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,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62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,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13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,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23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,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,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62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,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13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,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22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,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99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,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0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,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0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,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99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,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0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,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" r="318" b="393"/>
          <a:stretch/>
        </p:blipFill>
        <p:spPr>
          <a:xfrm>
            <a:off x="598997" y="1332238"/>
            <a:ext cx="2484000" cy="27722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4" name="Рисунок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58" y="1395348"/>
            <a:ext cx="2160000" cy="241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12912" y="4571416"/>
            <a:ext cx="117661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lnSpc>
                <a:spcPct val="125000"/>
              </a:lnSpc>
            </a:pPr>
            <a:r>
              <a:rPr lang="ru-RU" dirty="0"/>
              <a:t>Толщина оксидной пленки на поверхности оболочки и никелевого покрытия составляет менее 1 мкм, интенсивное окисление начинается на границе раздела «оболочка – покрытие – оплавленный торец» и продолжается по всей поверхности оплавленного торца. Толщина подслоя </a:t>
            </a:r>
            <a:r>
              <a:rPr lang="ru-RU" dirty="0" err="1"/>
              <a:t>Zr,U</a:t>
            </a:r>
            <a:r>
              <a:rPr lang="ru-RU" dirty="0"/>
              <a:t>(O) составляет около 35 мкм.</a:t>
            </a:r>
          </a:p>
          <a:p>
            <a:pPr indent="360000" algn="just">
              <a:lnSpc>
                <a:spcPct val="125000"/>
              </a:lnSpc>
            </a:pPr>
            <a:r>
              <a:rPr lang="ru-RU" dirty="0"/>
              <a:t>Образцы данной серии имели малую толщину никелевого покрытия торцев – от 25 до 50 мкм.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97294" y="4171553"/>
            <a:ext cx="5219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Состояние никелевого покрытия на торце твэла </a:t>
            </a:r>
          </a:p>
        </p:txBody>
      </p:sp>
      <p:pic>
        <p:nvPicPr>
          <p:cNvPr id="7" name="Рисунок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165" y="1335770"/>
            <a:ext cx="2484000" cy="27687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74857" y="3892512"/>
            <a:ext cx="52995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Результаты локального рентгеноспектрального микроанализа торцевой области твэла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2080" y="330635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Zr</a:t>
            </a:r>
            <a:endParaRPr lang="ru-RU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082414" y="3308944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Zr</a:t>
            </a:r>
            <a:r>
              <a:rPr lang="ru-RU" b="1" dirty="0"/>
              <a:t>-</a:t>
            </a:r>
            <a:r>
              <a:rPr lang="en-US" b="1" dirty="0"/>
              <a:t>U</a:t>
            </a:r>
            <a:endParaRPr lang="ru-RU" b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4060179" y="2019384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Ni-</a:t>
            </a:r>
            <a:r>
              <a:rPr lang="ru-RU" b="1" dirty="0">
                <a:solidFill>
                  <a:srgbClr val="FFFF00"/>
                </a:solidFill>
              </a:rPr>
              <a:t>покрытие</a:t>
            </a:r>
            <a:endParaRPr lang="ru-RU" b="1" baseline="-250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6608" y="2533998"/>
            <a:ext cx="869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</a:rPr>
              <a:t>Zr,U</a:t>
            </a:r>
            <a:r>
              <a:rPr lang="en-US" b="1" dirty="0">
                <a:solidFill>
                  <a:srgbClr val="FFFF00"/>
                </a:solidFill>
              </a:rPr>
              <a:t>(O)</a:t>
            </a:r>
            <a:endParaRPr lang="ru-RU" b="1" baseline="-25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14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ru-RU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ЦТО – 2 этап (Т = 675 °С; n = 5; </a:t>
            </a:r>
            <a:r>
              <a:rPr lang="ru-RU" b="1" dirty="0" err="1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τ</a:t>
            </a:r>
            <a:r>
              <a:rPr lang="ru-RU" b="1" baseline="-25000" dirty="0" err="1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Σ</a:t>
            </a:r>
            <a:r>
              <a:rPr lang="ru-RU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= 30 ч)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8DB9-8528-4BBC-9DB5-2C443D763CBE}" type="slidenum">
              <a:rPr lang="ru-RU" smtClean="0"/>
              <a:t>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4116838"/>
            <a:ext cx="1143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dirty="0"/>
              <a:t>При анализе образцов наблюдается: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/>
              <a:t>появление цветов побежалости на всех образцах;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/>
              <a:t>увеличение толщины интерметаллидного слоя до 19 мкм;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/>
              <a:t>образование вокруг топливных элементов сетки светлых полос, связанное с диффузией урана по границам зерен матрицы. Зона диффузии урана в оболочку не превышает 15 мкм;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/>
              <a:t>зерна матрицы (α-Zr) имеют полиэдрическую, близкую к </a:t>
            </a:r>
            <a:r>
              <a:rPr lang="ru-RU" dirty="0" err="1"/>
              <a:t>равноосной</a:t>
            </a:r>
            <a:r>
              <a:rPr lang="ru-RU" dirty="0"/>
              <a:t> форму, размер составляет около 7 мкм;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/>
              <a:t>оксидных слоев под никелевым покрытием не обнаружено;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/>
              <a:t>на расстоянии 15 мкм от поверхности твэла уран в покрытии отсутствует.</a:t>
            </a:r>
          </a:p>
        </p:txBody>
      </p:sp>
      <p:pic>
        <p:nvPicPr>
          <p:cNvPr id="9" name="Рисунок 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92" y="1317809"/>
            <a:ext cx="2474447" cy="277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000" y="1316312"/>
            <a:ext cx="2484000" cy="27734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51">
            <a:extLst>
              <a:ext uri="{FF2B5EF4-FFF2-40B4-BE49-F238E27FC236}">
                <a16:creationId xmlns:a16="http://schemas.microsoft.com/office/drawing/2014/main" id="{799627D4-7D26-4B94-9A5E-75A3AAEC7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161" y="1248704"/>
            <a:ext cx="2592000" cy="29087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2F31A3-D26D-4318-B5AC-2A8FA91D78C3}"/>
              </a:ext>
            </a:extLst>
          </p:cNvPr>
          <p:cNvSpPr txBox="1"/>
          <p:nvPr/>
        </p:nvSpPr>
        <p:spPr>
          <a:xfrm>
            <a:off x="8529931" y="19905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Zr</a:t>
            </a:r>
            <a:endParaRPr lang="ru-RU" b="1" baseline="-250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9C3B46-74DD-4E9D-88D5-266B2EAE5B51}"/>
              </a:ext>
            </a:extLst>
          </p:cNvPr>
          <p:cNvSpPr txBox="1"/>
          <p:nvPr/>
        </p:nvSpPr>
        <p:spPr>
          <a:xfrm>
            <a:off x="8990567" y="1624972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Ni-</a:t>
            </a:r>
            <a:r>
              <a:rPr lang="ru-RU" b="1" dirty="0">
                <a:solidFill>
                  <a:srgbClr val="FFFF00"/>
                </a:solidFill>
              </a:rPr>
              <a:t>покрытие</a:t>
            </a:r>
            <a:endParaRPr lang="ru-RU" b="1" baseline="-250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1E426E-1A8E-45D1-8A90-F6E067E38C45}"/>
              </a:ext>
            </a:extLst>
          </p:cNvPr>
          <p:cNvSpPr txBox="1"/>
          <p:nvPr/>
        </p:nvSpPr>
        <p:spPr>
          <a:xfrm>
            <a:off x="10040680" y="306393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Zr</a:t>
            </a:r>
            <a:r>
              <a:rPr lang="ru-RU" b="1" dirty="0">
                <a:solidFill>
                  <a:srgbClr val="FFFF00"/>
                </a:solidFill>
              </a:rPr>
              <a:t>-</a:t>
            </a:r>
            <a:r>
              <a:rPr lang="en-US" b="1" dirty="0">
                <a:solidFill>
                  <a:srgbClr val="FFFF00"/>
                </a:solidFill>
              </a:rPr>
              <a:t>U</a:t>
            </a:r>
            <a:endParaRPr lang="ru-RU" b="1" baseline="-25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11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ru-RU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ЦТО – 3 этап (Т = 780 °С; n = 5; </a:t>
            </a:r>
            <a:r>
              <a:rPr lang="ru-RU" b="1" dirty="0" err="1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τ</a:t>
            </a:r>
            <a:r>
              <a:rPr lang="ru-RU" b="1" baseline="-25000" dirty="0" err="1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Σ</a:t>
            </a:r>
            <a:r>
              <a:rPr lang="ru-RU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= 30 ч)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8DB9-8528-4BBC-9DB5-2C443D763CBE}" type="slidenum">
              <a:rPr lang="ru-RU" smtClean="0"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00700" y="1244698"/>
            <a:ext cx="8740500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lnSpc>
                <a:spcPct val="125000"/>
              </a:lnSpc>
            </a:pPr>
            <a:r>
              <a:rPr lang="ru-RU" dirty="0"/>
              <a:t>Анализ образцов показал: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ru-RU" dirty="0"/>
              <a:t>равномерное появление цветов побежалости на всех образцах;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ru-RU" dirty="0"/>
              <a:t>локальное отслоение покрытия от поверхности твэла;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ru-RU" dirty="0"/>
              <a:t>образование подслоя толщиной 7 мкм на границе «покрытие – оболочка» (точка 2);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ru-RU" dirty="0"/>
              <a:t>отсутствие диффузии урана в покрытие</a:t>
            </a:r>
            <a:r>
              <a:rPr lang="en-US" dirty="0"/>
              <a:t>;</a:t>
            </a:r>
            <a:endParaRPr lang="ru-RU" dirty="0"/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ru-RU" dirty="0"/>
              <a:t>рентгеновский дифракционный спектр, полученный с продольного сечения твэла, показал отсутствие металлического урана в топливной композиции.</a:t>
            </a:r>
          </a:p>
        </p:txBody>
      </p:sp>
      <p:pic>
        <p:nvPicPr>
          <p:cNvPr id="6" name="Рисунок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5" y="1310973"/>
            <a:ext cx="2484000" cy="27732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7" y="3842714"/>
            <a:ext cx="2160000" cy="241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522381"/>
              </p:ext>
            </p:extLst>
          </p:nvPr>
        </p:nvGraphicFramePr>
        <p:xfrm>
          <a:off x="354635" y="4252188"/>
          <a:ext cx="2880000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Точка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Ni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Zr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U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</a:rPr>
                        <a:t>O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70,9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26,8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+mn-lt"/>
                        </a:rPr>
                        <a:t>–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72,0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23,6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4,4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+mn-lt"/>
                        </a:rPr>
                        <a:t>–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99,4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+mn-lt"/>
                        </a:rPr>
                        <a:t>–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+mn-lt"/>
                        </a:rPr>
                        <a:t>–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99,7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+mn-lt"/>
                        </a:rPr>
                        <a:t>–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+mn-lt"/>
                        </a:rPr>
                        <a:t>–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99,7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+mn-lt"/>
                        </a:rPr>
                        <a:t>–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+mn-lt"/>
                        </a:rPr>
                        <a:t>–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99,8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+mn-lt"/>
                        </a:rPr>
                        <a:t>–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+mn-lt"/>
                        </a:rPr>
                        <a:t>–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+mn-lt"/>
                        </a:rPr>
                        <a:t>–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+mn-lt"/>
                        </a:rPr>
                        <a:t>–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+mn-lt"/>
                        </a:rPr>
                        <a:t>–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160D57-1281-46C7-BCC4-D0764F33E5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959" y="3702164"/>
            <a:ext cx="5004000" cy="269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97006"/>
      </p:ext>
    </p:extLst>
  </p:cSld>
  <p:clrMapOvr>
    <a:masterClrMapping/>
  </p:clrMapOvr>
</p:sld>
</file>

<file path=ppt/theme/theme1.xml><?xml version="1.0" encoding="utf-8"?>
<a:theme xmlns:a="http://schemas.openxmlformats.org/drawingml/2006/main" name="Заглавная тема ЛУЧ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Заглавная тема ЛУЧ" id="{B3052F56-9457-49D7-AA1F-C377D27ADEB2}" vid="{7368C620-E5FC-42B5-9796-0078E5225A0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Заглавная тема ЛУЧ</Template>
  <TotalTime>5798</TotalTime>
  <Words>1852</Words>
  <Application>Microsoft Office PowerPoint</Application>
  <PresentationFormat>Широкоэкранный</PresentationFormat>
  <Paragraphs>449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Заглавная тема ЛУЧ</vt:lpstr>
      <vt:lpstr>ДОРЕАКТОРНЫЕ ИСПЫТАНИЯ ФРАГМЕНТОВ УРАН-ЦИРКОНИЕВЫХ МЕТАЛЛИЧЕСКИХ ТВЭЛОВ В ХОДЕ КОНВЕРСИИ АКТИВНОЙ ЗОНЫ РЕАКТОРА ИВГ.1М</vt:lpstr>
      <vt:lpstr>ВВЕДЕНИЕ</vt:lpstr>
      <vt:lpstr>МЕТОДИКА РАБОТЫ</vt:lpstr>
      <vt:lpstr>АНАЛИЗ ИСХОДНОГО ОБРАЗЦА</vt:lpstr>
      <vt:lpstr>ГЕОМЕТРИЧЕСКИЕ ПАРАМЕТРЫ И ПЛОТНОСТЬ</vt:lpstr>
      <vt:lpstr>ЦТО – 1 этап (Т = 350 °С; n = 30; τΣ = 200 ч)</vt:lpstr>
      <vt:lpstr>ЦТО – 1 этап (Т = 350 °С; n = 30; τΣ = 200 ч)</vt:lpstr>
      <vt:lpstr>ЦТО – 2 этап (Т = 675 °С; n = 5; τΣ = 30 ч)</vt:lpstr>
      <vt:lpstr>ЦТО – 3 этап (Т = 780 °С; n = 5; τΣ = 30 ч)</vt:lpstr>
      <vt:lpstr>ЦТО – 3 этап (Т = 780 °С; n = 5; τΣ = 30 ч)</vt:lpstr>
      <vt:lpstr>ЦТО – 4 этап (Т = 1140 °С; n = 2; τΣ = 6 ч)</vt:lpstr>
      <vt:lpstr>ОЦЕНКА МЕХАНИЧЕСКИХ СВОЙСТВ</vt:lpstr>
      <vt:lpstr>ФАЗОВЫЙ СОСТАВ И МИКРОТВЕРДОСТЬ</vt:lpstr>
      <vt:lpstr>Выводы</vt:lpstr>
      <vt:lpstr>Выводы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Полунин Кирилл Константинович</dc:creator>
  <cp:lastModifiedBy>Кирилл Полунин</cp:lastModifiedBy>
  <cp:revision>239</cp:revision>
  <dcterms:created xsi:type="dcterms:W3CDTF">2019-02-19T10:00:29Z</dcterms:created>
  <dcterms:modified xsi:type="dcterms:W3CDTF">2019-05-29T23:18:37Z</dcterms:modified>
</cp:coreProperties>
</file>