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324" r:id="rId2"/>
    <p:sldId id="392" r:id="rId3"/>
    <p:sldId id="450" r:id="rId4"/>
    <p:sldId id="451" r:id="rId5"/>
    <p:sldId id="440" r:id="rId6"/>
    <p:sldId id="452" r:id="rId7"/>
    <p:sldId id="458" r:id="rId8"/>
    <p:sldId id="459" r:id="rId9"/>
    <p:sldId id="460" r:id="rId10"/>
    <p:sldId id="461" r:id="rId11"/>
    <p:sldId id="462" r:id="rId12"/>
    <p:sldId id="463" r:id="rId13"/>
    <p:sldId id="457" r:id="rId14"/>
    <p:sldId id="399" r:id="rId15"/>
    <p:sldId id="413" r:id="rId16"/>
    <p:sldId id="430" r:id="rId17"/>
    <p:sldId id="444" r:id="rId1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1C0148-23DA-4AC4-8BE2-C713E6397D00}">
          <p14:sldIdLst>
            <p14:sldId id="324"/>
            <p14:sldId id="392"/>
            <p14:sldId id="450"/>
            <p14:sldId id="451"/>
            <p14:sldId id="440"/>
            <p14:sldId id="452"/>
            <p14:sldId id="458"/>
            <p14:sldId id="459"/>
            <p14:sldId id="460"/>
            <p14:sldId id="461"/>
            <p14:sldId id="462"/>
            <p14:sldId id="463"/>
            <p14:sldId id="457"/>
            <p14:sldId id="399"/>
            <p14:sldId id="413"/>
            <p14:sldId id="430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13">
          <p15:clr>
            <a:srgbClr val="A4A3A4"/>
          </p15:clr>
        </p15:guide>
        <p15:guide id="4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3132">
          <p15:clr>
            <a:srgbClr val="A4A3A4"/>
          </p15:clr>
        </p15:guide>
        <p15:guide id="6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VShidlovskiy" initials="I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04C"/>
    <a:srgbClr val="FFFFFF"/>
    <a:srgbClr val="4B7DB8"/>
    <a:srgbClr val="D0DBC2"/>
    <a:srgbClr val="F19544"/>
    <a:srgbClr val="000000"/>
    <a:srgbClr val="005493"/>
    <a:srgbClr val="011893"/>
    <a:srgbClr val="0432FF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/>
    <p:restoredTop sz="99407" autoAdjust="0"/>
  </p:normalViewPr>
  <p:slideViewPr>
    <p:cSldViewPr showGuides="1">
      <p:cViewPr varScale="1">
        <p:scale>
          <a:sx n="220" d="100"/>
          <a:sy n="220" d="100"/>
        </p:scale>
        <p:origin x="2832" y="176"/>
      </p:cViewPr>
      <p:guideLst>
        <p:guide orient="horz" pos="2160"/>
        <p:guide pos="2880"/>
        <p:guide pos="113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784" y="-96"/>
      </p:cViewPr>
      <p:guideLst>
        <p:guide orient="horz" pos="3110"/>
        <p:guide pos="2141"/>
        <p:guide orient="horz" pos="3127"/>
        <p:guide orient="horz" pos="3114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0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3493"/>
            <a:ext cx="5409562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90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790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CF3ADD-A7E9-4F90-846B-6F8D243F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16432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4C61-CE3F-481A-925B-5B6450CA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701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67A1-E3B5-4928-95A9-A003F5A9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333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47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7923-61AA-43FB-87D8-664A8565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62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7629-A8C7-4BDC-939D-B760E1F7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2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DA68-B024-444C-ACB9-315B4F45C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9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41E8-9986-4E7E-99A2-58F46043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686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2B87-93CF-4C56-AA7C-D3F4229F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807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97B1-A414-4547-9882-2CD78540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72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9589-BFE4-42E3-BC30-177A5C3E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10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465A52-76A2-4347-A99F-48B45BAC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0.jp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</a:t>
            </a:fld>
            <a:endParaRPr lang="ru-RU" altLang="ru-RU" sz="2200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2265" y="1556792"/>
            <a:ext cx="84962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2400" b="1" dirty="0">
                <a:solidFill>
                  <a:srgbClr val="004080"/>
                </a:solidFill>
              </a:rPr>
              <a:t>Текущее состояние и планы работ по обоснованию смешанного нитридного топлива для реакторов на быстрых нейтронах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3559" y="3717032"/>
            <a:ext cx="831691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ru-RU" sz="2000" dirty="0">
              <a:solidFill>
                <a:srgbClr val="004080"/>
              </a:solidFill>
            </a:endParaRPr>
          </a:p>
          <a:p>
            <a:pPr algn="ctr"/>
            <a:r>
              <a:rPr lang="ru-RU" sz="2000" dirty="0">
                <a:solidFill>
                  <a:srgbClr val="004080"/>
                </a:solidFill>
              </a:rPr>
              <a:t>Скупов М.В., </a:t>
            </a:r>
            <a:r>
              <a:rPr lang="ru-RU" sz="2000" dirty="0" err="1">
                <a:solidFill>
                  <a:srgbClr val="004080"/>
                </a:solidFill>
              </a:rPr>
              <a:t>Забудько</a:t>
            </a:r>
            <a:r>
              <a:rPr lang="ru-RU" sz="2000" dirty="0">
                <a:solidFill>
                  <a:srgbClr val="004080"/>
                </a:solidFill>
              </a:rPr>
              <a:t> Л.М.</a:t>
            </a:r>
          </a:p>
          <a:p>
            <a:pPr algn="ctr"/>
            <a:endParaRPr lang="ru-RU" sz="2000" dirty="0">
              <a:solidFill>
                <a:srgbClr val="004080"/>
              </a:solidFill>
            </a:endParaRPr>
          </a:p>
          <a:p>
            <a:pPr algn="ctr"/>
            <a:r>
              <a:rPr lang="ru-RU" sz="2000" dirty="0">
                <a:solidFill>
                  <a:srgbClr val="004080"/>
                </a:solidFill>
              </a:rPr>
              <a:t>28-30 мая 2019 г.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294"/>
              </p:ext>
            </p:extLst>
          </p:nvPr>
        </p:nvGraphicFramePr>
        <p:xfrm>
          <a:off x="233975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6" descr="tvel_new_rus.jpg">
            <a:extLst>
              <a:ext uri="{FF2B5EF4-FFF2-40B4-BE49-F238E27FC236}">
                <a16:creationId xmlns:a16="http://schemas.microsoft.com/office/drawing/2014/main" id="{ED234D39-A8F2-0246-A48B-B47FB6B7B9F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16632"/>
            <a:ext cx="1774624" cy="6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BD1675-42E2-8D40-9B9D-0E78D515A263}"/>
              </a:ext>
            </a:extLst>
          </p:cNvPr>
          <p:cNvSpPr/>
          <p:nvPr/>
        </p:nvSpPr>
        <p:spPr>
          <a:xfrm>
            <a:off x="1741762" y="5374957"/>
            <a:ext cx="5840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АО «ГНЦ НИИАР»</a:t>
            </a:r>
          </a:p>
          <a:p>
            <a:pPr algn="ctr"/>
            <a:r>
              <a:rPr lang="ru-RU" dirty="0"/>
              <a:t>ХI конференция по реакторному материаловедению</a:t>
            </a:r>
            <a:endParaRPr lang="ru-RU" b="1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8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10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332656"/>
            <a:ext cx="5976664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Послереакторные исследования прототипов твэлов БРЕСТ (КЭТВС-3)</a:t>
            </a:r>
            <a:endParaRPr lang="ru-RU" kern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7EB84-918A-7C47-97FB-FCFD8B707751}"/>
              </a:ext>
            </a:extLst>
          </p:cNvPr>
          <p:cNvSpPr/>
          <p:nvPr/>
        </p:nvSpPr>
        <p:spPr>
          <a:xfrm>
            <a:off x="2627784" y="1115452"/>
            <a:ext cx="381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4 мкк; ЭП823; 4,54 % </a:t>
            </a:r>
            <a:r>
              <a:rPr lang="ru-RU" altLang="ru-RU" dirty="0" err="1"/>
              <a:t>т.а</a:t>
            </a:r>
            <a:r>
              <a:rPr lang="ru-RU" altLang="ru-RU" dirty="0"/>
              <a:t>.; 53,0 сна</a:t>
            </a:r>
            <a:endParaRPr lang="ru-RU" dirty="0"/>
          </a:p>
        </p:txBody>
      </p:sp>
      <p:pic>
        <p:nvPicPr>
          <p:cNvPr id="33" name="Рисунок 563" descr="Разновысотность_1_цв">
            <a:extLst>
              <a:ext uri="{FF2B5EF4-FFF2-40B4-BE49-F238E27FC236}">
                <a16:creationId xmlns:a16="http://schemas.microsoft.com/office/drawing/2014/main" id="{7A6E010E-8431-FA4B-84C1-45EDE4F5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68" y="1620039"/>
            <a:ext cx="2277230" cy="19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19EE72-0E1E-6644-979A-F416ABB7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673729"/>
            <a:ext cx="2867123" cy="3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 dirty="0">
                <a:solidFill>
                  <a:srgbClr val="000099"/>
                </a:solidFill>
              </a:rPr>
              <a:t>Увеличение длины от 1 до 5,</a:t>
            </a:r>
            <a:r>
              <a:rPr kumimoji="0" lang="en-US" altLang="ru-RU" sz="1100" dirty="0">
                <a:solidFill>
                  <a:srgbClr val="000099"/>
                </a:solidFill>
              </a:rPr>
              <a:t>3</a:t>
            </a:r>
            <a:r>
              <a:rPr kumimoji="0" lang="ru-RU" altLang="ru-RU" sz="1100" dirty="0">
                <a:solidFill>
                  <a:srgbClr val="000099"/>
                </a:solidFill>
              </a:rPr>
              <a:t> мм</a:t>
            </a:r>
            <a:endParaRPr kumimoji="0" lang="ru-RU" altLang="ru-RU" sz="1100" dirty="0"/>
          </a:p>
        </p:txBody>
      </p:sp>
      <p:pic>
        <p:nvPicPr>
          <p:cNvPr id="35" name="Рисунок 593">
            <a:extLst>
              <a:ext uri="{FF2B5EF4-FFF2-40B4-BE49-F238E27FC236}">
                <a16:creationId xmlns:a16="http://schemas.microsoft.com/office/drawing/2014/main" id="{4507EF09-CF90-874C-9962-D21004CD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990"/>
            <a:ext cx="2797740" cy="186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91">
            <a:extLst>
              <a:ext uri="{FF2B5EF4-FFF2-40B4-BE49-F238E27FC236}">
                <a16:creationId xmlns:a16="http://schemas.microsoft.com/office/drawing/2014/main" id="{8058DD91-CB4E-C04E-AB97-F906104F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80" y="4107201"/>
            <a:ext cx="2732677" cy="18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592">
            <a:extLst>
              <a:ext uri="{FF2B5EF4-FFF2-40B4-BE49-F238E27FC236}">
                <a16:creationId xmlns:a16="http://schemas.microsoft.com/office/drawing/2014/main" id="{204950D0-2C8D-4F4E-910C-AFC13010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8" y="4107200"/>
            <a:ext cx="2732677" cy="18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29">
            <a:extLst>
              <a:ext uri="{FF2B5EF4-FFF2-40B4-BE49-F238E27FC236}">
                <a16:creationId xmlns:a16="http://schemas.microsoft.com/office/drawing/2014/main" id="{2D3AFEB9-2AF3-7F40-BED0-6C4E5812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94" y="5953628"/>
            <a:ext cx="2348507" cy="3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 dirty="0">
                <a:solidFill>
                  <a:srgbClr val="000099"/>
                </a:solidFill>
              </a:rPr>
              <a:t>Твэл №30 с </a:t>
            </a:r>
            <a:r>
              <a:rPr kumimoji="0" lang="en-US" altLang="ru-RU" sz="1100" dirty="0">
                <a:solidFill>
                  <a:srgbClr val="000099"/>
                </a:solidFill>
              </a:rPr>
              <a:t>UO</a:t>
            </a:r>
            <a:r>
              <a:rPr kumimoji="0" lang="en-US" altLang="ru-RU" sz="1100" baseline="-25000" dirty="0">
                <a:solidFill>
                  <a:srgbClr val="000099"/>
                </a:solidFill>
              </a:rPr>
              <a:t>2</a:t>
            </a:r>
            <a:r>
              <a:rPr kumimoji="0" lang="ru-RU" altLang="ru-RU" sz="1100" dirty="0">
                <a:solidFill>
                  <a:srgbClr val="000099"/>
                </a:solidFill>
              </a:rPr>
              <a:t> топливом </a:t>
            </a:r>
            <a:endParaRPr kumimoji="0" lang="ru-RU" altLang="ru-RU" sz="1100" dirty="0"/>
          </a:p>
        </p:txBody>
      </p:sp>
      <p:sp>
        <p:nvSpPr>
          <p:cNvPr id="39" name="Прямоугольник 30">
            <a:extLst>
              <a:ext uri="{FF2B5EF4-FFF2-40B4-BE49-F238E27FC236}">
                <a16:creationId xmlns:a16="http://schemas.microsoft.com/office/drawing/2014/main" id="{2B3FDB86-6C76-B944-ADFA-8BDAA37D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415" y="5972571"/>
            <a:ext cx="2599204" cy="3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>
                <a:solidFill>
                  <a:srgbClr val="000099"/>
                </a:solidFill>
              </a:rPr>
              <a:t>Твэл №</a:t>
            </a:r>
            <a:r>
              <a:rPr kumimoji="0" lang="en-US" altLang="ru-RU" sz="1100">
                <a:solidFill>
                  <a:srgbClr val="000099"/>
                </a:solidFill>
              </a:rPr>
              <a:t>26</a:t>
            </a:r>
            <a:r>
              <a:rPr kumimoji="0" lang="ru-RU" altLang="ru-RU" sz="1100">
                <a:solidFill>
                  <a:srgbClr val="000099"/>
                </a:solidFill>
              </a:rPr>
              <a:t> со СНУП топливом </a:t>
            </a:r>
            <a:endParaRPr kumimoji="0" lang="ru-RU" altLang="ru-RU" sz="1100"/>
          </a:p>
        </p:txBody>
      </p:sp>
      <p:sp>
        <p:nvSpPr>
          <p:cNvPr id="40" name="Прямоугольник 31">
            <a:extLst>
              <a:ext uri="{FF2B5EF4-FFF2-40B4-BE49-F238E27FC236}">
                <a16:creationId xmlns:a16="http://schemas.microsoft.com/office/drawing/2014/main" id="{493D4DE5-C7D4-0C4F-B23A-06C9DC6B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284" y="5972571"/>
            <a:ext cx="2599204" cy="3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>
                <a:solidFill>
                  <a:srgbClr val="000099"/>
                </a:solidFill>
              </a:rPr>
              <a:t>Твэл №31 со СНУП топливом </a:t>
            </a:r>
            <a:endParaRPr kumimoji="0" lang="ru-RU" altLang="ru-RU" sz="1100"/>
          </a:p>
        </p:txBody>
      </p:sp>
      <p:pic>
        <p:nvPicPr>
          <p:cNvPr id="41" name="Изображение 32">
            <a:extLst>
              <a:ext uri="{FF2B5EF4-FFF2-40B4-BE49-F238E27FC236}">
                <a16:creationId xmlns:a16="http://schemas.microsoft.com/office/drawing/2014/main" id="{2CFF01C1-1E31-4849-9728-6D3609CD63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25" y="1412776"/>
            <a:ext cx="4172193" cy="21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33">
            <a:extLst>
              <a:ext uri="{FF2B5EF4-FFF2-40B4-BE49-F238E27FC236}">
                <a16:creationId xmlns:a16="http://schemas.microsoft.com/office/drawing/2014/main" id="{C2990F0A-E585-E54F-B490-1BCCFC170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525" y="3644200"/>
            <a:ext cx="41120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100" b="1" dirty="0">
                <a:solidFill>
                  <a:srgbClr val="000000"/>
                </a:solidFill>
              </a:rPr>
              <a:t>Подтверждается связь удлинения </a:t>
            </a:r>
            <a:r>
              <a:rPr kumimoji="0" lang="ru-RU" altLang="ru-RU" sz="1100" b="1" dirty="0" err="1">
                <a:solidFill>
                  <a:srgbClr val="000000"/>
                </a:solidFill>
              </a:rPr>
              <a:t>твэла</a:t>
            </a:r>
            <a:r>
              <a:rPr kumimoji="0" lang="ru-RU" altLang="ru-RU" sz="1100" b="1" dirty="0">
                <a:solidFill>
                  <a:srgbClr val="000000"/>
                </a:solidFill>
              </a:rPr>
              <a:t> с </a:t>
            </a:r>
            <a:r>
              <a:rPr kumimoji="0" lang="ru-RU" altLang="ru-RU" sz="1100" b="1" dirty="0" err="1">
                <a:solidFill>
                  <a:srgbClr val="000000"/>
                </a:solidFill>
              </a:rPr>
              <a:t>овализацией</a:t>
            </a:r>
            <a:r>
              <a:rPr kumimoji="0" lang="ru-RU" altLang="ru-RU" sz="1100" b="1" dirty="0">
                <a:solidFill>
                  <a:srgbClr val="000000"/>
                </a:solidFill>
              </a:rPr>
              <a:t> </a:t>
            </a:r>
            <a:br>
              <a:rPr kumimoji="0" lang="ru-RU" altLang="ru-RU" sz="1100" b="1" dirty="0">
                <a:solidFill>
                  <a:srgbClr val="000000"/>
                </a:solidFill>
              </a:rPr>
            </a:br>
            <a:r>
              <a:rPr kumimoji="0" lang="ru-RU" altLang="ru-RU" sz="1100" b="1" dirty="0">
                <a:solidFill>
                  <a:srgbClr val="000000"/>
                </a:solidFill>
              </a:rPr>
              <a:t>и выходом газа</a:t>
            </a:r>
          </a:p>
        </p:txBody>
      </p:sp>
    </p:spTree>
    <p:extLst>
      <p:ext uri="{BB962C8B-B14F-4D97-AF65-F5344CB8AC3E}">
        <p14:creationId xmlns:p14="http://schemas.microsoft.com/office/powerpoint/2010/main" val="138451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11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16631"/>
            <a:ext cx="5976664" cy="6591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Послереакторные исследования прототипов твэлов БРЕСТ (ЭТВС-5)</a:t>
            </a:r>
            <a:endParaRPr lang="ru-RU" kern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7EB84-918A-7C47-97FB-FCFD8B707751}"/>
              </a:ext>
            </a:extLst>
          </p:cNvPr>
          <p:cNvSpPr/>
          <p:nvPr/>
        </p:nvSpPr>
        <p:spPr>
          <a:xfrm>
            <a:off x="2627784" y="1115452"/>
            <a:ext cx="381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4 мкк; ЭП823; 3,80 % </a:t>
            </a:r>
            <a:r>
              <a:rPr lang="ru-RU" altLang="ru-RU" dirty="0" err="1"/>
              <a:t>т.а</a:t>
            </a:r>
            <a:r>
              <a:rPr lang="ru-RU" altLang="ru-RU" dirty="0"/>
              <a:t>.; 47,5 сна</a:t>
            </a:r>
            <a:endParaRPr lang="ru-RU" dirty="0"/>
          </a:p>
        </p:txBody>
      </p:sp>
      <p:pic>
        <p:nvPicPr>
          <p:cNvPr id="18" name="Рисунок 17" descr="IMG_4322 с маркировкой">
            <a:extLst>
              <a:ext uri="{FF2B5EF4-FFF2-40B4-BE49-F238E27FC236}">
                <a16:creationId xmlns:a16="http://schemas.microsoft.com/office/drawing/2014/main" id="{D6E955E9-1BF2-8F45-BEEB-89D5BFA035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7260" b="6660"/>
          <a:stretch>
            <a:fillRect/>
          </a:stretch>
        </p:blipFill>
        <p:spPr bwMode="auto">
          <a:xfrm>
            <a:off x="1547664" y="1724097"/>
            <a:ext cx="2164536" cy="131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01F9442-82FA-C649-A706-A0367BDC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6061"/>
            <a:ext cx="4595071" cy="28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FDAF0E-15D0-4842-86BB-9A0188327032}"/>
              </a:ext>
            </a:extLst>
          </p:cNvPr>
          <p:cNvSpPr txBox="1"/>
          <p:nvPr/>
        </p:nvSpPr>
        <p:spPr>
          <a:xfrm>
            <a:off x="4300688" y="5229200"/>
            <a:ext cx="905944" cy="8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* В скобках указаны значения массовой доли кислорода в топливе</a:t>
            </a:r>
          </a:p>
        </p:txBody>
      </p:sp>
      <p:pic>
        <p:nvPicPr>
          <p:cNvPr id="24" name="Рисунок 23" descr="D:\Договора\2018\ЭТВС5\металлография\тв32-М2-об9\в отчет\кор 10х2 1.jpg">
            <a:extLst>
              <a:ext uri="{FF2B5EF4-FFF2-40B4-BE49-F238E27FC236}">
                <a16:creationId xmlns:a16="http://schemas.microsoft.com/office/drawing/2014/main" id="{27504DE2-9CE4-AF44-87E0-101FC621DBB8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846" y="3843587"/>
            <a:ext cx="2261902" cy="167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Прямоугольник 25">
            <a:extLst>
              <a:ext uri="{FF2B5EF4-FFF2-40B4-BE49-F238E27FC236}">
                <a16:creationId xmlns:a16="http://schemas.microsoft.com/office/drawing/2014/main" id="{D625FFFC-D621-AB4F-A478-BAC71F98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897" y="3168049"/>
            <a:ext cx="244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400" dirty="0">
                <a:solidFill>
                  <a:srgbClr val="000099"/>
                </a:solidFill>
              </a:rPr>
              <a:t>Образец из «холодной» части твэла</a:t>
            </a:r>
            <a:endParaRPr kumimoji="0" lang="ru-RU" altLang="ru-RU" sz="1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14D1E97-529E-1649-B9E4-8E484A5D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393" y="5570076"/>
            <a:ext cx="2724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400" dirty="0">
                <a:solidFill>
                  <a:srgbClr val="000099"/>
                </a:solidFill>
              </a:rPr>
              <a:t>Характерный вид наблюдаемой коррозии</a:t>
            </a:r>
            <a:endParaRPr kumimoji="0" lang="ru-RU" alt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1A44456-3CD9-D048-A9DE-89318FD29E7C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72" y="1628800"/>
            <a:ext cx="1460520" cy="15033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7284FC9-E6FE-7643-A036-D409AFBA02A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28" y="1688712"/>
            <a:ext cx="1713139" cy="1426955"/>
          </a:xfrm>
          <a:prstGeom prst="rect">
            <a:avLst/>
          </a:prstGeom>
        </p:spPr>
      </p:pic>
      <p:sp>
        <p:nvSpPr>
          <p:cNvPr id="29" name="Прямоугольник 27">
            <a:extLst>
              <a:ext uri="{FF2B5EF4-FFF2-40B4-BE49-F238E27FC236}">
                <a16:creationId xmlns:a16="http://schemas.microsoft.com/office/drawing/2014/main" id="{03A8365B-7DE0-7E46-BC88-685ECA70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383" y="3168122"/>
            <a:ext cx="1636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400" dirty="0">
                <a:solidFill>
                  <a:srgbClr val="000099"/>
                </a:solidFill>
              </a:rPr>
              <a:t>Среднее сечение</a:t>
            </a:r>
            <a:endParaRPr kumimoji="0"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8835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2051720" y="116632"/>
            <a:ext cx="5904657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Состояние с обоснованием топлива </a:t>
            </a:r>
            <a:r>
              <a:rPr lang="en-GB" altLang="ru-RU" dirty="0"/>
              <a:t>(</a:t>
            </a:r>
            <a:r>
              <a:rPr lang="en-GB" altLang="ru-RU" dirty="0" err="1"/>
              <a:t>U,Pu</a:t>
            </a:r>
            <a:r>
              <a:rPr lang="en-GB" altLang="ru-RU" dirty="0"/>
              <a:t>)N </a:t>
            </a:r>
            <a:r>
              <a:rPr lang="ru-RU" altLang="ru-RU" dirty="0"/>
              <a:t>по основным критериям: глубина выгорания и повреждающая доза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12</a:t>
            </a:fld>
            <a:endParaRPr lang="ru-RU" altLang="ru-RU" sz="2200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C85890D0-8627-2844-99EC-9EADB1F7E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C85890D0-8627-2844-99EC-9EADB1F7E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81223C-7D6F-1649-B005-543A6434B33B}"/>
              </a:ext>
            </a:extLst>
          </p:cNvPr>
          <p:cNvSpPr/>
          <p:nvPr/>
        </p:nvSpPr>
        <p:spPr>
          <a:xfrm>
            <a:off x="5013066" y="1378081"/>
            <a:ext cx="2799294" cy="1690871"/>
          </a:xfrm>
          <a:prstGeom prst="rect">
            <a:avLst/>
          </a:prstGeom>
          <a:solidFill>
            <a:srgbClr val="929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E96051-4E43-D64E-B506-A66FE1AD8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33" r="45275" b="-818"/>
          <a:stretch/>
        </p:blipFill>
        <p:spPr>
          <a:xfrm>
            <a:off x="1043607" y="1052736"/>
            <a:ext cx="6984777" cy="525658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7529DA-A5C1-B544-B6FB-961C56C20465}"/>
              </a:ext>
            </a:extLst>
          </p:cNvPr>
          <p:cNvSpPr/>
          <p:nvPr/>
        </p:nvSpPr>
        <p:spPr>
          <a:xfrm>
            <a:off x="6426764" y="2129776"/>
            <a:ext cx="1099066" cy="361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БН-1200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29A7FA-D676-984D-84F9-789FCDA3BBCB}"/>
              </a:ext>
            </a:extLst>
          </p:cNvPr>
          <p:cNvSpPr/>
          <p:nvPr/>
        </p:nvSpPr>
        <p:spPr>
          <a:xfrm>
            <a:off x="5917662" y="3067550"/>
            <a:ext cx="1771841" cy="361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БРЕСТ-ОД-300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8528B38-6DD9-DC4F-AA96-4C2D38C633BB}"/>
              </a:ext>
            </a:extLst>
          </p:cNvPr>
          <p:cNvSpPr/>
          <p:nvPr/>
        </p:nvSpPr>
        <p:spPr>
          <a:xfrm>
            <a:off x="4293154" y="3429000"/>
            <a:ext cx="183600" cy="183600"/>
          </a:xfrm>
          <a:prstGeom prst="ellipse">
            <a:avLst/>
          </a:prstGeom>
          <a:solidFill>
            <a:srgbClr val="BF504C"/>
          </a:solidFill>
          <a:ln>
            <a:solidFill>
              <a:srgbClr val="BF5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86D5527-03D6-374E-893C-52F52170E546}"/>
              </a:ext>
            </a:extLst>
          </p:cNvPr>
          <p:cNvSpPr/>
          <p:nvPr/>
        </p:nvSpPr>
        <p:spPr>
          <a:xfrm>
            <a:off x="4535995" y="3573016"/>
            <a:ext cx="183600" cy="183600"/>
          </a:xfrm>
          <a:prstGeom prst="ellipse">
            <a:avLst/>
          </a:prstGeom>
          <a:solidFill>
            <a:srgbClr val="D0DBC2"/>
          </a:solidFill>
          <a:ln>
            <a:solidFill>
              <a:srgbClr val="D0D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00A6ADB-9E62-7743-AA8E-955FCE5A7D0D}"/>
              </a:ext>
            </a:extLst>
          </p:cNvPr>
          <p:cNvSpPr/>
          <p:nvPr/>
        </p:nvSpPr>
        <p:spPr>
          <a:xfrm>
            <a:off x="4644008" y="3533432"/>
            <a:ext cx="190800" cy="190800"/>
          </a:xfrm>
          <a:prstGeom prst="ellipse">
            <a:avLst/>
          </a:prstGeom>
          <a:solidFill>
            <a:srgbClr val="4B7DB8"/>
          </a:solidFill>
          <a:ln>
            <a:solidFill>
              <a:srgbClr val="4B7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6214C5-5824-CD42-A219-CBD8B90DA768}"/>
              </a:ext>
            </a:extLst>
          </p:cNvPr>
          <p:cNvSpPr/>
          <p:nvPr/>
        </p:nvSpPr>
        <p:spPr>
          <a:xfrm>
            <a:off x="4067944" y="1124744"/>
            <a:ext cx="1224136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F05CC3E-270C-804D-A76A-22CD805A5DFF}"/>
              </a:ext>
            </a:extLst>
          </p:cNvPr>
          <p:cNvSpPr/>
          <p:nvPr/>
        </p:nvSpPr>
        <p:spPr>
          <a:xfrm>
            <a:off x="4427984" y="3645024"/>
            <a:ext cx="190800" cy="190800"/>
          </a:xfrm>
          <a:prstGeom prst="ellipse">
            <a:avLst/>
          </a:prstGeom>
          <a:solidFill>
            <a:srgbClr val="4B7DB8"/>
          </a:solidFill>
          <a:ln>
            <a:solidFill>
              <a:srgbClr val="4B7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2051720" y="116632"/>
            <a:ext cx="5904657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Программа повышения глубины выгорания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13</a:t>
            </a:fld>
            <a:endParaRPr lang="ru-RU" altLang="ru-RU" sz="2200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C85890D0-8627-2844-99EC-9EADB1F7E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C85890D0-8627-2844-99EC-9EADB1F7E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45A940B7-0882-6E4E-BC75-1DE7373289BC}"/>
              </a:ext>
            </a:extLst>
          </p:cNvPr>
          <p:cNvSpPr/>
          <p:nvPr/>
        </p:nvSpPr>
        <p:spPr>
          <a:xfrm>
            <a:off x="354026" y="1191531"/>
            <a:ext cx="8538454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9525" defTabSz="195539"/>
            <a:r>
              <a:rPr lang="ru-RU" dirty="0">
                <a:solidFill>
                  <a:schemeClr val="tx2"/>
                </a:solidFill>
                <a:latin typeface="+mj-lt"/>
                <a:ea typeface="Roboto Medium" panose="02000000000000000000" pitchFamily="2" charset="0"/>
                <a:cs typeface="Helvetica"/>
              </a:rPr>
              <a:t>Осуществляется переход к новой методике испытаний, предусматривающей </a:t>
            </a:r>
            <a:br>
              <a:rPr lang="ru-RU" dirty="0">
                <a:solidFill>
                  <a:schemeClr val="tx2"/>
                </a:solidFill>
                <a:latin typeface="+mj-lt"/>
                <a:ea typeface="Roboto Medium" panose="02000000000000000000" pitchFamily="2" charset="0"/>
                <a:cs typeface="Helvetica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Roboto Medium" panose="02000000000000000000" pitchFamily="2" charset="0"/>
                <a:cs typeface="Helvetica"/>
              </a:rPr>
              <a:t>работу твэлов до предельных параметров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E5BFC8-DAED-2547-8BA2-CB163FA80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2856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1835695" y="116632"/>
            <a:ext cx="6264697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kern="0" dirty="0">
                <a:solidFill>
                  <a:srgbClr val="004080"/>
                </a:solidFill>
              </a:rPr>
              <a:t>Эскиз </a:t>
            </a:r>
            <a:r>
              <a:rPr lang="ru-RU" altLang="ru-RU" kern="0" dirty="0" err="1">
                <a:solidFill>
                  <a:srgbClr val="004080"/>
                </a:solidFill>
              </a:rPr>
              <a:t>облучательной</a:t>
            </a:r>
            <a:r>
              <a:rPr lang="ru-RU" altLang="ru-RU" kern="0" dirty="0">
                <a:solidFill>
                  <a:srgbClr val="004080"/>
                </a:solidFill>
              </a:rPr>
              <a:t> сборки для испытаний топлива до предельных параметров (ОКБМ)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14</a:t>
            </a:fld>
            <a:endParaRPr lang="ru-RU" alt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r="24548"/>
          <a:stretch/>
        </p:blipFill>
        <p:spPr>
          <a:xfrm>
            <a:off x="1835880" y="1196752"/>
            <a:ext cx="1656000" cy="52088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980728"/>
            <a:ext cx="1943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/>
              <a:t>Облучательная</a:t>
            </a:r>
            <a:r>
              <a:rPr lang="ru-RU" sz="1200" b="1" dirty="0"/>
              <a:t> сборка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9" r="32881"/>
          <a:stretch/>
        </p:blipFill>
        <p:spPr>
          <a:xfrm>
            <a:off x="3635896" y="1637272"/>
            <a:ext cx="1008000" cy="4672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" t="17017" r="61939" b="15922"/>
          <a:stretch/>
        </p:blipFill>
        <p:spPr>
          <a:xfrm>
            <a:off x="5148064" y="1980000"/>
            <a:ext cx="1332000" cy="352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47864" y="1351801"/>
            <a:ext cx="1738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/>
              <a:t>Выемной</a:t>
            </a:r>
            <a:r>
              <a:rPr lang="ru-RU" sz="1200" b="1" dirty="0"/>
              <a:t> контейнер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1474" y="1772816"/>
            <a:ext cx="1492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Ампула с </a:t>
            </a:r>
            <a:r>
              <a:rPr lang="ru-RU" sz="1200" b="1" dirty="0" err="1"/>
              <a:t>твэлом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661248"/>
            <a:ext cx="3412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buSzPct val="100000"/>
              <a:defRPr/>
            </a:pPr>
            <a:r>
              <a:rPr lang="ru-RU" sz="1400" dirty="0">
                <a:solidFill>
                  <a:srgbClr val="004080"/>
                </a:solidFill>
              </a:rPr>
              <a:t>Использование узла </a:t>
            </a:r>
            <a:r>
              <a:rPr lang="ru-RU" sz="1400" dirty="0" err="1">
                <a:solidFill>
                  <a:srgbClr val="004080"/>
                </a:solidFill>
              </a:rPr>
              <a:t>негерметичности</a:t>
            </a:r>
            <a:r>
              <a:rPr lang="ru-RU" sz="1400" dirty="0">
                <a:solidFill>
                  <a:srgbClr val="004080"/>
                </a:solidFill>
              </a:rPr>
              <a:t> </a:t>
            </a:r>
          </a:p>
          <a:p>
            <a:pPr algn="ctr">
              <a:spcAft>
                <a:spcPts val="0"/>
              </a:spcAft>
              <a:buSzPct val="100000"/>
              <a:defRPr/>
            </a:pPr>
            <a:r>
              <a:rPr lang="ru-RU" sz="1400" dirty="0">
                <a:solidFill>
                  <a:srgbClr val="004080"/>
                </a:solidFill>
              </a:rPr>
              <a:t>отработано на </a:t>
            </a:r>
            <a:r>
              <a:rPr lang="ru-RU" sz="1400" dirty="0" err="1">
                <a:solidFill>
                  <a:srgbClr val="004080"/>
                </a:solidFill>
              </a:rPr>
              <a:t>ПЭЛах</a:t>
            </a:r>
            <a:r>
              <a:rPr lang="ru-RU" sz="1400" dirty="0">
                <a:solidFill>
                  <a:srgbClr val="004080"/>
                </a:solidFill>
              </a:rPr>
              <a:t> реакторов БН</a:t>
            </a: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EADD0A1F-DB29-C94B-977F-9C485104DE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Фотография Photo Editor" r:id="rId6" imgW="3971429" imgH="1267002" progId="MSPhotoEd.3">
                  <p:embed/>
                </p:oleObj>
              </mc:Choice>
              <mc:Fallback>
                <p:oleObj name="Фотография Photo Editor" r:id="rId6" imgW="3971429" imgH="1267002" progId="MSPhotoEd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C85890D0-8627-2844-99EC-9EADB1F7E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49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1979711" y="116632"/>
            <a:ext cx="6120681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kern="0" dirty="0">
                <a:solidFill>
                  <a:srgbClr val="004080"/>
                </a:solidFill>
              </a:rPr>
              <a:t>Текущая обеспеченность расчетными кодами для твэлов с оксидом и нитридом 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15</a:t>
            </a:fld>
            <a:endParaRPr lang="ru-RU" altLang="ru-RU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DE054C-FF2E-724D-9D7D-ADC99E7A8C60}"/>
              </a:ext>
            </a:extLst>
          </p:cNvPr>
          <p:cNvSpPr/>
          <p:nvPr/>
        </p:nvSpPr>
        <p:spPr>
          <a:xfrm>
            <a:off x="107504" y="980728"/>
            <a:ext cx="9001000" cy="3895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  <a:buSzPct val="100000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проекта «Плотное топливо»: в стадии подготовки к переаттестации код КОРАТ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Усовершенствованный корреляционный код разработчика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Использовался для технического проектирования и расчетных</a:t>
            </a:r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исследований твэлов с оксидным и СНУП топливом</a:t>
            </a:r>
          </a:p>
          <a:p>
            <a:pPr>
              <a:spcBef>
                <a:spcPts val="300"/>
              </a:spcBef>
              <a:spcAft>
                <a:spcPts val="500"/>
              </a:spcAft>
              <a:buSzPct val="100000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проекта «Инженерные коды»: в стадии аттестации код ДРАКОН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Корреляционный код с включением механистических моделей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Использовался для подтверждающих расчетов и расчетных</a:t>
            </a:r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исследований твэлов со СНУП топливом при техническом проектировании</a:t>
            </a:r>
          </a:p>
          <a:p>
            <a:pPr>
              <a:spcBef>
                <a:spcPts val="300"/>
              </a:spcBef>
              <a:spcAft>
                <a:spcPts val="500"/>
              </a:spcAft>
              <a:buSzPct val="100000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проекта «Коды нового поколения»: аттестован инженерный код БЕРКУТ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Корреляционный код с включением механистических моделей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Использовался для тестовых расчетов и расчётных</a:t>
            </a:r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исследований твэлов со СНУП топливом</a:t>
            </a:r>
          </a:p>
          <a:p>
            <a:pPr>
              <a:spcBef>
                <a:spcPts val="300"/>
              </a:spcBef>
              <a:spcAft>
                <a:spcPts val="500"/>
              </a:spcAft>
              <a:buSzPct val="100000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проекта «Коды нового поколения»: в стадии разработки механистический код БЕРКУТ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Механистический код с элементами корреляционного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4"/>
                </a:solidFill>
                <a:latin typeface="Arial"/>
                <a:cs typeface="Arial"/>
              </a:rPr>
              <a:t>Тестируется</a:t>
            </a: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19E13BB-D6E9-8E46-9CD4-AD6DE7666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5" b="27291"/>
          <a:stretch/>
        </p:blipFill>
        <p:spPr>
          <a:xfrm>
            <a:off x="2699792" y="4595106"/>
            <a:ext cx="6192688" cy="178622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2DA382-61CA-CE49-A974-86BA4DFFAFA5}"/>
              </a:ext>
            </a:extLst>
          </p:cNvPr>
          <p:cNvSpPr/>
          <p:nvPr/>
        </p:nvSpPr>
        <p:spPr>
          <a:xfrm>
            <a:off x="475734" y="5229200"/>
            <a:ext cx="1855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5493"/>
                </a:solidFill>
                <a:latin typeface="Arial"/>
                <a:cs typeface="Arial"/>
              </a:rPr>
              <a:t>Интерфейс кода</a:t>
            </a:r>
            <a:br>
              <a:rPr lang="ru-RU" sz="1400" dirty="0">
                <a:solidFill>
                  <a:srgbClr val="005493"/>
                </a:solidFill>
                <a:latin typeface="Arial"/>
                <a:cs typeface="Arial"/>
              </a:rPr>
            </a:br>
            <a:r>
              <a:rPr lang="ru-RU" sz="1400" dirty="0">
                <a:solidFill>
                  <a:srgbClr val="005493"/>
                </a:solidFill>
                <a:latin typeface="Arial"/>
                <a:cs typeface="Arial"/>
              </a:rPr>
              <a:t>КОРАТ-конструктор</a:t>
            </a:r>
            <a:endParaRPr lang="ru-RU" sz="1400" dirty="0">
              <a:solidFill>
                <a:srgbClr val="005493"/>
              </a:solidFill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F5B9B595-7546-2847-BAD0-5A86EB5D24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Фотография Photo Editor" r:id="rId4" imgW="3971429" imgH="1267002" progId="MSPhotoEd.3">
                  <p:embed/>
                </p:oleObj>
              </mc:Choice>
              <mc:Fallback>
                <p:oleObj name="Фотография Photo Editor" r:id="rId4" imgW="3971429" imgH="1267002" progId="MSPhotoEd.3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EADD0A1F-DB29-C94B-977F-9C485104D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3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119EBA-EF9F-7345-AECE-57E5074FA1C9}"/>
              </a:ext>
            </a:extLst>
          </p:cNvPr>
          <p:cNvSpPr/>
          <p:nvPr/>
        </p:nvSpPr>
        <p:spPr>
          <a:xfrm>
            <a:off x="395536" y="951250"/>
            <a:ext cx="84192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программа ампульных испытаний СНУП топлива в реакторе ИВВ-2М для верификации моделей механистического кода БЕРКУТ с использованием: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/>
              <a:t>Продуваемого экспериментального устройства с одновременным периодическим контролем состава и кинетики выхода короткоживущих ГПД до достижения выгорания топлива ~1 % </a:t>
            </a:r>
            <a:r>
              <a:rPr lang="ru-RU" sz="1400" dirty="0" err="1"/>
              <a:t>т.а</a:t>
            </a:r>
            <a:r>
              <a:rPr lang="ru-RU" sz="1400" dirty="0"/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/>
              <a:t>Трех облучательных устройств с герметичными ампулами до достижения выгорания топлива ~1,5; ~2,5; ~3,5</a:t>
            </a:r>
            <a:r>
              <a:rPr lang="en-US" sz="1400" dirty="0"/>
              <a:t> </a:t>
            </a:r>
            <a:r>
              <a:rPr lang="ru-RU" sz="1400" dirty="0"/>
              <a:t>% </a:t>
            </a:r>
            <a:r>
              <a:rPr lang="ru-RU" sz="1400" dirty="0" err="1"/>
              <a:t>т.а</a:t>
            </a:r>
            <a:r>
              <a:rPr lang="ru-RU" sz="1400" dirty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Изготовлены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облучательные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устройства для ИВВ-2М. Испытания – 2019-2020 гг.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endParaRPr lang="ru-RU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реакторе БОР-60 продолжают испытания твэлы со СНУП топливом:</a:t>
            </a:r>
          </a:p>
          <a:p>
            <a:pPr marL="742950" lvl="1" indent="-285750"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/>
              <a:t>ОУ-2 – прототипы твэлов БРЕСТ (газовый подслой)</a:t>
            </a:r>
          </a:p>
          <a:p>
            <a:pPr marL="742950" lvl="1" indent="-285750"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ОУ-4 – </a:t>
            </a:r>
            <a:r>
              <a:rPr lang="ru-RU" sz="1400" dirty="0"/>
              <a:t>прототипы твэлов БРЕСТ (свинцовый подслой)</a:t>
            </a:r>
          </a:p>
          <a:p>
            <a:pPr marL="742950" lvl="1" indent="-285750"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/>
              <a:t>ОУ-10 – твэлы с оболочками из сталей ЭК181 и ЧС139 (стали для твэлов БН-1200)</a:t>
            </a:r>
          </a:p>
          <a:p>
            <a:pPr marL="742950" lvl="1" indent="-285750"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400" dirty="0"/>
              <a:t>ОУ-16 – твэлы с биметаллическими оболочками на базе ЭП900 и </a:t>
            </a:r>
            <a:r>
              <a:rPr lang="ru-RU" sz="1400" dirty="0" err="1"/>
              <a:t>твэлами</a:t>
            </a:r>
            <a:r>
              <a:rPr lang="ru-RU" sz="1400" dirty="0"/>
              <a:t> с МА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SzPct val="100000"/>
              <a:buFont typeface="Wingdings" pitchFamily="2" charset="2"/>
              <a:buChar char="v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Готовятся эксперименты по испытаниям в аварийных режимах в реакторах ИГР и МИР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835696" y="116632"/>
            <a:ext cx="6120681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kern="0" dirty="0">
                <a:solidFill>
                  <a:srgbClr val="004080"/>
                </a:solidFill>
              </a:rPr>
              <a:t>Испытания в исследовательских реакторах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16</a:t>
            </a:fld>
            <a:endParaRPr lang="ru-RU" altLang="ru-RU" sz="2200" dirty="0"/>
          </a:p>
        </p:txBody>
      </p:sp>
      <p:pic>
        <p:nvPicPr>
          <p:cNvPr id="4" name="Рисунок 3" descr="Ампула (вент)">
            <a:extLst>
              <a:ext uri="{FF2B5EF4-FFF2-40B4-BE49-F238E27FC236}">
                <a16:creationId xmlns:a16="http://schemas.microsoft.com/office/drawing/2014/main" id="{84D089BD-EF9C-014B-964E-6E4E8ABBEC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68" y="3789040"/>
            <a:ext cx="6438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мпула (не вент)">
            <a:extLst>
              <a:ext uri="{FF2B5EF4-FFF2-40B4-BE49-F238E27FC236}">
                <a16:creationId xmlns:a16="http://schemas.microsoft.com/office/drawing/2014/main" id="{A537BC5E-5ACD-7941-B32B-8A75E926C1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24" y="3068960"/>
            <a:ext cx="51308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010BAD-A078-0743-B84A-EC3C2D23C480}"/>
              </a:ext>
            </a:extLst>
          </p:cNvPr>
          <p:cNvSpPr/>
          <p:nvPr/>
        </p:nvSpPr>
        <p:spPr>
          <a:xfrm>
            <a:off x="1907704" y="4365104"/>
            <a:ext cx="466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buSzPct val="100000"/>
            </a:pPr>
            <a:r>
              <a:rPr lang="ru-RU" sz="1400" dirty="0">
                <a:solidFill>
                  <a:srgbClr val="004080"/>
                </a:solidFill>
              </a:rPr>
              <a:t>а) – негерметичная ампула;  б) – герметичная ампула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744A07-A373-B94A-9D55-789D814E9AAC}"/>
              </a:ext>
            </a:extLst>
          </p:cNvPr>
          <p:cNvSpPr/>
          <p:nvPr/>
        </p:nvSpPr>
        <p:spPr>
          <a:xfrm>
            <a:off x="1043608" y="3876451"/>
            <a:ext cx="346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4080"/>
                </a:solidFill>
              </a:rPr>
              <a:t>б)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0FC19F-348F-EC4C-85A6-0CDF365F76CC}"/>
              </a:ext>
            </a:extLst>
          </p:cNvPr>
          <p:cNvSpPr/>
          <p:nvPr/>
        </p:nvSpPr>
        <p:spPr>
          <a:xfrm>
            <a:off x="1043608" y="3156371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4080"/>
                </a:solidFill>
              </a:rPr>
              <a:t>а)</a:t>
            </a:r>
            <a:endParaRPr lang="ru-RU" sz="1400" dirty="0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8A364D1-A8D3-E34D-9F4E-D895C5034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тография Photo Editor" r:id="rId5" imgW="3971429" imgH="1267002" progId="MSPhotoEd.3">
                  <p:embed/>
                </p:oleObj>
              </mc:Choice>
              <mc:Fallback>
                <p:oleObj name="Фотография Photo Editor" r:id="rId5" imgW="3971429" imgH="1267002" progId="MSPhotoEd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F5B9B595-7546-2847-BAD0-5A86EB5D2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31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251520" y="116632"/>
            <a:ext cx="7704857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kern="0" dirty="0">
                <a:solidFill>
                  <a:srgbClr val="004080"/>
                </a:solidFill>
              </a:rPr>
              <a:t>Заключение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17</a:t>
            </a:fld>
            <a:endParaRPr lang="ru-RU" alt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7B7B31-D6B3-3C41-B0D3-D6533E60BB31}"/>
              </a:ext>
            </a:extLst>
          </p:cNvPr>
          <p:cNvSpPr/>
          <p:nvPr/>
        </p:nvSpPr>
        <p:spPr>
          <a:xfrm>
            <a:off x="251520" y="1219974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Дореакторные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свойства нитридного топлива проведены в объеме, достаточном для технического проектирования, однако, требуется дальнейшее развитие аппаратурно-методической базы для повышения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точностных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характеристик расчетного обоснования. Выпуск первого аттестационного отчета по свойствам СНУП топлива – 2019 год.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Получены положительные результаты испытаний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</a:rPr>
              <a:t>прототипных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 твэлов БН-1200 и БРЕСТ-ОД-300 в ЭТВС с полной загрузкой СНУП топливом. В НИИАР апробирована и внедрена методика испытаний наиболее адекватных трубчатых образцов, наряду с кольцевыми и сегментальными. Данные будут использованы для продления испытаний оставшихся ЭТВС БН-600 для обоснования твэлов первых загрузок.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Особое внимание в планах развития методик расчетного обоснования будет уделено переходным режимам и режимам ННУЭ.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Получены весомые результаты по новым типам оболочечных труб: твэлы с оболочками из биметалла уже испытываются, а ДУО-стали и ванадиевые сплавы готовятся к испытаниям в БОР-60. Завершаются испытания материаловедческой сборки для достижения дозы </a:t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145 сна на ЭП823 и ДУО-сталях.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Повышение глубины выгорания СНУП топлива в твэлах с новыми материалами в БН-600 будет осуществляться с использованием комбинированных ЭТВС и новых инструментов обоснования твэлов – облучательных сборок БН-600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14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2034086" y="116632"/>
            <a:ext cx="5922291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Реакторные аспекты выбора нитридного топлива для РБН</a:t>
            </a:r>
            <a:endParaRPr lang="ru-RU" altLang="ru-RU" kern="0" dirty="0">
              <a:solidFill>
                <a:srgbClr val="004080"/>
              </a:solidFill>
            </a:endParaRP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2</a:t>
            </a:fld>
            <a:endParaRPr lang="ru-RU" altLang="ru-RU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D9494D-A134-F24C-8432-2F2A23160E21}"/>
              </a:ext>
            </a:extLst>
          </p:cNvPr>
          <p:cNvSpPr/>
          <p:nvPr/>
        </p:nvSpPr>
        <p:spPr>
          <a:xfrm>
            <a:off x="107504" y="1220554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Привлекательность плотного топлива определяется возможностью создания реакторных установок с коэффициентом воспроизводства в активной зоне больше 1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Работа реактора в течение интервала между очередными перегрузками топлива осуществляется </a:t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 малом, практически не меняющемся запасе реактивности, ~ 1 β</a:t>
            </a:r>
            <a:r>
              <a:rPr lang="ru-RU" sz="1600" baseline="-25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эф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Высокая теплопроводность нитрида (выше, чем у оксида почти на порядок) позволяет понизить</a:t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рабочую температуру топлива, уменьшить мощностной эффект реактивности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Малая запасенная энергия в топливе (низкая теплоемкость) дает преимущество при нарушениях нормальной эксплуатации, связанных с прекращением циркуляции теплоносителя через активную зону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 переходе реактора к работе в условиях замкнутого ядерного топливного цикла (ЗЯТЦ) реактор эксплуатируется в режиме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самообеспечения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делящимися материалами, без подпитки внешним плутонием, плутоний оружейного качества при этом не накапливается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Решение о начале интенсивных работ по нитридному топливу для перспективных РБН принято 29 октября 2009 г. на секции №4 НТС ГК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по результатам анализа вариантов плотного топлива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20BB8E0-B446-9C43-A3AE-AF9DDF995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80834"/>
              </p:ext>
            </p:extLst>
          </p:nvPr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49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3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16632"/>
            <a:ext cx="5976664" cy="699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kern="0" dirty="0"/>
              <a:t>Российский опыт и технологические аспекты развития нитридного топлива для РБН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79869B-9D86-1D4C-807C-A89E545FF400}"/>
              </a:ext>
            </a:extLst>
          </p:cNvPr>
          <p:cNvSpPr/>
          <p:nvPr/>
        </p:nvSpPr>
        <p:spPr>
          <a:xfrm>
            <a:off x="179512" y="112474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Многолетний опыт изготовления и эксплуатации топлива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реакторе БР-10: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Две загрузки реактора с UN (660 твэлов и 590 твэлов), максимальное выгорание около 9 %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максимальная линейная мощность – 45 кВт/м, максимальная температура топлива 1175 К, плотность таблеток 85-94 % т.п.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Большое количество твэлов, испытанных в реакторе БОР-60: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ТВС с топливом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UN,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максимальное выгорание более 8 %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максимальная температура топлива 1775 К;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Несколько твэлов с топливом 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U,Pu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)N (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содержание плутония 20%), максимальное выгорание - 4 %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и 8,95 %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максимальная температура топлива, соответственно, 2475 К, 1750 К, плотность таблеток 85-86 % т.п.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ЭТВС с топливом 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U,Pu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)N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свинцовым подслоем, максимальное выгорание в одной из ЭТВС - 5,5 %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 твэла с топливом 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U,Pu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)N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повышенным содержанием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рамках российско-французского эксперимента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BORA-BORA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максимальное выгорание топлива 12 %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Возможность изготовления МОКС- и СНУП-топлива на универсальных установках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Возможность переработки облученного нитридного топлива на существующих установках при проведении модификации оборудования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2011 года исследования ведутся по новой комплексной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135469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4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16632"/>
            <a:ext cx="5976664" cy="699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kern="0" dirty="0"/>
              <a:t>Предварительные ключевые требования к </a:t>
            </a:r>
            <a:r>
              <a:rPr lang="ru-RU" kern="0" dirty="0" err="1"/>
              <a:t>твэлам</a:t>
            </a:r>
            <a:r>
              <a:rPr lang="ru-RU" kern="0" dirty="0"/>
              <a:t> РБН с нитридным топливом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F22C53-2630-A04D-9680-C21224613E8D}"/>
              </a:ext>
            </a:extLst>
          </p:cNvPr>
          <p:cNvSpPr/>
          <p:nvPr/>
        </p:nvSpPr>
        <p:spPr>
          <a:xfrm>
            <a:off x="217979" y="980728"/>
            <a:ext cx="3777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ea typeface="+mj-ea"/>
                <a:cs typeface="+mj-cs"/>
              </a:rPr>
              <a:t>Твэл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ea typeface="+mj-ea"/>
                <a:cs typeface="+mj-cs"/>
              </a:rPr>
              <a:t> реактора БРЕСТ-ОД-300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C593AE-2CFC-0D40-8FB5-E12F2C227144}"/>
              </a:ext>
            </a:extLst>
          </p:cNvPr>
          <p:cNvSpPr/>
          <p:nvPr/>
        </p:nvSpPr>
        <p:spPr>
          <a:xfrm>
            <a:off x="251317" y="1340768"/>
            <a:ext cx="8635508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на первый этап эксплуатации: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глубина выгорания – 6 %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повреждающая доза – 89 сна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температура стенки – 670 </a:t>
            </a:r>
            <a:r>
              <a:rPr lang="ru-RU" sz="1600" baseline="30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линейная мощность – 42 кВт/м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оболочки – ферритно-мартенситная сталь ЭП823</a:t>
            </a:r>
          </a:p>
          <a:p>
            <a:pPr lvl="1">
              <a:spcAft>
                <a:spcPts val="300"/>
              </a:spcAft>
            </a:pPr>
            <a:endParaRPr lang="ru-RU" sz="1600" baseline="-25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09BA71-422B-D44D-AB3D-8EF20962A3E9}"/>
              </a:ext>
            </a:extLst>
          </p:cNvPr>
          <p:cNvSpPr/>
          <p:nvPr/>
        </p:nvSpPr>
        <p:spPr>
          <a:xfrm>
            <a:off x="251317" y="3638585"/>
            <a:ext cx="8635508" cy="278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на первый этап эксплуатации: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Максимальная глубина выгорания – 7,6 %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Максимальная повреждающая доза – 96 сна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Максимальная температура стенки – 680 </a:t>
            </a:r>
            <a:r>
              <a:rPr lang="ru-RU" sz="1600" baseline="30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Максимальная линейная мощность – 47 кВт/м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 оболочки –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аустенитная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сталь ЭК164</a:t>
            </a:r>
          </a:p>
          <a:p>
            <a:pPr marL="1027112" indent="-285750"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Рассматривается вариант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твэла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 прослойкой из воспроизводящего материала</a:t>
            </a:r>
          </a:p>
          <a:p>
            <a:pPr marL="1027112" indent="-285750"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Повышение глубины выгорания на последующих этапах планируется за счет перехода на ферритно-мартенситные стали и их ДУО модификации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CA9DE3-9019-544E-A2B2-AC46A96B24CB}"/>
              </a:ext>
            </a:extLst>
          </p:cNvPr>
          <p:cNvSpPr/>
          <p:nvPr/>
        </p:nvSpPr>
        <p:spPr>
          <a:xfrm>
            <a:off x="217979" y="3284984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ea typeface="+mj-ea"/>
                <a:cs typeface="+mj-cs"/>
              </a:rPr>
              <a:t>Твэл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ea typeface="+mj-ea"/>
                <a:cs typeface="+mj-cs"/>
              </a:rPr>
              <a:t> реактора БН-1200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8684A4-4474-4641-98C7-FCED41A8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586" y="1127596"/>
            <a:ext cx="2295894" cy="4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2184046" y="116632"/>
            <a:ext cx="5772331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kern="0" dirty="0" err="1"/>
              <a:t>Дореакторные</a:t>
            </a:r>
            <a:r>
              <a:rPr lang="ru-RU" altLang="ru-RU" kern="0" dirty="0"/>
              <a:t> свойства:</a:t>
            </a:r>
            <a:br>
              <a:rPr lang="ru-RU" altLang="ru-RU" kern="0" dirty="0"/>
            </a:br>
            <a:r>
              <a:rPr lang="ru-RU" altLang="ru-RU" kern="0" dirty="0"/>
              <a:t> Термохимическая стабильность </a:t>
            </a:r>
            <a:r>
              <a:rPr lang="en-GB" altLang="ru-RU" kern="0" dirty="0"/>
              <a:t>(</a:t>
            </a:r>
            <a:r>
              <a:rPr lang="en-GB" altLang="ru-RU" kern="0" dirty="0" err="1"/>
              <a:t>U,Pu</a:t>
            </a:r>
            <a:r>
              <a:rPr lang="en-GB" altLang="ru-RU" kern="0" dirty="0"/>
              <a:t>)N</a:t>
            </a:r>
            <a:endParaRPr lang="ru-RU" altLang="ru-RU" kern="0" dirty="0"/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5</a:t>
            </a:fld>
            <a:endParaRPr lang="ru-RU" altLang="ru-RU" sz="2200" dirty="0"/>
          </a:p>
        </p:txBody>
      </p:sp>
      <p:pic>
        <p:nvPicPr>
          <p:cNvPr id="5" name="Рисунок 18">
            <a:extLst>
              <a:ext uri="{FF2B5EF4-FFF2-40B4-BE49-F238E27FC236}">
                <a16:creationId xmlns:a16="http://schemas.microsoft.com/office/drawing/2014/main" id="{AD907BE0-35ED-CE4A-B029-48E5F07B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09" y="1847491"/>
            <a:ext cx="3448447" cy="359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9" descr="1x2000">
            <a:extLst>
              <a:ext uri="{FF2B5EF4-FFF2-40B4-BE49-F238E27FC236}">
                <a16:creationId xmlns:a16="http://schemas.microsoft.com/office/drawing/2014/main" id="{EA37A123-1E3D-F24B-99EF-719936DB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3" y="1124744"/>
            <a:ext cx="2162813" cy="18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54EDBD-4AB6-534F-A82E-BA874BA92C40}"/>
              </a:ext>
            </a:extLst>
          </p:cNvPr>
          <p:cNvSpPr/>
          <p:nvPr/>
        </p:nvSpPr>
        <p:spPr>
          <a:xfrm>
            <a:off x="827584" y="2967129"/>
            <a:ext cx="1356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испытаний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D7C19-8DFB-AD47-B210-DA92933286AB}"/>
              </a:ext>
            </a:extLst>
          </p:cNvPr>
          <p:cNvSpPr/>
          <p:nvPr/>
        </p:nvSpPr>
        <p:spPr>
          <a:xfrm>
            <a:off x="3079041" y="2977207"/>
            <a:ext cx="147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2000 </a:t>
            </a:r>
            <a:r>
              <a:rPr lang="ru-RU" sz="1400" baseline="30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46" descr="5000x2000">
            <a:extLst>
              <a:ext uri="{FF2B5EF4-FFF2-40B4-BE49-F238E27FC236}">
                <a16:creationId xmlns:a16="http://schemas.microsoft.com/office/drawing/2014/main" id="{38709414-7B24-AC4B-A08E-4ECDD62F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00" y="1124744"/>
            <a:ext cx="2148394" cy="18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C0C17-1798-CC45-BB73-CF52C270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43951"/>
            <a:ext cx="4320479" cy="28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9DEC08-C4F7-3D4C-AC34-A206727A607A}"/>
              </a:ext>
            </a:extLst>
          </p:cNvPr>
          <p:cNvSpPr/>
          <p:nvPr/>
        </p:nvSpPr>
        <p:spPr>
          <a:xfrm>
            <a:off x="5027130" y="5733256"/>
            <a:ext cx="408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/>
                <a:cs typeface="Arial"/>
              </a:rPr>
              <a:t>Максимальное обнаруженное обеднение по плутонию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Arial"/>
                <a:cs typeface="Arial"/>
              </a:rPr>
              <a:t>в результате испытаний – до 2-х раз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DD03C6-4A71-274B-AE49-3E5E70B2F9B3}"/>
              </a:ext>
            </a:extLst>
          </p:cNvPr>
          <p:cNvSpPr/>
          <p:nvPr/>
        </p:nvSpPr>
        <p:spPr>
          <a:xfrm>
            <a:off x="4932040" y="1249015"/>
            <a:ext cx="4171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испарения заметен, начиная с 1800 </a:t>
            </a:r>
            <a:r>
              <a:rPr lang="ru-RU" sz="1400" baseline="30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279C4F5-DCAC-3D4D-BDAB-38656DEDD5B1}"/>
              </a:ext>
            </a:extLst>
          </p:cNvPr>
          <p:cNvSpPr/>
          <p:nvPr/>
        </p:nvSpPr>
        <p:spPr>
          <a:xfrm>
            <a:off x="2166764" y="3789040"/>
            <a:ext cx="389012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3D5F3D57-D495-7841-936D-B725BB001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тография Photo Editor" r:id="rId7" imgW="3971429" imgH="1267002" progId="MSPhotoEd.3">
                  <p:embed/>
                </p:oleObj>
              </mc:Choice>
              <mc:Fallback>
                <p:oleObj name="Фотография Photo Editor" r:id="rId7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14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6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16632"/>
            <a:ext cx="5976664" cy="699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Программа обоснования нитридных </a:t>
            </a:r>
            <a:r>
              <a:rPr lang="ru-RU" dirty="0" err="1"/>
              <a:t>твэлов</a:t>
            </a:r>
            <a:r>
              <a:rPr lang="ru-RU" dirty="0"/>
              <a:t> первых загрузок</a:t>
            </a:r>
            <a:endParaRPr lang="ru-RU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57D5B1-D90C-2948-8122-3F33B7688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6176"/>
            <a:ext cx="9144000" cy="51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1"/>
          <p:cNvSpPr txBox="1">
            <a:spLocks/>
          </p:cNvSpPr>
          <p:nvPr/>
        </p:nvSpPr>
        <p:spPr>
          <a:xfrm>
            <a:off x="1979711" y="116632"/>
            <a:ext cx="6120681" cy="7200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Результаты испытаний твэлов с мак</a:t>
            </a:r>
            <a:r>
              <a:rPr lang="en-US" altLang="ru-RU" dirty="0"/>
              <a:t>c</a:t>
            </a:r>
            <a:r>
              <a:rPr lang="ru-RU" altLang="ru-RU" dirty="0" err="1"/>
              <a:t>имальной</a:t>
            </a:r>
            <a:r>
              <a:rPr lang="ru-RU" altLang="ru-RU" dirty="0"/>
              <a:t> глубиной выгорания 7,5 % т.а.</a:t>
            </a:r>
          </a:p>
        </p:txBody>
      </p:sp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7</a:t>
            </a:fld>
            <a:endParaRPr lang="ru-RU" altLang="ru-RU" sz="2200" dirty="0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52F18B09-93F0-FF45-AA97-73FCB5B9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65" y="980728"/>
            <a:ext cx="9014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038" indent="-808038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800" dirty="0" err="1"/>
              <a:t>Послереакторные</a:t>
            </a:r>
            <a:r>
              <a:rPr kumimoji="0" lang="ru-RU" altLang="ru-RU" sz="1800" dirty="0"/>
              <a:t> исследования КЭТВС-7 (</a:t>
            </a:r>
            <a:r>
              <a:rPr kumimoji="0" lang="ru-RU" altLang="ru-RU" sz="1400" dirty="0"/>
              <a:t>4 мкк; 6,9х0,4 мм ЧС68; 7,5 % </a:t>
            </a:r>
            <a:r>
              <a:rPr kumimoji="0" lang="ru-RU" altLang="ru-RU" sz="1400" dirty="0" err="1"/>
              <a:t>т.а</a:t>
            </a:r>
            <a:r>
              <a:rPr kumimoji="0" lang="ru-RU" altLang="ru-RU" sz="1400" dirty="0"/>
              <a:t>.; 73,6 сна</a:t>
            </a:r>
            <a:r>
              <a:rPr kumimoji="0" lang="ru-RU" altLang="ru-RU" sz="1800" dirty="0"/>
              <a:t>)</a:t>
            </a:r>
          </a:p>
        </p:txBody>
      </p:sp>
      <p:pic>
        <p:nvPicPr>
          <p:cNvPr id="5" name="Рисунок 4" descr="Img_4427 разновысотность">
            <a:extLst>
              <a:ext uri="{FF2B5EF4-FFF2-40B4-BE49-F238E27FC236}">
                <a16:creationId xmlns:a16="http://schemas.microsoft.com/office/drawing/2014/main" id="{40397BD9-7DDC-044A-B44F-58EEDAFFE4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6780" r="4091"/>
          <a:stretch>
            <a:fillRect/>
          </a:stretch>
        </p:blipFill>
        <p:spPr bwMode="auto">
          <a:xfrm>
            <a:off x="323528" y="1494076"/>
            <a:ext cx="2664296" cy="1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CA974-0CD5-EE43-B0B2-48C5BCBE088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8" b="32083"/>
          <a:stretch/>
        </p:blipFill>
        <p:spPr bwMode="auto">
          <a:xfrm>
            <a:off x="2146636" y="3573016"/>
            <a:ext cx="4441588" cy="1579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C12C6-AAE3-A640-8216-A6B6F4CC3134}"/>
              </a:ext>
            </a:extLst>
          </p:cNvPr>
          <p:cNvSpPr/>
          <p:nvPr/>
        </p:nvSpPr>
        <p:spPr>
          <a:xfrm>
            <a:off x="260581" y="5445224"/>
            <a:ext cx="870390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Скорость распухания топлива в разных сечениях по высоте твэлов равна от 1,5 % до 2,1 % на 1 % тяж.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выгорания.</a:t>
            </a:r>
          </a:p>
          <a:p>
            <a:endParaRPr lang="ru-RU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Максимальное значение относительного увеличения диаметра твэлов со СНУП топливом равно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0,9 %, что меньше аналогичного значения для оксидных твэлов – 1,7 %  </a:t>
            </a:r>
          </a:p>
        </p:txBody>
      </p:sp>
      <p:pic>
        <p:nvPicPr>
          <p:cNvPr id="9" name="Рисунок 8" descr="D:\Договора\2018\КЭТВС-7\этвс7\99\поры\00.tif">
            <a:extLst>
              <a:ext uri="{FF2B5EF4-FFF2-40B4-BE49-F238E27FC236}">
                <a16:creationId xmlns:a16="http://schemas.microsoft.com/office/drawing/2014/main" id="{6320289E-DED9-4346-A467-DA0EF083848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 bwMode="auto">
          <a:xfrm>
            <a:off x="3707904" y="1494076"/>
            <a:ext cx="2304256" cy="171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CEF044-5133-F44B-AFBA-5A65B37996DC}"/>
              </a:ext>
            </a:extLst>
          </p:cNvPr>
          <p:cNvSpPr/>
          <p:nvPr/>
        </p:nvSpPr>
        <p:spPr>
          <a:xfrm>
            <a:off x="4211960" y="3212976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таблетки</a:t>
            </a:r>
          </a:p>
        </p:txBody>
      </p:sp>
      <p:pic>
        <p:nvPicPr>
          <p:cNvPr id="11" name="Рисунок 10" descr="D:\Договора\2018\КЭТВС-7\Полиров УМСД КЭТВС-7\в отчет\18 копия.jpg">
            <a:extLst>
              <a:ext uri="{FF2B5EF4-FFF2-40B4-BE49-F238E27FC236}">
                <a16:creationId xmlns:a16="http://schemas.microsoft.com/office/drawing/2014/main" id="{9AC1B356-8C68-DF49-BFCB-2B745187719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4076"/>
            <a:ext cx="1800200" cy="17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EC2AEE-8CEE-2141-974A-C50EE0258443}"/>
              </a:ext>
            </a:extLst>
          </p:cNvPr>
          <p:cNvSpPr/>
          <p:nvPr/>
        </p:nvSpPr>
        <p:spPr>
          <a:xfrm>
            <a:off x="6372200" y="3212976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топливного столба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A63D9D-D453-474A-AB87-B1949F93916D}"/>
              </a:ext>
            </a:extLst>
          </p:cNvPr>
          <p:cNvSpPr/>
          <p:nvPr/>
        </p:nvSpPr>
        <p:spPr>
          <a:xfrm>
            <a:off x="3298764" y="5157192"/>
            <a:ext cx="2196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 топливного столба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37FE8856-94DA-BA46-906C-A2946F27E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Фотография Photo Editor" r:id="rId7" imgW="3971429" imgH="1267002" progId="MSPhotoEd.3">
                  <p:embed/>
                </p:oleObj>
              </mc:Choice>
              <mc:Fallback>
                <p:oleObj name="Фотография Photo Editor" r:id="rId7" imgW="3971429" imgH="1267002" progId="MSPhotoEd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37FE8856-94DA-BA46-906C-A2946F27E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45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8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88640"/>
            <a:ext cx="5976664" cy="6488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Послереакторные исследования</a:t>
            </a:r>
            <a:r>
              <a:rPr lang="en-US" altLang="ru-RU" dirty="0"/>
              <a:t> </a:t>
            </a:r>
            <a:r>
              <a:rPr lang="ru-RU" altLang="ru-RU" dirty="0"/>
              <a:t>прототипов твэлов БН</a:t>
            </a:r>
            <a:r>
              <a:rPr lang="en-US" altLang="ru-RU" dirty="0"/>
              <a:t>-1200</a:t>
            </a:r>
            <a:r>
              <a:rPr lang="ru-RU" altLang="ru-RU" dirty="0"/>
              <a:t> (КЭТВС-2)</a:t>
            </a:r>
            <a:endParaRPr lang="ru-RU" kern="0" dirty="0"/>
          </a:p>
        </p:txBody>
      </p:sp>
      <p:pic>
        <p:nvPicPr>
          <p:cNvPr id="11" name="Рисунок 4936">
            <a:extLst>
              <a:ext uri="{FF2B5EF4-FFF2-40B4-BE49-F238E27FC236}">
                <a16:creationId xmlns:a16="http://schemas.microsoft.com/office/drawing/2014/main" id="{C8B42134-B935-9942-9BCE-CB8CEAF5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1" y="1916832"/>
            <a:ext cx="1982407" cy="17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7">
            <a:extLst>
              <a:ext uri="{FF2B5EF4-FFF2-40B4-BE49-F238E27FC236}">
                <a16:creationId xmlns:a16="http://schemas.microsoft.com/office/drawing/2014/main" id="{CF401626-3435-FC40-8D26-B1D1128F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610853"/>
            <a:ext cx="2665596" cy="3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 dirty="0">
                <a:solidFill>
                  <a:srgbClr val="000099"/>
                </a:solidFill>
              </a:rPr>
              <a:t>Увеличение длины от 1 до 5,6 мм</a:t>
            </a:r>
            <a:endParaRPr kumimoji="0" lang="ru-RU" altLang="ru-RU" sz="1100" dirty="0"/>
          </a:p>
        </p:txBody>
      </p:sp>
      <p:pic>
        <p:nvPicPr>
          <p:cNvPr id="13" name="Изображение 28">
            <a:extLst>
              <a:ext uri="{FF2B5EF4-FFF2-40B4-BE49-F238E27FC236}">
                <a16:creationId xmlns:a16="http://schemas.microsoft.com/office/drawing/2014/main" id="{7E7518EE-37DD-E14E-8857-BD2C60D7C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26" y="1949740"/>
            <a:ext cx="3747331" cy="18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973">
            <a:extLst>
              <a:ext uri="{FF2B5EF4-FFF2-40B4-BE49-F238E27FC236}">
                <a16:creationId xmlns:a16="http://schemas.microsoft.com/office/drawing/2014/main" id="{A135E0EA-2373-7849-AD2E-5112A651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1449"/>
            <a:ext cx="2700741" cy="16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30">
            <a:extLst>
              <a:ext uri="{FF2B5EF4-FFF2-40B4-BE49-F238E27FC236}">
                <a16:creationId xmlns:a16="http://schemas.microsoft.com/office/drawing/2014/main" id="{441560B7-ECFB-5848-B33B-0FD9AC4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572" y="5789604"/>
            <a:ext cx="2416508" cy="3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 dirty="0">
                <a:solidFill>
                  <a:srgbClr val="000099"/>
                </a:solidFill>
              </a:rPr>
              <a:t>Твэл №22 со СНУП топливом </a:t>
            </a:r>
            <a:endParaRPr kumimoji="0" lang="ru-RU" altLang="ru-RU" sz="1100" dirty="0"/>
          </a:p>
        </p:txBody>
      </p:sp>
      <p:pic>
        <p:nvPicPr>
          <p:cNvPr id="16" name="Рисунок 4975">
            <a:extLst>
              <a:ext uri="{FF2B5EF4-FFF2-40B4-BE49-F238E27FC236}">
                <a16:creationId xmlns:a16="http://schemas.microsoft.com/office/drawing/2014/main" id="{34283689-C37E-8C42-9FFD-76B7DFF2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38" y="4111449"/>
            <a:ext cx="2642029" cy="17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982">
            <a:extLst>
              <a:ext uri="{FF2B5EF4-FFF2-40B4-BE49-F238E27FC236}">
                <a16:creationId xmlns:a16="http://schemas.microsoft.com/office/drawing/2014/main" id="{559C76BC-CDD9-D94E-BC8B-DBC160DF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01" y="4111406"/>
            <a:ext cx="2642029" cy="17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33">
            <a:extLst>
              <a:ext uri="{FF2B5EF4-FFF2-40B4-BE49-F238E27FC236}">
                <a16:creationId xmlns:a16="http://schemas.microsoft.com/office/drawing/2014/main" id="{48AE1932-11B8-A34D-9814-6B01035F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31" y="5789604"/>
            <a:ext cx="2345340" cy="3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 dirty="0">
                <a:solidFill>
                  <a:srgbClr val="000099"/>
                </a:solidFill>
              </a:rPr>
              <a:t>Твэл №30 с МОКС топливом </a:t>
            </a:r>
            <a:endParaRPr kumimoji="0" lang="ru-RU" altLang="ru-RU" sz="1100" dirty="0"/>
          </a:p>
        </p:txBody>
      </p:sp>
      <p:sp>
        <p:nvSpPr>
          <p:cNvPr id="19" name="Прямоугольник 34">
            <a:extLst>
              <a:ext uri="{FF2B5EF4-FFF2-40B4-BE49-F238E27FC236}">
                <a16:creationId xmlns:a16="http://schemas.microsoft.com/office/drawing/2014/main" id="{A7BEB115-DFFF-C848-BF70-4E578184A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434" y="5789604"/>
            <a:ext cx="2416508" cy="3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100">
                <a:solidFill>
                  <a:srgbClr val="000099"/>
                </a:solidFill>
              </a:rPr>
              <a:t>Твэл №31 со СНУП топливом </a:t>
            </a:r>
            <a:endParaRPr kumimoji="0" lang="ru-RU" altLang="ru-RU" sz="1100"/>
          </a:p>
        </p:txBody>
      </p:sp>
      <p:sp>
        <p:nvSpPr>
          <p:cNvPr id="20" name="Прямоугольник 35">
            <a:extLst>
              <a:ext uri="{FF2B5EF4-FFF2-40B4-BE49-F238E27FC236}">
                <a16:creationId xmlns:a16="http://schemas.microsoft.com/office/drawing/2014/main" id="{93D80E2F-5DBE-1D45-9BC7-374DF750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709" y="3669716"/>
            <a:ext cx="2315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100" b="1" dirty="0">
                <a:solidFill>
                  <a:srgbClr val="000000"/>
                </a:solidFill>
              </a:rPr>
              <a:t>Показана связь удлинения,</a:t>
            </a:r>
            <a:br>
              <a:rPr kumimoji="0" lang="ru-RU" altLang="ru-RU" sz="1100" b="1" dirty="0">
                <a:solidFill>
                  <a:srgbClr val="000000"/>
                </a:solidFill>
              </a:rPr>
            </a:br>
            <a:r>
              <a:rPr kumimoji="0" lang="ru-RU" altLang="ru-RU" sz="1100" b="1" dirty="0" err="1">
                <a:solidFill>
                  <a:srgbClr val="000000"/>
                </a:solidFill>
              </a:rPr>
              <a:t>газовыделения</a:t>
            </a:r>
            <a:r>
              <a:rPr kumimoji="0" lang="ru-RU" altLang="ru-RU" sz="1100" b="1" dirty="0">
                <a:solidFill>
                  <a:srgbClr val="000000"/>
                </a:solidFill>
              </a:rPr>
              <a:t> и </a:t>
            </a:r>
            <a:r>
              <a:rPr kumimoji="0" lang="ru-RU" altLang="ru-RU" sz="1100" b="1" dirty="0" err="1">
                <a:solidFill>
                  <a:srgbClr val="000000"/>
                </a:solidFill>
              </a:rPr>
              <a:t>овализации</a:t>
            </a:r>
            <a:endParaRPr kumimoji="0"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7EB84-918A-7C47-97FB-FCFD8B707751}"/>
              </a:ext>
            </a:extLst>
          </p:cNvPr>
          <p:cNvSpPr/>
          <p:nvPr/>
        </p:nvSpPr>
        <p:spPr>
          <a:xfrm>
            <a:off x="2627784" y="1196752"/>
            <a:ext cx="381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4 мкк; ЭК164; 5,05 % </a:t>
            </a:r>
            <a:r>
              <a:rPr lang="ru-RU" altLang="ru-RU" dirty="0" err="1"/>
              <a:t>т.а</a:t>
            </a:r>
            <a:r>
              <a:rPr lang="ru-RU" altLang="ru-RU" dirty="0"/>
              <a:t>.; 62,1 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57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5268CC-D794-4D23-8952-9C1DE859949D}" type="slidenum">
              <a:rPr lang="ru-RU" altLang="ru-RU" sz="2200" smtClean="0"/>
              <a:pPr eaLnBrk="1" hangingPunct="1"/>
              <a:t>9</a:t>
            </a:fld>
            <a:endParaRPr lang="ru-RU" altLang="ru-RU" sz="2200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802981C-0519-5A47-A1F0-D34A1D964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28655"/>
          <a:ext cx="1710558" cy="5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Фотография Photo Editor" r:id="rId3" imgW="3971429" imgH="1267002" progId="MSPhotoEd.3">
                  <p:embed/>
                </p:oleObj>
              </mc:Choice>
              <mc:Fallback>
                <p:oleObj name="Фотография Photo Editor" r:id="rId3" imgW="3971429" imgH="126700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802981C-0519-5A47-A1F0-D34A1D964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655"/>
                        <a:ext cx="1710558" cy="54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D944FF-C20D-B14E-8900-AAC78503916B}"/>
              </a:ext>
            </a:extLst>
          </p:cNvPr>
          <p:cNvSpPr txBox="1">
            <a:spLocks/>
          </p:cNvSpPr>
          <p:nvPr/>
        </p:nvSpPr>
        <p:spPr>
          <a:xfrm>
            <a:off x="2123728" y="116632"/>
            <a:ext cx="5976664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Послереакторные исследования прототипов твэлов БН</a:t>
            </a:r>
            <a:r>
              <a:rPr lang="en-US" altLang="ru-RU" dirty="0"/>
              <a:t>-1200 </a:t>
            </a:r>
            <a:r>
              <a:rPr lang="ru-RU" altLang="ru-RU" dirty="0"/>
              <a:t>(ЭТВС-4)</a:t>
            </a:r>
            <a:endParaRPr lang="ru-RU" kern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7EB84-918A-7C47-97FB-FCFD8B707751}"/>
              </a:ext>
            </a:extLst>
          </p:cNvPr>
          <p:cNvSpPr/>
          <p:nvPr/>
        </p:nvSpPr>
        <p:spPr>
          <a:xfrm>
            <a:off x="2627784" y="1196752"/>
            <a:ext cx="381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4 мкк; ЭК164; 5,0 % </a:t>
            </a:r>
            <a:r>
              <a:rPr lang="ru-RU" altLang="ru-RU" dirty="0" err="1"/>
              <a:t>т.а</a:t>
            </a:r>
            <a:r>
              <a:rPr lang="ru-RU" altLang="ru-RU" dirty="0"/>
              <a:t>.; 58,5 сна</a:t>
            </a:r>
            <a:endParaRPr lang="ru-RU" dirty="0"/>
          </a:p>
        </p:txBody>
      </p:sp>
      <p:pic>
        <p:nvPicPr>
          <p:cNvPr id="22" name="Рисунок 21" descr="D:\Grin\БН-600\2017г\ЭТВС-4\Исследования\Фото\Пучок\разновысотность\Разновысотность_2.jpg">
            <a:extLst>
              <a:ext uri="{FF2B5EF4-FFF2-40B4-BE49-F238E27FC236}">
                <a16:creationId xmlns:a16="http://schemas.microsoft.com/office/drawing/2014/main" id="{0F7B2995-A126-8549-8331-2A3793C6C2D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022541"/>
            <a:ext cx="1880071" cy="15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39C8D7-DA7E-FF4F-B5E7-199A73F676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22" y="3933058"/>
            <a:ext cx="2448273" cy="1800198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599A-72DC-784F-B316-149B0492B47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94" y="3933057"/>
            <a:ext cx="2523249" cy="1800199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E02DB0-6ACF-E248-9D97-3519FFCB553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0" y="3947952"/>
            <a:ext cx="2479212" cy="1688347"/>
          </a:xfrm>
          <a:prstGeom prst="rect">
            <a:avLst/>
          </a:prstGeom>
          <a:noFill/>
        </p:spPr>
      </p:pic>
      <p:sp>
        <p:nvSpPr>
          <p:cNvPr id="26" name="Прямоугольник 35">
            <a:extLst>
              <a:ext uri="{FF2B5EF4-FFF2-40B4-BE49-F238E27FC236}">
                <a16:creationId xmlns:a16="http://schemas.microsoft.com/office/drawing/2014/main" id="{15B326DB-31FB-3E41-9C46-C877F3AB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877272"/>
            <a:ext cx="7145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400" dirty="0">
                <a:solidFill>
                  <a:srgbClr val="000000"/>
                </a:solidFill>
              </a:rPr>
              <a:t>Ресурс твэла не исчерпан, макс. коррозионное повреждение – до 60 мкм</a:t>
            </a:r>
          </a:p>
        </p:txBody>
      </p:sp>
      <p:pic>
        <p:nvPicPr>
          <p:cNvPr id="27" name="Рисунок 26" descr="C:\Users\belyaeva\Desktop\ЭТВС-4\металлография\тв.6-М5-об.12\в отчет\кор 10х2.tif">
            <a:extLst>
              <a:ext uri="{FF2B5EF4-FFF2-40B4-BE49-F238E27FC236}">
                <a16:creationId xmlns:a16="http://schemas.microsoft.com/office/drawing/2014/main" id="{9F75B061-9329-024B-BEDC-ACF4DD0B52F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61" y="2022541"/>
            <a:ext cx="2160240" cy="1568401"/>
          </a:xfrm>
          <a:prstGeom prst="rect">
            <a:avLst/>
          </a:prstGeom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A7A08D6-1A65-6540-8E11-48FC18CF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714" y="3611442"/>
            <a:ext cx="30187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050" dirty="0">
                <a:solidFill>
                  <a:srgbClr val="000099"/>
                </a:solidFill>
              </a:rPr>
              <a:t>Типичная коррозия оболочек твэлов с ЭК164</a:t>
            </a:r>
            <a:endParaRPr kumimoji="0" lang="ru-RU" altLang="ru-RU" sz="1050" dirty="0"/>
          </a:p>
        </p:txBody>
      </p:sp>
      <p:pic>
        <p:nvPicPr>
          <p:cNvPr id="29" name="Рисунок 28" descr="D:\Договора\2018\ЭТВС4\ЭТВС-4\металлография\тв.27-М3-об.2\в отчет\2_1.jpg">
            <a:extLst>
              <a:ext uri="{FF2B5EF4-FFF2-40B4-BE49-F238E27FC236}">
                <a16:creationId xmlns:a16="http://schemas.microsoft.com/office/drawing/2014/main" id="{3522ED01-203F-5B4B-AB8C-400D1236829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80" y="2017839"/>
            <a:ext cx="1542449" cy="15731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7">
            <a:extLst>
              <a:ext uri="{FF2B5EF4-FFF2-40B4-BE49-F238E27FC236}">
                <a16:creationId xmlns:a16="http://schemas.microsoft.com/office/drawing/2014/main" id="{691BC6BC-10E3-E14B-A347-C3A5166D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7" y="3607132"/>
            <a:ext cx="128592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050" dirty="0">
                <a:solidFill>
                  <a:srgbClr val="000099"/>
                </a:solidFill>
              </a:rPr>
              <a:t>Среднее сечение</a:t>
            </a:r>
            <a:endParaRPr kumimoji="0" lang="ru-RU" altLang="ru-RU" sz="1050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B72F64EE-263A-5D48-9355-DD04246C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48" y="2445555"/>
            <a:ext cx="1021193" cy="3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27">
            <a:extLst>
              <a:ext uri="{FF2B5EF4-FFF2-40B4-BE49-F238E27FC236}">
                <a16:creationId xmlns:a16="http://schemas.microsoft.com/office/drawing/2014/main" id="{6C015C13-C40E-E047-8FEB-AE29F6E2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2853516"/>
            <a:ext cx="1196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800" dirty="0">
                <a:solidFill>
                  <a:srgbClr val="000099"/>
                </a:solidFill>
              </a:rPr>
              <a:t>Сегментный образец</a:t>
            </a:r>
            <a:endParaRPr kumimoji="0" lang="ru-RU" altLang="ru-RU" sz="800" dirty="0"/>
          </a:p>
        </p:txBody>
      </p:sp>
    </p:spTree>
    <p:extLst>
      <p:ext uri="{BB962C8B-B14F-4D97-AF65-F5344CB8AC3E}">
        <p14:creationId xmlns:p14="http://schemas.microsoft.com/office/powerpoint/2010/main" val="3497243064"/>
      </p:ext>
    </p:extLst>
  </p:cSld>
  <p:clrMapOvr>
    <a:masterClrMapping/>
  </p:clrMapOvr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45051</TotalTime>
  <Words>1158</Words>
  <Application>Microsoft Macintosh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b-default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Михаил Скупов</cp:lastModifiedBy>
  <cp:revision>995</cp:revision>
  <cp:lastPrinted>2018-07-04T04:13:43Z</cp:lastPrinted>
  <dcterms:created xsi:type="dcterms:W3CDTF">2011-08-02T09:38:54Z</dcterms:created>
  <dcterms:modified xsi:type="dcterms:W3CDTF">2019-05-27T11:10:22Z</dcterms:modified>
</cp:coreProperties>
</file>