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1" r:id="rId5"/>
    <p:sldMasterId id="2147483723" r:id="rId6"/>
    <p:sldMasterId id="2147483735" r:id="rId7"/>
    <p:sldMasterId id="2147483747" r:id="rId8"/>
  </p:sldMasterIdLst>
  <p:notesMasterIdLst>
    <p:notesMasterId r:id="rId22"/>
  </p:notesMasterIdLst>
  <p:sldIdLst>
    <p:sldId id="261" r:id="rId9"/>
    <p:sldId id="263" r:id="rId10"/>
    <p:sldId id="262" r:id="rId11"/>
    <p:sldId id="273" r:id="rId12"/>
    <p:sldId id="272" r:id="rId13"/>
    <p:sldId id="274" r:id="rId14"/>
    <p:sldId id="264" r:id="rId15"/>
    <p:sldId id="275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stProryv" initials="I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74" autoAdjust="0"/>
    <p:restoredTop sz="94660"/>
  </p:normalViewPr>
  <p:slideViewPr>
    <p:cSldViewPr>
      <p:cViewPr>
        <p:scale>
          <a:sx n="70" d="100"/>
          <a:sy n="70" d="100"/>
        </p:scale>
        <p:origin x="-48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226384266482467"/>
          <c:y val="0.15782582799442038"/>
          <c:w val="0.61704152213540064"/>
          <c:h val="0.6457019276265711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Лист1!$A$1:$A$15</c:f>
              <c:numCache>
                <c:formatCode>0.0</c:formatCode>
                <c:ptCount val="15"/>
                <c:pt idx="0">
                  <c:v>46.6</c:v>
                </c:pt>
                <c:pt idx="1">
                  <c:v>46.9</c:v>
                </c:pt>
                <c:pt idx="2">
                  <c:v>45.2</c:v>
                </c:pt>
                <c:pt idx="3">
                  <c:v>44.1</c:v>
                </c:pt>
                <c:pt idx="4">
                  <c:v>47</c:v>
                </c:pt>
                <c:pt idx="5">
                  <c:v>45.3</c:v>
                </c:pt>
                <c:pt idx="6">
                  <c:v>47</c:v>
                </c:pt>
                <c:pt idx="7">
                  <c:v>47.5</c:v>
                </c:pt>
                <c:pt idx="8">
                  <c:v>53</c:v>
                </c:pt>
                <c:pt idx="9">
                  <c:v>49.7</c:v>
                </c:pt>
                <c:pt idx="10">
                  <c:v>51.4</c:v>
                </c:pt>
                <c:pt idx="11">
                  <c:v>47.5</c:v>
                </c:pt>
                <c:pt idx="12">
                  <c:v>18.7</c:v>
                </c:pt>
                <c:pt idx="13">
                  <c:v>46</c:v>
                </c:pt>
                <c:pt idx="14">
                  <c:v>74.7</c:v>
                </c:pt>
              </c:numCache>
            </c:numRef>
          </c:xVal>
          <c:yVal>
            <c:numRef>
              <c:f>Лист1!$F$1:$F$15</c:f>
              <c:numCache>
                <c:formatCode>General</c:formatCode>
                <c:ptCount val="15"/>
                <c:pt idx="0">
                  <c:v>0.04</c:v>
                </c:pt>
                <c:pt idx="1">
                  <c:v>0.11</c:v>
                </c:pt>
                <c:pt idx="2">
                  <c:v>0</c:v>
                </c:pt>
                <c:pt idx="3">
                  <c:v>-1.4999999999999999E-2</c:v>
                </c:pt>
                <c:pt idx="4">
                  <c:v>8.3000000000000004E-2</c:v>
                </c:pt>
                <c:pt idx="5">
                  <c:v>0</c:v>
                </c:pt>
                <c:pt idx="6">
                  <c:v>0.06</c:v>
                </c:pt>
                <c:pt idx="7">
                  <c:v>0</c:v>
                </c:pt>
                <c:pt idx="8">
                  <c:v>0.05</c:v>
                </c:pt>
                <c:pt idx="9">
                  <c:v>0.24399999999999999</c:v>
                </c:pt>
                <c:pt idx="10">
                  <c:v>0.24399999999999999</c:v>
                </c:pt>
                <c:pt idx="11">
                  <c:v>0.05</c:v>
                </c:pt>
                <c:pt idx="12">
                  <c:v>0.19</c:v>
                </c:pt>
                <c:pt idx="13">
                  <c:v>0.24</c:v>
                </c:pt>
                <c:pt idx="14">
                  <c:v>0.16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06624"/>
        <c:axId val="48707200"/>
      </c:scatterChart>
      <c:valAx>
        <c:axId val="4870662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crossAx val="48707200"/>
        <c:crossesAt val="-1"/>
        <c:crossBetween val="midCat"/>
        <c:majorUnit val="10"/>
      </c:valAx>
      <c:valAx>
        <c:axId val="48707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200" dirty="0"/>
                  <a:t>Относительное удлинение, %</a:t>
                </a:r>
              </a:p>
            </c:rich>
          </c:tx>
          <c:layout>
            <c:manualLayout>
              <c:xMode val="edge"/>
              <c:yMode val="edge"/>
              <c:x val="1.6406445795428416E-2"/>
              <c:y val="6.146698191451958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70662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994214590813789"/>
          <c:y val="9.4530559406442782E-2"/>
          <c:w val="0.61723945355277987"/>
          <c:h val="0.6387013514131528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Лист1!$A$1:$A$15</c:f>
              <c:numCache>
                <c:formatCode>0.0</c:formatCode>
                <c:ptCount val="15"/>
                <c:pt idx="0">
                  <c:v>46.6</c:v>
                </c:pt>
                <c:pt idx="1">
                  <c:v>46.9</c:v>
                </c:pt>
                <c:pt idx="2">
                  <c:v>45.2</c:v>
                </c:pt>
                <c:pt idx="3">
                  <c:v>44.1</c:v>
                </c:pt>
                <c:pt idx="4">
                  <c:v>47</c:v>
                </c:pt>
                <c:pt idx="5">
                  <c:v>45.3</c:v>
                </c:pt>
                <c:pt idx="6">
                  <c:v>47</c:v>
                </c:pt>
                <c:pt idx="7">
                  <c:v>47.5</c:v>
                </c:pt>
                <c:pt idx="8">
                  <c:v>53</c:v>
                </c:pt>
                <c:pt idx="9">
                  <c:v>49.7</c:v>
                </c:pt>
                <c:pt idx="10">
                  <c:v>51.4</c:v>
                </c:pt>
                <c:pt idx="11">
                  <c:v>47.5</c:v>
                </c:pt>
                <c:pt idx="12">
                  <c:v>18.7</c:v>
                </c:pt>
                <c:pt idx="13">
                  <c:v>46</c:v>
                </c:pt>
                <c:pt idx="14">
                  <c:v>74.7</c:v>
                </c:pt>
              </c:numCache>
            </c:numRef>
          </c:xVal>
          <c:yVal>
            <c:numRef>
              <c:f>Лист1!$G$1:$G$15</c:f>
              <c:numCache>
                <c:formatCode>General</c:formatCode>
                <c:ptCount val="15"/>
                <c:pt idx="0">
                  <c:v>1.44</c:v>
                </c:pt>
                <c:pt idx="1">
                  <c:v>1.65</c:v>
                </c:pt>
                <c:pt idx="2">
                  <c:v>0.46400000000000002</c:v>
                </c:pt>
                <c:pt idx="3">
                  <c:v>0.51500000000000001</c:v>
                </c:pt>
                <c:pt idx="4">
                  <c:v>2.06</c:v>
                </c:pt>
                <c:pt idx="5">
                  <c:v>0.62</c:v>
                </c:pt>
                <c:pt idx="6">
                  <c:v>1.44</c:v>
                </c:pt>
                <c:pt idx="7">
                  <c:v>0.51500000000000001</c:v>
                </c:pt>
                <c:pt idx="8">
                  <c:v>0.51500000000000001</c:v>
                </c:pt>
                <c:pt idx="9">
                  <c:v>2.06</c:v>
                </c:pt>
                <c:pt idx="10">
                  <c:v>1.44</c:v>
                </c:pt>
                <c:pt idx="11">
                  <c:v>0.46400000000000002</c:v>
                </c:pt>
                <c:pt idx="12">
                  <c:v>0.8</c:v>
                </c:pt>
                <c:pt idx="13">
                  <c:v>1.28</c:v>
                </c:pt>
                <c:pt idx="14">
                  <c:v>0.76400000000000001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708928"/>
        <c:axId val="103579648"/>
      </c:scatterChart>
      <c:valAx>
        <c:axId val="4870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Повреждающая доза, сна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03579648"/>
        <c:crossesAt val="-1"/>
        <c:crossBetween val="midCat"/>
        <c:majorUnit val="10"/>
      </c:valAx>
      <c:valAx>
        <c:axId val="103579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200"/>
                  <a:t>Относительная эллипсность,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70892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16T10:59:35.581" idx="2">
    <p:pos x="4987" y="3541"/>
    <p:text>А сколько каждого типа?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EBBD9-0F29-45BD-886B-B039DCB61D13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D59A-B48A-4A46-9366-E3800BF26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281DE8B-CBDF-4885-8546-4D2A5C099E2B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213" y="671513"/>
            <a:ext cx="6572250" cy="49291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02" y="5795951"/>
            <a:ext cx="5925876" cy="363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578849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0392-BF8A-4067-AEEF-D1569986D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2513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3FFE-0631-43BA-8F8A-5178EC147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0809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85750" y="6500813"/>
            <a:ext cx="21431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40000"/>
              </a:spcBef>
              <a:spcAft>
                <a:spcPct val="20000"/>
              </a:spcAft>
              <a:defRPr/>
            </a:pPr>
            <a:endParaRPr lang="ru-RU" smtClean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7788"/>
            <a:ext cx="8207375" cy="60071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7788-E0A7-4F67-B897-E5EEC237D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3038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49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799453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AC8A-37F6-4CD4-83D9-DE6E30B8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7402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BB415-E8D9-46CC-B326-8626C4D2A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3839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5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6FD0-A9FB-4565-A517-57214EE7C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2080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1C88-DB8C-49ED-97BB-CDDEE7103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7355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9387-BA38-45E3-BD4F-C7E5C9497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96446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CE712-7349-4F32-929D-CA8750CA6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3180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BB65-D265-41A4-92E0-389859BA0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9305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B568-6919-4863-80CD-530E71369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6274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6C54-B06A-43C3-958E-6957B6D7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3895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64E1-095B-4383-8CC8-616D369AE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1130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CD00-7868-43A2-B3D9-9EC81EEE4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33492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85750" y="6500813"/>
            <a:ext cx="21431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fontAlgn="base" hangingPunct="1">
              <a:defRPr/>
            </a:pPr>
            <a:endParaRPr lang="ru-RU" smtClean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25" y="77788"/>
            <a:ext cx="8207375" cy="60071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FD59-8682-4883-B6C5-55FE38F82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4315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49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13281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B5F4E-7C11-482E-8E90-87A556EF546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8900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A668-7864-46DD-8B37-351AD1FFDCC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797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5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043EE-B954-44D9-AEAE-F7C5230DB01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5764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F0AF-7350-42DC-ADEF-21922F23DCF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9034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E837-583E-496E-9A72-6B135A1F1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81061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1985-D6D8-4D50-97AD-A373FD56635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3399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CB6B-E64A-4709-8FDF-086775CF997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0380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AFA5-4033-4AF4-9350-B6500F55433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758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32559-2024-4278-9B43-AB905A0257C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3962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CF34-BB1E-4405-85E8-CCF23BE19D7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40069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9D61-0C37-45E5-B597-B6548CEFCF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5420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85750" y="6500813"/>
            <a:ext cx="21431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fontAlgn="base" hangingPunct="1">
              <a:defRPr/>
            </a:pPr>
            <a:endParaRPr lang="ru-RU" smtClean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25" y="77788"/>
            <a:ext cx="8207375" cy="60071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21CA-8829-42DD-9257-CC7C65033B7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812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64673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418D5-B292-43E8-999E-9CF732C7090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904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50F8B-B4F9-4770-BF3A-A6378F1BA69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18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B114-25D8-49A2-8B2F-AA95A88EF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23668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0FD80-57E8-414A-A5E8-5DCE33E5503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5260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F91C-7E23-4B8A-AB8D-C131E8DA7EA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257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2709F-74FF-4837-823E-D8480A633E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735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C727F-7808-4AC4-9ACB-563F13AA14D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7596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A7896-F3A9-4AA2-B5F4-628A90CE361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6436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EC546-CA6B-44A3-B365-F6F2D950FDA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74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ABFCA-6DA4-4257-8492-476B8112897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258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AD5CF-1F8E-410F-B651-6861B17CB89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330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378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418D5-B292-43E8-999E-9CF732C7090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6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BC56-71C5-4AC8-8D21-42B765A0C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24212"/>
      </p:ext>
    </p:extLst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50F8B-B4F9-4770-BF3A-A6378F1BA69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9004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0FD80-57E8-414A-A5E8-5DCE33E5503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51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8F91C-7E23-4B8A-AB8D-C131E8DA7EAD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4393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2709F-74FF-4837-823E-D8480A633E88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8356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C727F-7808-4AC4-9ACB-563F13AA14D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4357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A7896-F3A9-4AA2-B5F4-628A90CE361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5953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EC546-CA6B-44A3-B365-F6F2D950FDAE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050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ABFCA-6DA4-4257-8492-476B8112897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9589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AD5CF-1F8E-410F-B651-6861B17CB89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751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17176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C586-CCD7-4569-8194-01E4DCDAF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17471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6460-D410-434D-B450-B55E9E7C55A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184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491F-B4C9-44E5-9F29-5278004A358B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412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B68F-C258-498F-BEA6-E7E6A632EC8E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8821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D718-43A9-4201-AB61-BD6A5AAE990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0503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F41C-9971-4B05-BCF0-939C7FA9EC1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3973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24A3-640C-4F95-A79A-43EC1CF46B05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949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41E8-BEC6-4301-BE58-35521B10C7F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6107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1496-6036-449E-B222-4DD3391E4EA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6441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D275-408C-4E9F-85B4-2682ACE6185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963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2277-E318-4240-B922-3CAF145E3B9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281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5E8F-2F40-4D3A-91D8-BA0147CF5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88384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5280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6460-D410-434D-B450-B55E9E7C55A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74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491F-B4C9-44E5-9F29-5278004A358B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8812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B68F-C258-498F-BEA6-E7E6A632EC8E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1669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D718-43A9-4201-AB61-BD6A5AAE990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9349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F41C-9971-4B05-BCF0-939C7FA9EC1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849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24A3-640C-4F95-A79A-43EC1CF46B05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0696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41E8-BEC6-4301-BE58-35521B10C7F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8775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1496-6036-449E-B222-4DD3391E4EA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8954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D275-408C-4E9F-85B4-2682ACE6185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823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CAFA-6651-4E1A-949B-F2BE5886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42344"/>
      </p:ext>
    </p:extLst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2277-E318-4240-B922-3CAF145E3B9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0948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816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6460-D410-434D-B450-B55E9E7C55A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681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491F-B4C9-44E5-9F29-5278004A358B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709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B68F-C258-498F-BEA6-E7E6A632EC8E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6277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D718-43A9-4201-AB61-BD6A5AAE990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407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F41C-9971-4B05-BCF0-939C7FA9EC1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867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24A3-640C-4F95-A79A-43EC1CF46B05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9082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41E8-BEC6-4301-BE58-35521B10C7F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1066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1496-6036-449E-B222-4DD3391E4EA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729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C0CA4-ECF0-4550-85ED-A578DE25A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77986"/>
      </p:ext>
    </p:extLst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8D275-408C-4E9F-85B4-2682ACE6185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2776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2277-E318-4240-B922-3CAF145E3B9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843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minatom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www.minatom.ru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7C69EC9B-0E09-4A0C-AF5A-2AB7A8135FC1}" type="slidenum">
              <a:rPr lang="ru-RU"/>
              <a:pPr fontAlgn="base">
                <a:defRPr/>
              </a:pPr>
              <a:t>‹#›</a:t>
            </a:fld>
            <a:endParaRPr lang="ru-RU"/>
          </a:p>
        </p:txBody>
      </p:sp>
      <p:sp>
        <p:nvSpPr>
          <p:cNvPr id="21508" name="Text Box 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0" cy="2159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007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274"/>
                </a:solidFill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708E7042-9E32-4929-977A-63DE69EBC718}" type="slidenum">
              <a:rPr lang="ru-RU"/>
              <a:pPr fontAlgn="base">
                <a:defRPr/>
              </a:pPr>
              <a:t>‹#›</a:t>
            </a:fld>
            <a:endParaRPr lang="ru-RU"/>
          </a:p>
        </p:txBody>
      </p:sp>
      <p:sp>
        <p:nvSpPr>
          <p:cNvPr id="19460" name="Text Box 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0" cy="21590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20000"/>
              </a:spcAft>
              <a:defRPr sz="16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 smtClean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76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2200" b="1">
                <a:latin typeface="Arial" charset="0"/>
                <a:cs typeface="+mn-cs"/>
              </a:defRPr>
            </a:lvl1pPr>
          </a:lstStyle>
          <a:p>
            <a:pPr fontAlgn="base">
              <a:defRPr/>
            </a:pPr>
            <a:fld id="{4BE05217-C0E9-4447-9B6B-1BF3CDED1080}" type="slidenum">
              <a:rPr lang="ru-RU">
                <a:solidFill>
                  <a:srgbClr val="003274"/>
                </a:solidFill>
              </a:rPr>
              <a:pPr fontAlgn="base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6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CB9B3-1343-4EAA-9730-862F0D874097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9135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Изображение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7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0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CB9B3-1343-4EAA-9730-862F0D874097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9135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Изображение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7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48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967C5-C5B1-4FED-950C-85D7D9649E99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9135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Изображение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7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90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967C5-C5B1-4FED-950C-85D7D9649E99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9135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Изображение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7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967C5-C5B1-4FED-950C-85D7D9649E99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9135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Изображение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6875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kumimoji="1" sz="1600">
          <a:solidFill>
            <a:schemeClr val="tx1"/>
          </a:solidFill>
          <a:latin typeface="+mn-lt"/>
          <a:ea typeface="Arial" charset="0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kumimoji="1" sz="1400">
          <a:solidFill>
            <a:schemeClr val="tx1"/>
          </a:solidFill>
          <a:latin typeface="+mn-lt"/>
          <a:ea typeface="Arial" charset="0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kumimoji="1"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7544" y="1628801"/>
            <a:ext cx="856850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Сравнительный анализ результатов </a:t>
            </a:r>
            <a:r>
              <a:rPr lang="ru-RU" sz="1600" b="1" cap="all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послереакторных</a:t>
            </a:r>
            <a:r>
              <a:rPr lang="ru-RU" sz="1600" b="1" cap="all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исследований </a:t>
            </a:r>
            <a:r>
              <a:rPr lang="ru-RU" sz="1600" b="1" cap="all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твэлов</a:t>
            </a:r>
            <a:r>
              <a:rPr lang="ru-RU" sz="1600" b="1" cap="all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ЭТВС со СНУП топливом, облученных 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реакторах БОР-60 и БН-600:  влияние параметров эксплуатации на основные повреждающие факторы в </a:t>
            </a:r>
            <a:r>
              <a:rPr lang="ru-RU" sz="1600" b="1" cap="all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твэ</a:t>
            </a:r>
            <a:r>
              <a:rPr lang="ru-RU" sz="1600" b="1" cap="all" dirty="0" err="1" smtClean="0">
                <a:effectLst/>
                <a:latin typeface="Times New Roman"/>
                <a:ea typeface="Calibri"/>
                <a:cs typeface="Times New Roman"/>
              </a:rPr>
              <a:t>ле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123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41414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573016"/>
            <a:ext cx="7704856" cy="260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А.Ф. Грачев</a:t>
            </a:r>
            <a:r>
              <a:rPr lang="ru-RU" i="1" baseline="300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(1)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Л.М.Забудько</a:t>
            </a:r>
            <a:r>
              <a:rPr lang="ru-RU" i="1" baseline="300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(1)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Ф.Н.Крюков</a:t>
            </a:r>
            <a:r>
              <a:rPr lang="ru-RU" i="1" baseline="300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(2)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С.И.Поролло</a:t>
            </a:r>
            <a:r>
              <a:rPr lang="ru-RU" i="1" baseline="300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(3)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М.В.Скупов</a:t>
            </a:r>
            <a:r>
              <a:rPr lang="ru-RU" i="1" baseline="300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(4)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  </a:t>
            </a:r>
            <a:endParaRPr lang="ru-RU" sz="1600" i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ЧУ ИТЦП «ПРОРЫВ»,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г.Москва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, РФ,  (2) АО «ГНЦ НИИАР»,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г.Димитровград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, РФ, (3) АО «ГНЦ РФ ФЭИ, г. Обнинск, РФ,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(4) АО «ВНИИНМ», </a:t>
            </a:r>
            <a:r>
              <a:rPr lang="ru-RU" i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г.Москва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, РФ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XI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конференция по радиационному материаловедению, </a:t>
            </a:r>
            <a:r>
              <a:rPr lang="ru-RU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г.Димитровград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, 27-31 мая 2019г.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732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для целостности СНУП </a:t>
            </a:r>
            <a:r>
              <a:rPr lang="ru-RU" altLang="ru-RU" sz="1800" dirty="0" err="1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твэла</a:t>
            </a:r>
            <a:r>
              <a:rPr lang="ru-RU" altLang="ru-RU" sz="180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 факторы –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 большая деградация кратковременных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механических свойств оболочки, чем в соседних оксидных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твэлах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4772041"/>
            <a:ext cx="8496943" cy="1404639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Увеличение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повреждающей дозы в КЭТВС-7 не привело к заметному изменению прочностных свойств оболочек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по сравнению с КЭТВС-1 и КЭТВС-6. При этом пластические характеристики оболочек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 наиболее низкой дозой были несколько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выше.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Пр_про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4021"/>
            <a:ext cx="3960440" cy="2464157"/>
          </a:xfrm>
          <a:prstGeom prst="rect">
            <a:avLst/>
          </a:prstGeom>
          <a:noFill/>
        </p:spPr>
      </p:pic>
      <p:pic>
        <p:nvPicPr>
          <p:cNvPr id="7" name="Рисунок 6" descr="Уд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94021"/>
            <a:ext cx="3924637" cy="24997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3793729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Изменение предела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прочности и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общего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относительного удлинения 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кольцевых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продольных  образцов оболочек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КЭТВС‑7 в зависимости от температуры облучения/испытания :</a:t>
            </a: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a typeface="Times New Roman"/>
                <a:cs typeface="Times New Roman"/>
              </a:rPr>
              <a:t>□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№ 64 (СНУП), кольцевые образцы; ■ –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№ 64 (СНУП), продольные образцы; ∆ -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№ 71 (</a:t>
            </a:r>
            <a:r>
              <a:rPr lang="en-US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UO</a:t>
            </a:r>
            <a:r>
              <a:rPr lang="ru-RU" sz="1400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), кольцевые образцы; ▲ -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№ 71 (</a:t>
            </a:r>
            <a:r>
              <a:rPr lang="en-US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UO</a:t>
            </a:r>
            <a:r>
              <a:rPr lang="ru-RU" sz="1400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), продольные образцы </a:t>
            </a:r>
            <a:endParaRPr lang="ru-RU" sz="1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072" y="1124744"/>
            <a:ext cx="6270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algn="just" eaLnBrk="0" fontAlgn="base" hangingPunct="0"/>
            <a:r>
              <a:rPr kumimoji="1" lang="ru-RU" sz="1600" b="1" kern="0" dirty="0">
                <a:solidFill>
                  <a:srgbClr val="002060"/>
                </a:solidFill>
                <a:latin typeface="Times New Roman"/>
                <a:ea typeface="Times New Roman"/>
              </a:rPr>
              <a:t>Оболочки </a:t>
            </a:r>
            <a:r>
              <a:rPr kumimoji="1" lang="ru-RU" sz="1600" b="1" kern="0" dirty="0" err="1">
                <a:solidFill>
                  <a:srgbClr val="002060"/>
                </a:solidFill>
                <a:latin typeface="Times New Roman"/>
                <a:ea typeface="Times New Roman"/>
              </a:rPr>
              <a:t>твэлов</a:t>
            </a:r>
            <a:r>
              <a:rPr kumimoji="1" lang="ru-RU" sz="1600" b="1" kern="0" dirty="0">
                <a:solidFill>
                  <a:srgbClr val="002060"/>
                </a:solidFill>
                <a:latin typeface="Times New Roman"/>
                <a:ea typeface="Times New Roman"/>
              </a:rPr>
              <a:t> из стали ЧС68-ИД </a:t>
            </a:r>
            <a:r>
              <a:rPr kumimoji="1" lang="ru-RU" sz="1600" b="1" kern="0" dirty="0" err="1">
                <a:solidFill>
                  <a:srgbClr val="002060"/>
                </a:solidFill>
                <a:latin typeface="Times New Roman"/>
                <a:ea typeface="Times New Roman"/>
              </a:rPr>
              <a:t>хд</a:t>
            </a:r>
            <a:endParaRPr kumimoji="1" lang="ru-RU" sz="1600" kern="0" dirty="0">
              <a:solidFill>
                <a:srgbClr val="414142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10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809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для целостности СНУП </a:t>
            </a:r>
            <a:r>
              <a:rPr lang="ru-RU" altLang="ru-RU" sz="1800" dirty="0" err="1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твэла</a:t>
            </a:r>
            <a:r>
              <a:rPr lang="ru-RU" altLang="ru-RU" sz="180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 факторы – </a:t>
            </a:r>
            <a:r>
              <a:rPr lang="ru-RU" sz="1800" dirty="0">
                <a:solidFill>
                  <a:srgbClr val="00327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327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деградация кратковременных </a:t>
            </a:r>
            <a:r>
              <a:rPr lang="ru-RU" sz="1800" dirty="0">
                <a:solidFill>
                  <a:srgbClr val="00327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механических свойств оболочки,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5538"/>
            <a:ext cx="8497639" cy="5327798"/>
          </a:xfrm>
        </p:spPr>
        <p:txBody>
          <a:bodyPr/>
          <a:lstStyle/>
          <a:p>
            <a:pPr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Оболочки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твэлов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из стали ЭП823Ш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Для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ферритно-мартенситной оболочки наиболее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важное изменение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мехсвойств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связано с явлением низко-температурного радиационного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охрупчивания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(НТРО),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которое проявляется уже при дозе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≤10 сна. Результаты ПРИ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твэлов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БОР-60 показали, что увеличение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повреждающей дозы до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74.7 сна </a:t>
            </a:r>
            <a:r>
              <a:rPr lang="ru-RU" u="sng" dirty="0">
                <a:solidFill>
                  <a:srgbClr val="002060"/>
                </a:solidFill>
                <a:latin typeface="Times New Roman"/>
                <a:ea typeface="Times New Roman"/>
              </a:rPr>
              <a:t>не привело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ухудшению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кратковременных свойств стали ЭП823Ш, по сравнению с дозой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46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сна</a:t>
            </a:r>
          </a:p>
          <a:p>
            <a:pPr indent="44958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олучено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экспериментальное подтверждение, что сохранена герметичность семи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со СНУП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топливом ОУ-2 БОР-60  при максимальной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повреждающей дозы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~81сна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(к состоянию на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февраль 2018г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.) в условиях, соответствующих условиям облучения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ЭТВС-11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облучающейся в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боковой зоне воспроизводства БН-600.  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  <a:ea typeface="Calibri"/>
              </a:rPr>
              <a:t>Условия </a:t>
            </a:r>
            <a:r>
              <a:rPr lang="ru-RU" u="sng" dirty="0">
                <a:solidFill>
                  <a:srgbClr val="002060"/>
                </a:solidFill>
                <a:latin typeface="Times New Roman"/>
                <a:ea typeface="Calibri"/>
              </a:rPr>
              <a:t>облучения 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  <a:ea typeface="Calibri"/>
              </a:rPr>
              <a:t>нитридных </a:t>
            </a:r>
            <a:r>
              <a:rPr lang="ru-RU" u="sng" dirty="0" err="1" smtClean="0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u="sng" dirty="0" smtClean="0">
                <a:solidFill>
                  <a:srgbClr val="002060"/>
                </a:solidFill>
                <a:latin typeface="Times New Roman"/>
                <a:ea typeface="Calibri"/>
              </a:rPr>
              <a:t> БОР-60 </a:t>
            </a:r>
            <a:r>
              <a:rPr lang="ru-RU" u="sng" dirty="0">
                <a:solidFill>
                  <a:srgbClr val="002060"/>
                </a:solidFill>
                <a:latin typeface="Times New Roman"/>
                <a:ea typeface="Calibri"/>
              </a:rPr>
              <a:t>являются более жесткими,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по сравнению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с БН-600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с точки зрения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факторов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влияющих на поведение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твэла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в случае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НТРО оболочки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Calibri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1) количество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переходных режимов значительно больше, т.к. длительность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микрокампаний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в БОР-60 в ~2 раза меньше, чем в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БН-600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2)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промежуточные перестановка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переочехловка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ОУ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3)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минимальная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температура оболочек  ОУ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входе в активную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зону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на ~30 </a:t>
            </a:r>
            <a:r>
              <a:rPr lang="ru-RU" baseline="30000" dirty="0" err="1">
                <a:solidFill>
                  <a:srgbClr val="002060"/>
                </a:solidFill>
                <a:latin typeface="Times New Roman"/>
                <a:ea typeface="Times New Roman"/>
              </a:rPr>
              <a:t>о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С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ниже, чем в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БН-600.</a:t>
            </a:r>
          </a:p>
          <a:p>
            <a:pPr indent="44958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New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NewRoman"/>
              </a:rPr>
              <a:t>Полученный на сегодня опыт обращения с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NewRoman"/>
              </a:rPr>
              <a:t>твэлами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NewRoman"/>
              </a:rPr>
              <a:t> подтвердил,  что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целостность оболочек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со СНУП топливом  из стали ЭП823 сохраняется не только при реакторном облучении, но также в процессе выгрузки - промежуточной отмывки –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Calibri"/>
              </a:rPr>
              <a:t>переочехловки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- повторной загрузки –транспортировки- обращении с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Calibri"/>
              </a:rPr>
              <a:t>твэлами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в горячей камере. При этом были использованы два типа отмывки:  в БОР-60 паро-водяная , в БН-600 – свинцовая. </a:t>
            </a:r>
            <a:endParaRPr lang="ru-RU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11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817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327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Проведенные в рамках КПРЭО облучение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послереакторные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исследования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твэлов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 СНУП топливом позволили установить основные факторы,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потенциально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ограничивающие работоспособность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большее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удлинение </a:t>
            </a:r>
            <a:r>
              <a:rPr kumimoji="1" lang="ru-RU" sz="1600" kern="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оболочки и </a:t>
            </a:r>
            <a:r>
              <a:rPr kumimoji="1" lang="ru-RU" sz="1600" kern="0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овализация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большее </a:t>
            </a:r>
            <a:r>
              <a:rPr kumimoji="1" lang="ru-RU" sz="1600" kern="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коррозионное повреждение и более значительная деградация кратковременных механических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свойств оболочки, </a:t>
            </a:r>
            <a:r>
              <a:rPr kumimoji="1" lang="ru-RU" sz="1600" kern="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чем в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оксидных </a:t>
            </a:r>
            <a:r>
              <a:rPr kumimoji="1" lang="ru-RU" sz="1600" kern="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твэлах</a:t>
            </a:r>
            <a:r>
              <a:rPr kumimoji="1" lang="ru-RU" sz="1600" kern="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достигнутых параметрах облучения указанные факторы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привели к ограничению работоспособности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твэлов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kumimoji="1" lang="ru-RU" sz="1600" kern="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результате проведенного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анализа результатов ПРИ </a:t>
            </a:r>
            <a:r>
              <a:rPr kumimoji="1" lang="ru-RU" sz="1600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твэлов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 оболочками из ЧС68-ИД </a:t>
            </a:r>
            <a:r>
              <a:rPr kumimoji="1" lang="ru-RU" sz="1600" kern="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хд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и ЭП823-Ш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установлено что в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еличина </a:t>
            </a:r>
            <a:r>
              <a:rPr kumimoji="1" lang="ru-RU" sz="1600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овализации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оболочек </a:t>
            </a:r>
            <a:r>
              <a:rPr kumimoji="1" lang="ru-RU" sz="1600" kern="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 увеличение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их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длины не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зависят от величины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повреждающей дозы.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Отсутствует явное влияние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</a:rPr>
              <a:t>увеличения дозы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</a:rPr>
              <a:t>все виды коррозионного повреждения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оболочек. Увеличение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</a:rPr>
              <a:t>повреждающей дозы до</a:t>
            </a:r>
            <a:r>
              <a:rPr kumimoji="1" lang="ru-RU" sz="1600" b="1" kern="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kumimoji="1" lang="ru-RU" sz="1600" b="1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~75 </a:t>
            </a:r>
            <a:r>
              <a:rPr kumimoji="1" lang="ru-RU" sz="1600" b="1" kern="0" dirty="0">
                <a:solidFill>
                  <a:srgbClr val="002060"/>
                </a:solidFill>
                <a:latin typeface="Times New Roman"/>
                <a:ea typeface="Times New Roman"/>
              </a:rPr>
              <a:t>сна </a:t>
            </a:r>
            <a:r>
              <a:rPr kumimoji="1" lang="ru-RU" sz="1600" u="sng" kern="0" dirty="0">
                <a:solidFill>
                  <a:srgbClr val="002060"/>
                </a:solidFill>
                <a:latin typeface="Times New Roman"/>
                <a:ea typeface="Times New Roman"/>
              </a:rPr>
              <a:t>не привело </a:t>
            </a:r>
            <a:r>
              <a:rPr kumimoji="1" lang="ru-RU" sz="1600" kern="0" dirty="0">
                <a:solidFill>
                  <a:srgbClr val="002060"/>
                </a:solidFill>
                <a:latin typeface="Times New Roman"/>
                <a:ea typeface="Times New Roman"/>
              </a:rPr>
              <a:t>к ухудшению кратковременных </a:t>
            </a:r>
            <a:r>
              <a:rPr kumimoji="1" lang="en-US" sz="1600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kumimoji="1" lang="ru-RU" sz="1600" kern="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механических свойств оболочек.</a:t>
            </a:r>
            <a:endParaRPr kumimoji="1" lang="ru-RU" sz="1600" b="1" kern="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результатов ПРИ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твэлов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облученных в реакторах БОР-60 и БН-600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показывает, что специфика облучения в разных реакторах дает дополнительные важные данные по поведению топлива и конструкционных материалов под облучением. Выбор двух реакторов для проведения исследований в рамках КПРЭО в значительной степени оправдан. Положительные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езультаты РИ ОУ-2 в БОР-60 и ПРИ позволили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продлить облучение в БН-600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ЭТВС-11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твэлами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типа БРЕСТ, в которой достигнуто выгорание 6,4%т.а и      повреждающая доза 77 сна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12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17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rgbClr val="003274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5538"/>
            <a:ext cx="8497639" cy="5327798"/>
          </a:xfrm>
        </p:spPr>
        <p:txBody>
          <a:bodyPr/>
          <a:lstStyle/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44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4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Спасибо!</a:t>
            </a:r>
            <a:endParaRPr lang="ru-RU" sz="4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13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4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/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8424862" cy="5221287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смешанного нитридного уран-плутониевого (СНУП) топлива проводится в РФ рамках  «Комплексной программы расчетно-экспериментального обоснования плотного топлива для реакторов на быстрых нейтронах» – КПРЭО</a:t>
            </a:r>
            <a:r>
              <a:rPr lang="en-US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технологические исследования, изучение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дореакторных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свойств, реакторные испытания,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послереакторные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исследования, совершенствование по результатам ПРИ топливных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подтверждения эксплуатационных характеристик и обоснования работоспособности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твэлов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условиях работы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БН-1200 и БРЕСТ-ОД-300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проходят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испытания в реакторах БОР-60 и БН-600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экспериментальны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ТВС 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твэлами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различной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конструкции 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разными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материалами оболочек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БОР-60 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успешно продолжается облучение 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трех ЭТВС 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(ОУ) с оболочками 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 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стали ЭП823-Ш. Достигнуто максимальные выгорание 5,4% т. а. и доза 81,2 сна (на начало февраля 2019). В конце 2018г. загружены 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одна ЭТВС 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оболочками из 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ф-м сталей ЭК181, 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ЧС139 и 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одна ЭТВС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часть </a:t>
            </a:r>
            <a:r>
              <a:rPr lang="ru-RU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твэлов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которой содержит СНУП 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топливо с 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добавками </a:t>
            </a:r>
            <a:r>
              <a:rPr lang="en-US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Np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lang="en-US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Am</a:t>
            </a:r>
            <a:r>
              <a:rPr lang="ru-RU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БН-600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загружено 18 ЭТВС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  <a:sym typeface="Symbol"/>
              </a:rPr>
              <a:t>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более 1000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оболочками из сталей ЧС68-ИД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ЭК164-ИД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хд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ЭП823-Ш. Успешно завершено облучение 10 ЭТВС.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КЭТВС-7 достигнуто максимальные выгорание топлива 7,5% </a:t>
            </a:r>
            <a:r>
              <a:rPr lang="ru-RU" kern="1200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т.а</a:t>
            </a:r>
            <a:r>
              <a:rPr lang="ru-RU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и доза 74 сна.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fld id="{458553C2-CF47-48CB-905D-A0FF612F7C7B}" type="slidenum">
              <a:rPr lang="ru-RU" altLang="ru-RU" smtClean="0">
                <a:solidFill>
                  <a:srgbClr val="003274"/>
                </a:solidFill>
              </a:rPr>
              <a:pPr algn="ctr" eaLnBrk="0" hangingPunct="0"/>
              <a:t>2</a:t>
            </a:fld>
            <a:endParaRPr lang="ru-RU" altLang="ru-RU" smtClean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Параметры </a:t>
            </a:r>
            <a:r>
              <a:rPr lang="ru-RU" altLang="ru-RU" dirty="0" err="1" smtClean="0"/>
              <a:t>твэлов</a:t>
            </a:r>
            <a:r>
              <a:rPr lang="ru-RU" altLang="ru-RU" dirty="0" smtClean="0"/>
              <a:t> со СНУП топливом  с газовым  подслоем ЭТВС БОР-60, ПРИ которых завершены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104732"/>
              </p:ext>
            </p:extLst>
          </p:nvPr>
        </p:nvGraphicFramePr>
        <p:xfrm>
          <a:off x="467545" y="1052737"/>
          <a:ext cx="4248472" cy="4884542"/>
        </p:xfrm>
        <a:graphic>
          <a:graphicData uri="http://schemas.openxmlformats.org/drawingml/2006/table">
            <a:tbl>
              <a:tblPr/>
              <a:tblGrid>
                <a:gridCol w="1512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1218">
                <a:tc>
                  <a:txBody>
                    <a:bodyPr/>
                    <a:lstStyle>
                      <a:lvl1pPr marL="889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8890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Параметр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Твэл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ОУ-1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твэл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ОУ-1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твэл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ОУ-2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253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Максимальное выгорание топлива,%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702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повреждающая доза, сна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09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линейная мощность, кВт/м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4089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Максимальная температура оболочки, </a:t>
                      </a:r>
                      <a:r>
                        <a:rPr kumimoji="0" lang="ru-RU" alt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209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твэла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оболочки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 gridSpan="3"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9,4 х 0,5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ЭП823-Ш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 hMerge="1"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 hMerge="1"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26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33717"/>
            <a:ext cx="1720553" cy="19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 descr="C:\Users\ZABUDKO\AppData\Local\Tem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1800200" cy="527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54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6984876" cy="962025"/>
          </a:xfrm>
        </p:spPr>
        <p:txBody>
          <a:bodyPr/>
          <a:lstStyle/>
          <a:p>
            <a:r>
              <a:rPr kumimoji="1"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1" lang="ru-RU" alt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ослереакторные</a:t>
            </a:r>
            <a:r>
              <a:rPr kumimoji="1"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 (ПРИ</a:t>
            </a:r>
            <a:r>
              <a:rPr kumimoji="1"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ЭТВС БН-600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5112568" cy="5293072"/>
          </a:xfrm>
        </p:spPr>
        <p:txBody>
          <a:bodyPr>
            <a:normAutofit fontScale="92500" lnSpcReduction="10000"/>
          </a:bodyPr>
          <a:lstStyle/>
          <a:p>
            <a:pPr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авершены (ПРИ</a:t>
            </a:r>
            <a:r>
              <a:rPr lang="ru-RU" alt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1800" b="1" u="sng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95250" lvl="0" indent="85725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20-ти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 СНУП топливом и соседних с ними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оксидным топливом, облученных в составе комбинированных экспериментальных сборок  КЭТВС-1, КЭТВС-2, КЭТВС-3, КЭТВС-6, КЭТВС-7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БН-600,</a:t>
            </a:r>
          </a:p>
          <a:p>
            <a:pPr marL="173038" lvl="0" indent="7938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16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со СНУП топливом, облученных в составе ЭТВС-4,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ЭТВС-5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БН-600.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</a:t>
            </a:r>
            <a:r>
              <a:rPr lang="en-US" alt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ЭТВС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КЭТВС-1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-6,-7 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твэлы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штатной конструкции 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БН-600</a:t>
            </a:r>
            <a:r>
              <a:rPr lang="en-US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UPuN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(2), 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штатных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ru-RU" altLang="ru-RU" sz="1800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(1)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соседние оксидные, прошедшие ПРИ, (2) остальные оксидные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твэлы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КЭТВС-2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твэлы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 БН-1200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КЭТВС-3  типа  БРЕСТ</a:t>
            </a:r>
            <a:r>
              <a:rPr lang="en-US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UPuN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57 </a:t>
            </a:r>
            <a:r>
              <a:rPr lang="ru-RU" alt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твэлов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оксидом (КЭТВС-3) и МОКС (КЭТВС-2).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ЭТВС-4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ЭТВС-5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61 </a:t>
            </a:r>
            <a:r>
              <a:rPr lang="ru-RU" alt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твэл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БН-1200 и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3551858" cy="3976008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4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89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Параметры </a:t>
            </a:r>
            <a:r>
              <a:rPr lang="ru-RU" altLang="ru-RU" dirty="0" err="1" smtClean="0"/>
              <a:t>твэлов</a:t>
            </a:r>
            <a:r>
              <a:rPr lang="ru-RU" altLang="ru-RU" dirty="0" smtClean="0"/>
              <a:t> со СНУП топливом ЭТВС БН-600, ПРИ которых завершены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226750"/>
              </p:ext>
            </p:extLst>
          </p:nvPr>
        </p:nvGraphicFramePr>
        <p:xfrm>
          <a:off x="250825" y="1052513"/>
          <a:ext cx="8642350" cy="4452670"/>
        </p:xfrm>
        <a:graphic>
          <a:graphicData uri="http://schemas.openxmlformats.org/drawingml/2006/table">
            <a:tbl>
              <a:tblPr/>
              <a:tblGrid>
                <a:gridCol w="1296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9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1538">
                <a:tc>
                  <a:txBody>
                    <a:bodyPr/>
                    <a:lstStyle>
                      <a:lvl1pPr marL="8890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8890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КЭТВС-1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КЭТВС-2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КЭТВС-3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ЭТВС-4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ЭТВС-5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КЭТВС-6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КЭТВС-7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813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Максимальное выгорание топлива,%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т.а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3,9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7,5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912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 повреждающая доза, сна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14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 линейная мощность, кВт/м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301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 температура оболочки, </a:t>
                      </a:r>
                      <a:r>
                        <a:rPr kumimoji="0" lang="ru-RU" altLang="ru-RU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676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485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твэла,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оболочки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92075" indent="-4763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92075" marR="0" lvl="0" indent="-4763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6,9х0,4 мм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ЧС68-ИД хд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68275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68275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9,3х0,6 мм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ЭК164-ИДхд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335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335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9,3х0,5 мм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ЭП823-Ш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139700" indent="-44450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139700" marR="0" lvl="0" indent="-4445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9,3х0,6 мм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ЭК164-ИДхд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>
                      <a:lvl1pPr marL="68263" indent="-222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8263" marR="0" lvl="0" indent="-222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9,3х0,5 мм</a:t>
                      </a:r>
                      <a:b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ЭП823-Ш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 gridSpan="2">
                  <a:txBody>
                    <a:bodyPr/>
                    <a:lstStyle>
                      <a:lvl1pPr marL="69850" indent="-14288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69850" marR="0" lvl="0" indent="-14288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6,9х0,4 мм</a:t>
                      </a:r>
                      <a:b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ЧС68-ИДхд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tc hMerge="1">
                  <a:txBody>
                    <a:bodyPr/>
                    <a:lstStyle>
                      <a:lvl1pPr marL="28575" indent="73025">
                        <a:lnSpc>
                          <a:spcPct val="110000"/>
                        </a:lnSpc>
                        <a:spcBef>
                          <a:spcPct val="40000"/>
                        </a:spcBef>
                        <a:spcAft>
                          <a:spcPct val="2000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lnSpc>
                          <a:spcPct val="110000"/>
                        </a:lnSpc>
                        <a:spcAft>
                          <a:spcPct val="20000"/>
                        </a:spcAft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Aft>
                          <a:spcPct val="30000"/>
                        </a:spcAf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28575" marR="0" lvl="0" indent="73025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26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5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6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 и анализа данных ПРИ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5538"/>
            <a:ext cx="8136904" cy="5148262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БН-600 с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оболочками из стали ЧС68-ИД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хд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максимальная доза изменялась от 37,5 сна до 73,8 сна, для </a:t>
            </a:r>
            <a:r>
              <a:rPr lang="ru-RU" sz="18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БОР-60 и БН-600 с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оболочками из ЭП823-Ш от 18,6 сна до 74,7 сна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твэлы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сборки в целом сохранили свою целостность и первоначальную форму, каких либо дефектов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твэлов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конструктивных элементов сборки, образовавшихся в процессе облучения либо транспортно-технологических операций, не выявлено.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результате исследования и анализа полученных данных установлены следующие потенциально опасные для целостности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твэла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со СНУП топливом  факторы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формоизменение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твэлов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(удлинение оболочки и эллипсность), </a:t>
            </a:r>
            <a:endParaRPr lang="ru-RU" sz="1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большее коррозионное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повреждение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более значительная деградация кратковременных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механических свойств оболочки, чем в соседних оксидных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твэлах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8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6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79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Потенциально опасные для целостности СНУП </a:t>
            </a:r>
            <a:r>
              <a:rPr lang="ru-RU" altLang="ru-RU" dirty="0" err="1" smtClean="0"/>
              <a:t>твэла</a:t>
            </a:r>
            <a:r>
              <a:rPr lang="ru-RU" altLang="ru-RU" dirty="0" smtClean="0"/>
              <a:t> факторы – формоизменение </a:t>
            </a:r>
            <a:r>
              <a:rPr lang="ru-RU" altLang="ru-RU" dirty="0" err="1" smtClean="0"/>
              <a:t>твэлов</a:t>
            </a:r>
            <a:r>
              <a:rPr lang="en-US" altLang="ru-RU" dirty="0" smtClean="0"/>
              <a:t> (1)</a:t>
            </a:r>
            <a:endParaRPr lang="ru-RU" altLang="ru-RU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68313" y="1052736"/>
            <a:ext cx="8424862" cy="5221064"/>
          </a:xfrm>
          <a:extLst/>
        </p:spPr>
        <p:txBody>
          <a:bodyPr/>
          <a:lstStyle/>
          <a:p>
            <a:pPr algn="just"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ПРИ показали, что оболочки нитридных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имеют большее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/>
                <a:ea typeface="Calibri"/>
              </a:rPr>
              <a:t>увеличение длины и </a:t>
            </a:r>
            <a:r>
              <a:rPr lang="ru-RU" sz="1800" b="1" u="sng" dirty="0" err="1" smtClean="0">
                <a:solidFill>
                  <a:srgbClr val="002060"/>
                </a:solidFill>
                <a:latin typeface="Times New Roman"/>
                <a:ea typeface="Calibri"/>
              </a:rPr>
              <a:t>овализацию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/>
                <a:ea typeface="Calibri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чем соседних оксидных.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Впервые это было обнаружено при исследовании </a:t>
            </a:r>
            <a:r>
              <a:rPr lang="ru-RU" sz="1800" b="1" dirty="0" err="1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</a:rPr>
              <a:t> КЭТВС-1. Во всех остальных исследованных сборках </a:t>
            </a: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получили аналогичные данные.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/>
                <a:ea typeface="Arial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нализ данных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Arial"/>
              </a:rPr>
              <a:t>профилометрии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 всех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Arial"/>
              </a:rPr>
              <a:t>твэлов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 со СНУП топливом ЭТВС БН-600, ОУ-1,-2 БОР-60, а также эксперимента BORA-BORA (макс выгорание 12,1%т.а.) и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Arial"/>
              </a:rPr>
              <a:t>твэлов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, облученных в реакторах JOYO и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</a:rPr>
              <a:t>PHENIX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, показал, что увеличение длины и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Arial"/>
              </a:rPr>
              <a:t>овализации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 оболочки характерны для всех нитридных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Arial"/>
              </a:rPr>
              <a:t>твэлов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, как с оболочкой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Arial"/>
              </a:rPr>
              <a:t>аустенитного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Arial"/>
              </a:rPr>
              <a:t> класса, так и с оболочкой ферритно-мартенситного класса.</a:t>
            </a:r>
          </a:p>
          <a:p>
            <a:pPr marL="0" lvl="0" indent="0" algn="just"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Удлинение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КЭТВС-7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Овализация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оболочек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Calibri"/>
              </a:rPr>
              <a:t>твэлов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</a:rPr>
              <a:t>   КЭТВС-3 </a:t>
            </a:r>
            <a:endParaRPr lang="ru-RU" dirty="0" smtClean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fld id="{91D9C9E6-47E3-40AD-AD54-3FC55DC021CB}" type="slidenum">
              <a:rPr lang="ru-RU" altLang="ru-RU" smtClean="0">
                <a:solidFill>
                  <a:srgbClr val="003274"/>
                </a:solidFill>
              </a:rPr>
              <a:pPr algn="ctr" eaLnBrk="0" hangingPunct="0"/>
              <a:t>7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8406"/>
            <a:ext cx="3055938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b="8514"/>
          <a:stretch/>
        </p:blipFill>
        <p:spPr bwMode="auto">
          <a:xfrm>
            <a:off x="5364088" y="4365104"/>
            <a:ext cx="2880320" cy="1841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884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Потенциально опасные для целостности СНУП </a:t>
            </a:r>
            <a:r>
              <a:rPr lang="ru-RU" altLang="ru-RU" dirty="0" err="1" smtClean="0"/>
              <a:t>твэла</a:t>
            </a:r>
            <a:r>
              <a:rPr lang="ru-RU" altLang="ru-RU" dirty="0" smtClean="0"/>
              <a:t> факторы – формоизменение </a:t>
            </a:r>
            <a:r>
              <a:rPr lang="ru-RU" altLang="ru-RU" dirty="0" err="1" smtClean="0"/>
              <a:t>твэлов</a:t>
            </a:r>
            <a:r>
              <a:rPr lang="en-US" altLang="ru-RU" dirty="0" smtClean="0"/>
              <a:t> (2)</a:t>
            </a:r>
            <a:endParaRPr lang="ru-RU" altLang="ru-RU" dirty="0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97639" cy="5328592"/>
          </a:xfrm>
          <a:extLst/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результате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анализа установлено что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еличина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овализации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оболочек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а также увеличение их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длины, как результат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механического взаимодействия с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топливными таблетками,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зависят от величины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дозы и для оболочек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аустенитной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для оболочек из ферритно-мартенситной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сталей.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Возможной причиной этого может быть то, что деформация оболочки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происходит, в основном, при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выходе реактора на мощность, когда фрагментированные таблетки воздействуют на оболочку.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Оболочка из стали ЧС68-ИД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Оболочка из стали   ЭП823-Ш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ru-RU" sz="1400" dirty="0" smtClean="0">
              <a:solidFill>
                <a:srgbClr val="002060"/>
              </a:solidFill>
              <a:latin typeface="Verdana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fld id="{91D9C9E6-47E3-40AD-AD54-3FC55DC021CB}" type="slidenum">
              <a:rPr lang="ru-RU" altLang="ru-RU" smtClean="0">
                <a:solidFill>
                  <a:srgbClr val="003274"/>
                </a:solidFill>
              </a:rPr>
              <a:pPr algn="ctr" eaLnBrk="0" hangingPunct="0"/>
              <a:t>8</a:t>
            </a:fld>
            <a:endParaRPr lang="ru-RU" altLang="ru-RU" smtClean="0">
              <a:solidFill>
                <a:srgbClr val="003274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140968"/>
            <a:ext cx="2448273" cy="158417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869160"/>
            <a:ext cx="2520281" cy="1512168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515739525"/>
              </p:ext>
            </p:extLst>
          </p:nvPr>
        </p:nvGraphicFramePr>
        <p:xfrm>
          <a:off x="5580112" y="3140968"/>
          <a:ext cx="3168352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34208234"/>
              </p:ext>
            </p:extLst>
          </p:nvPr>
        </p:nvGraphicFramePr>
        <p:xfrm>
          <a:off x="5364088" y="4797152"/>
          <a:ext cx="338437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2383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</a:rPr>
              <a:t>Потенциально опасные для целостности СНУП </a:t>
            </a:r>
            <a:r>
              <a:rPr lang="ru-RU" altLang="ru-RU" dirty="0" err="1">
                <a:solidFill>
                  <a:srgbClr val="003274"/>
                </a:solidFill>
              </a:rPr>
              <a:t>твэла</a:t>
            </a:r>
            <a:r>
              <a:rPr lang="ru-RU" altLang="ru-RU" dirty="0">
                <a:solidFill>
                  <a:srgbClr val="003274"/>
                </a:solidFill>
              </a:rPr>
              <a:t> факторы – </a:t>
            </a:r>
            <a:r>
              <a:rPr lang="ru-RU" altLang="ru-RU" dirty="0" smtClean="0">
                <a:solidFill>
                  <a:srgbClr val="003274"/>
                </a:solidFill>
              </a:rPr>
              <a:t>коррозия оболочек </a:t>
            </a:r>
            <a:r>
              <a:rPr lang="ru-RU" altLang="ru-RU" dirty="0" err="1" smtClean="0">
                <a:solidFill>
                  <a:srgbClr val="003274"/>
                </a:solidFill>
              </a:rPr>
              <a:t>твэлов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97639" cy="5221064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Оболочки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твэлов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из стали ЧС68-ИД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хд</a:t>
            </a:r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Коррозию оболочек можно условно разделить на четыре основные вида: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поверхностная и подповерхностная язвенная коррозия, повышенная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травимость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границ зерен, азотирование и науглероживание.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Максимальная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глубина язвенной коррозии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твэлах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КЭТВС-1,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минимальная - в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твэлах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КЭТВС-7. Глубина зоны повышенной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травимости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не столь заметно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различается:  160мкм (КЭТВС-6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200мкм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КЭТВС-7),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240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мкм (КЭТВС-1). Глубина азотирования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оболочки -  10–20мкм. Содержание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примесей,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плотность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гие характеристики  таблеток СНУП всех КЭТВС близки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449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Возможная причина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повышенной язвенной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коррозии в 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твэлах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КЭТВС-1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более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высокая температура топлива, связанная с увеличенным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зазором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между топливом 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оболочкой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КЭТВС-1 на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~100°С выше, чем в 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твэлах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КЭТВС-6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-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7.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Возможной причиной снижения коррозии могло быть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совершенствование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технологии изготовления топливных таблеток. Изготовление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КЭТВС-1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̶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это первый отечественный опыт изготовления полномасштабных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нитридных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твэлов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БН-600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Оболочки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твэлов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из стали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ЭП823-Ш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66725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оболочек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из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стали ЭП823-Ш повышенная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травимость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границ зерен не наблюдается.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66725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000"/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замечено заметного влияния увеличения дозы с 18,6 сна до 74,7 сна на все виды коррозионного повреждения оболочки из стали ЭП823-Ш. Максимальная глубина подповерхностной коррозии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 (170мкм) зафиксирована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 оболочке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</a:rPr>
              <a:t>твэла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 КЭТВС-3 (~50 сна).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900" tIns="21950" rIns="43900" bIns="2195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fld id="{71F7BEF3-5CA8-4001-8D5C-37486EB6069C}" type="slidenum">
              <a:rPr lang="ru-RU" altLang="ru-RU">
                <a:solidFill>
                  <a:srgbClr val="003274"/>
                </a:solidFill>
              </a:rPr>
              <a:pPr algn="ctr" eaLnBrk="0" hangingPunct="0"/>
              <a:t>9</a:t>
            </a:fld>
            <a:endParaRPr lang="ru-RU" alt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194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3_Росатом_шаблоны_выступления_формальный">
  <a:themeElements>
    <a:clrScheme name="Росатом_шаблоны_выступления_формальный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_шаблоны_выступления_формаль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осатом_шаблоны_выступления_формаль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Росатом_шаблоны_выступления_формальный">
  <a:themeElements>
    <a:clrScheme name="Росатом_шаблоны_выступления_формальный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_шаблоны_выступления_формаль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осатом_шаблоны_выступления_формаль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осатом_шаблоны_выступления_формальный">
  <a:themeElements>
    <a:clrScheme name="Росатом_шаблоны_выступления_формальный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Росатом_шаблоны_выступления_формаль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3C649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40000"/>
          </a:spcBef>
          <a:spcAft>
            <a:spcPct val="2000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осатом_шаблоны_выступления_формальный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_шаблоны_выступления_формальный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1683</Words>
  <Application>Microsoft Office PowerPoint</Application>
  <PresentationFormat>Экран (4:3)</PresentationFormat>
  <Paragraphs>149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33_Росатом_шаблоны_выступления_формальный</vt:lpstr>
      <vt:lpstr>1_Росатом_шаблоны_выступления_формальный</vt:lpstr>
      <vt:lpstr>Росатом_шаблоны_выступления_формальный</vt:lpstr>
      <vt:lpstr>b-default</vt:lpstr>
      <vt:lpstr>1_b-default</vt:lpstr>
      <vt:lpstr>2_b-default</vt:lpstr>
      <vt:lpstr>3_b-default</vt:lpstr>
      <vt:lpstr>4_b-default</vt:lpstr>
      <vt:lpstr>Презентация PowerPoint</vt:lpstr>
      <vt:lpstr> ВВЕДЕНИЕ</vt:lpstr>
      <vt:lpstr>Параметры твэлов со СНУП топливом  с газовым  подслоем ЭТВС БОР-60, ПРИ которых завершены</vt:lpstr>
      <vt:lpstr>   Послереакторные исследования  (ПРИ) ЭТВС БН-600</vt:lpstr>
      <vt:lpstr>Параметры твэлов со СНУП топливом ЭТВС БН-600, ПРИ которых завершены</vt:lpstr>
      <vt:lpstr>Результаты ПРИ и анализа данных ПРИ</vt:lpstr>
      <vt:lpstr>Потенциально опасные для целостности СНУП твэла факторы – формоизменение твэлов (1)</vt:lpstr>
      <vt:lpstr>Потенциально опасные для целостности СНУП твэла факторы – формоизменение твэлов (2)</vt:lpstr>
      <vt:lpstr>Потенциально опасные для целостности СНУП твэла факторы – коррозия оболочек твэлов</vt:lpstr>
      <vt:lpstr>Потенциально опасные для целостности СНУП твэла факторы –  большая деградация кратковременных механических свойств оболочки, чем в соседних оксидных твэлах. </vt:lpstr>
      <vt:lpstr>Потенциально опасные для целостности СНУП твэла факторы –  деградация кратковременных механических свойств оболочки, </vt:lpstr>
      <vt:lpstr>ВЫВОДЫ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ZABUDKO</dc:creator>
  <cp:lastModifiedBy>ZABUDKO</cp:lastModifiedBy>
  <cp:revision>98</cp:revision>
  <cp:lastPrinted>2019-03-25T05:45:39Z</cp:lastPrinted>
  <dcterms:created xsi:type="dcterms:W3CDTF">2019-03-21T12:06:38Z</dcterms:created>
  <dcterms:modified xsi:type="dcterms:W3CDTF">2019-04-01T08:38:08Z</dcterms:modified>
</cp:coreProperties>
</file>